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56"/>
  </p:notesMasterIdLst>
  <p:handoutMasterIdLst>
    <p:handoutMasterId r:id="rId157"/>
  </p:handoutMasterIdLst>
  <p:sldIdLst>
    <p:sldId id="437" r:id="rId3"/>
    <p:sldId id="439" r:id="rId4"/>
    <p:sldId id="427" r:id="rId5"/>
    <p:sldId id="442" r:id="rId6"/>
    <p:sldId id="443" r:id="rId7"/>
    <p:sldId id="444" r:id="rId8"/>
    <p:sldId id="451" r:id="rId9"/>
    <p:sldId id="452" r:id="rId10"/>
    <p:sldId id="453" r:id="rId11"/>
    <p:sldId id="454" r:id="rId12"/>
    <p:sldId id="455" r:id="rId13"/>
    <p:sldId id="459" r:id="rId14"/>
    <p:sldId id="475" r:id="rId15"/>
    <p:sldId id="476" r:id="rId16"/>
    <p:sldId id="460" r:id="rId17"/>
    <p:sldId id="461" r:id="rId18"/>
    <p:sldId id="456" r:id="rId19"/>
    <p:sldId id="462" r:id="rId20"/>
    <p:sldId id="457" r:id="rId21"/>
    <p:sldId id="458" r:id="rId22"/>
    <p:sldId id="463" r:id="rId23"/>
    <p:sldId id="464" r:id="rId24"/>
    <p:sldId id="465" r:id="rId25"/>
    <p:sldId id="466" r:id="rId26"/>
    <p:sldId id="467" r:id="rId27"/>
    <p:sldId id="468" r:id="rId28"/>
    <p:sldId id="469" r:id="rId29"/>
    <p:sldId id="470" r:id="rId30"/>
    <p:sldId id="471" r:id="rId31"/>
    <p:sldId id="472" r:id="rId32"/>
    <p:sldId id="473" r:id="rId33"/>
    <p:sldId id="495" r:id="rId34"/>
    <p:sldId id="496" r:id="rId35"/>
    <p:sldId id="497" r:id="rId36"/>
    <p:sldId id="498" r:id="rId37"/>
    <p:sldId id="499" r:id="rId38"/>
    <p:sldId id="500" r:id="rId39"/>
    <p:sldId id="502" r:id="rId40"/>
    <p:sldId id="503" r:id="rId41"/>
    <p:sldId id="504" r:id="rId42"/>
    <p:sldId id="505" r:id="rId43"/>
    <p:sldId id="506" r:id="rId44"/>
    <p:sldId id="507" r:id="rId45"/>
    <p:sldId id="508" r:id="rId46"/>
    <p:sldId id="509" r:id="rId47"/>
    <p:sldId id="510" r:id="rId48"/>
    <p:sldId id="511" r:id="rId49"/>
    <p:sldId id="512" r:id="rId50"/>
    <p:sldId id="513" r:id="rId51"/>
    <p:sldId id="514" r:id="rId52"/>
    <p:sldId id="515" r:id="rId53"/>
    <p:sldId id="516" r:id="rId54"/>
    <p:sldId id="517" r:id="rId55"/>
    <p:sldId id="518" r:id="rId56"/>
    <p:sldId id="520" r:id="rId57"/>
    <p:sldId id="521" r:id="rId58"/>
    <p:sldId id="522" r:id="rId59"/>
    <p:sldId id="523" r:id="rId60"/>
    <p:sldId id="524" r:id="rId61"/>
    <p:sldId id="525" r:id="rId62"/>
    <p:sldId id="526" r:id="rId63"/>
    <p:sldId id="527" r:id="rId64"/>
    <p:sldId id="528" r:id="rId65"/>
    <p:sldId id="529" r:id="rId66"/>
    <p:sldId id="530" r:id="rId67"/>
    <p:sldId id="531" r:id="rId68"/>
    <p:sldId id="532" r:id="rId69"/>
    <p:sldId id="533" r:id="rId70"/>
    <p:sldId id="534" r:id="rId71"/>
    <p:sldId id="535" r:id="rId72"/>
    <p:sldId id="536" r:id="rId73"/>
    <p:sldId id="537" r:id="rId74"/>
    <p:sldId id="538" r:id="rId75"/>
    <p:sldId id="539" r:id="rId76"/>
    <p:sldId id="540" r:id="rId77"/>
    <p:sldId id="541" r:id="rId78"/>
    <p:sldId id="542" r:id="rId79"/>
    <p:sldId id="544" r:id="rId80"/>
    <p:sldId id="545" r:id="rId81"/>
    <p:sldId id="546" r:id="rId82"/>
    <p:sldId id="547" r:id="rId83"/>
    <p:sldId id="548" r:id="rId84"/>
    <p:sldId id="549" r:id="rId85"/>
    <p:sldId id="543" r:id="rId86"/>
    <p:sldId id="552" r:id="rId87"/>
    <p:sldId id="553" r:id="rId88"/>
    <p:sldId id="554" r:id="rId89"/>
    <p:sldId id="555" r:id="rId90"/>
    <p:sldId id="556" r:id="rId91"/>
    <p:sldId id="557" r:id="rId92"/>
    <p:sldId id="558" r:id="rId93"/>
    <p:sldId id="559" r:id="rId94"/>
    <p:sldId id="560" r:id="rId95"/>
    <p:sldId id="561" r:id="rId96"/>
    <p:sldId id="562" r:id="rId97"/>
    <p:sldId id="563" r:id="rId98"/>
    <p:sldId id="564" r:id="rId99"/>
    <p:sldId id="565" r:id="rId100"/>
    <p:sldId id="566" r:id="rId101"/>
    <p:sldId id="567" r:id="rId102"/>
    <p:sldId id="568" r:id="rId103"/>
    <p:sldId id="569" r:id="rId104"/>
    <p:sldId id="570" r:id="rId105"/>
    <p:sldId id="572" r:id="rId106"/>
    <p:sldId id="573" r:id="rId107"/>
    <p:sldId id="574" r:id="rId108"/>
    <p:sldId id="575" r:id="rId109"/>
    <p:sldId id="576" r:id="rId110"/>
    <p:sldId id="577" r:id="rId111"/>
    <p:sldId id="578" r:id="rId112"/>
    <p:sldId id="579" r:id="rId113"/>
    <p:sldId id="582" r:id="rId114"/>
    <p:sldId id="583" r:id="rId115"/>
    <p:sldId id="584" r:id="rId116"/>
    <p:sldId id="585" r:id="rId117"/>
    <p:sldId id="586" r:id="rId118"/>
    <p:sldId id="587" r:id="rId119"/>
    <p:sldId id="588" r:id="rId120"/>
    <p:sldId id="589" r:id="rId121"/>
    <p:sldId id="590" r:id="rId122"/>
    <p:sldId id="591" r:id="rId123"/>
    <p:sldId id="592" r:id="rId124"/>
    <p:sldId id="593" r:id="rId125"/>
    <p:sldId id="594" r:id="rId126"/>
    <p:sldId id="595" r:id="rId127"/>
    <p:sldId id="596" r:id="rId128"/>
    <p:sldId id="597" r:id="rId129"/>
    <p:sldId id="599" r:id="rId130"/>
    <p:sldId id="600" r:id="rId131"/>
    <p:sldId id="601" r:id="rId132"/>
    <p:sldId id="602" r:id="rId133"/>
    <p:sldId id="604" r:id="rId134"/>
    <p:sldId id="603" r:id="rId135"/>
    <p:sldId id="605" r:id="rId136"/>
    <p:sldId id="606" r:id="rId137"/>
    <p:sldId id="607" r:id="rId138"/>
    <p:sldId id="608" r:id="rId139"/>
    <p:sldId id="609" r:id="rId140"/>
    <p:sldId id="610" r:id="rId141"/>
    <p:sldId id="611" r:id="rId142"/>
    <p:sldId id="612" r:id="rId143"/>
    <p:sldId id="613" r:id="rId144"/>
    <p:sldId id="614" r:id="rId145"/>
    <p:sldId id="615" r:id="rId146"/>
    <p:sldId id="616" r:id="rId147"/>
    <p:sldId id="619" r:id="rId148"/>
    <p:sldId id="620" r:id="rId149"/>
    <p:sldId id="621" r:id="rId150"/>
    <p:sldId id="622" r:id="rId151"/>
    <p:sldId id="623" r:id="rId152"/>
    <p:sldId id="624" r:id="rId153"/>
    <p:sldId id="625" r:id="rId154"/>
    <p:sldId id="434" r:id="rId155"/>
  </p:sldIdLst>
  <p:sldSz cx="12192000" cy="6858000"/>
  <p:notesSz cx="6858000" cy="9144000"/>
  <p:embeddedFontLst>
    <p:embeddedFont>
      <p:font typeface="SimSun" panose="02010600030101010101" pitchFamily="2" charset="-122"/>
      <p:regular r:id="rId161"/>
    </p:embeddedFont>
    <p:embeddedFont>
      <p:font typeface="黑体" panose="02010609060101010101" pitchFamily="49" charset="-122"/>
      <p:regular r:id="rId162"/>
    </p:embeddedFont>
    <p:embeddedFont>
      <p:font typeface="Calibri" panose="020F0502020204030204" charset="0"/>
      <p:regular r:id="rId163"/>
      <p:bold r:id="rId164"/>
      <p:italic r:id="rId165"/>
      <p:boldItalic r:id="rId166"/>
    </p:embeddedFont>
    <p:embeddedFont>
      <p:font typeface="Calibri" panose="020F0502020204030204"/>
      <p:regular r:id="rId167"/>
      <p:bold r:id="rId168"/>
      <p:italic r:id="rId169"/>
      <p:boldItalic r:id="rId170"/>
    </p:embeddedFont>
    <p:embeddedFont>
      <p:font typeface="Microsoft YaHei" panose="020B0503020204020204" charset="-122"/>
      <p:regular r:id="rId171"/>
    </p:embeddedFont>
  </p:embeddedFontLst>
  <p:custDataLst>
    <p:tags r:id="rId1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136"/>
    <a:srgbClr val="B54508"/>
    <a:srgbClr val="4C2F10"/>
    <a:srgbClr val="84685A"/>
    <a:srgbClr val="C18953"/>
    <a:srgbClr val="BF6A59"/>
    <a:srgbClr val="CD8B7D"/>
    <a:srgbClr val="FFFFFF"/>
    <a:srgbClr val="92A1A5"/>
    <a:srgbClr val="5B7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2" Type="http://schemas.openxmlformats.org/officeDocument/2006/relationships/tags" Target="tags/tag22.xml"/><Relationship Id="rId171" Type="http://schemas.openxmlformats.org/officeDocument/2006/relationships/font" Target="fonts/font11.fntdata"/><Relationship Id="rId170" Type="http://schemas.openxmlformats.org/officeDocument/2006/relationships/font" Target="fonts/font10.fntdata"/><Relationship Id="rId17" Type="http://schemas.openxmlformats.org/officeDocument/2006/relationships/slide" Target="slides/slide15.xml"/><Relationship Id="rId169" Type="http://schemas.openxmlformats.org/officeDocument/2006/relationships/font" Target="fonts/font9.fntdata"/><Relationship Id="rId168" Type="http://schemas.openxmlformats.org/officeDocument/2006/relationships/font" Target="fonts/font8.fntdata"/><Relationship Id="rId167" Type="http://schemas.openxmlformats.org/officeDocument/2006/relationships/font" Target="fonts/font7.fntdata"/><Relationship Id="rId166" Type="http://schemas.openxmlformats.org/officeDocument/2006/relationships/font" Target="fonts/font6.fntdata"/><Relationship Id="rId165" Type="http://schemas.openxmlformats.org/officeDocument/2006/relationships/font" Target="fonts/font5.fntdata"/><Relationship Id="rId164" Type="http://schemas.openxmlformats.org/officeDocument/2006/relationships/font" Target="fonts/font4.fntdata"/><Relationship Id="rId163" Type="http://schemas.openxmlformats.org/officeDocument/2006/relationships/font" Target="fonts/font3.fntdata"/><Relationship Id="rId162" Type="http://schemas.openxmlformats.org/officeDocument/2006/relationships/font" Target="fonts/font2.fntdata"/><Relationship Id="rId161" Type="http://schemas.openxmlformats.org/officeDocument/2006/relationships/font" Target="fonts/font1.fntdata"/><Relationship Id="rId160" Type="http://schemas.openxmlformats.org/officeDocument/2006/relationships/tableStyles" Target="tableStyles.xml"/><Relationship Id="rId16" Type="http://schemas.openxmlformats.org/officeDocument/2006/relationships/slide" Target="slides/slide14.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notesMaster" Target="notesMasters/notesMaster1.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iki.owasp.org/index.php/Testing_for_Remote_File_Inclusion" TargetMode="Externa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owasp.org/www-project-web-security-testing-guide/v42/4-Web_Application_Security_Testing/07-Input_Validation_Testing/11.2-Testing_for_Remote_File_Inclusion" TargetMode="External"/><Relationship Id="rId1" Type="http://schemas.openxmlformats.org/officeDocument/2006/relationships/hyperlink" Target="https://en.wikipedia.org/wiki/File_inclusion_vulnerability" TargetMode="Externa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3.6.40.63/" TargetMode="Externa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hdivsecurity.com/owasp-security-misconfiguration" TargetMode="External"/><Relationship Id="rId1" Type="http://schemas.openxmlformats.org/officeDocument/2006/relationships/hyperlink" Target="https://www.indusface.com/blog/owasp-security-misconfiguration/"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15.206.159.87/forum/" TargetMode="External"/><Relationship Id="rId1" Type="http://schemas.openxmlformats.org/officeDocument/2006/relationships/hyperlink" Target="http://15.206.159.87/wondercms/" TargetMode="Externa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image" Target="../media/image74.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cvedetails.com/vulnerability-list/vendor_id-15315/Codoforum.html" TargetMode="External"/><Relationship Id="rId2" Type="http://schemas.openxmlformats.org/officeDocument/2006/relationships/hyperlink" Target="https://www.cvedetails.com/vulnerability-list/vendor_id-15088/product_id-30715/version_id-235577/Wondercms-Wondercms-2.3.1.html" TargetMode="External"/><Relationship Id="rId1" Type="http://schemas.openxmlformats.org/officeDocument/2006/relationships/hyperlink" Target="https://owasp.org/www-project-top-ten/OWASP_Top_Ten_2017/Top_10-2017_A9-Using_Components_with_Known_Vulnerabiliti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5.207.106.113/cart/apply_coupon.php" TargetMode="Externa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couponxoo.com/brute-force-attack-coupon-code" TargetMode="External"/><Relationship Id="rId1" Type="http://schemas.openxmlformats.org/officeDocument/2006/relationships/hyperlink" Target="https://www.trustwave.com/en-us/resources/blogs/spiderlabs-blog/hacking-online-coupons/" TargetMode="Externa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13.127.150.195/admin31/console.php" TargetMode="External"/><Relationship Id="rId1" Type="http://schemas.openxmlformats.org/officeDocument/2006/relationships/hyperlink" Target="http://13.233.65.117/wondercms/files/b374kmini.php" TargetMode="Externa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hyperlink" Target="http://13.127.150.195/admin31/console.php" TargetMode="Externa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8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owasp.org/www-community/attacks/Command_Injection" TargetMode="External"/><Relationship Id="rId1" Type="http://schemas.openxmlformats.org/officeDocument/2006/relationships/hyperlink" Target="https://miniphpshell.wordpress.com/2009/10/13/b374k-mini-shell/" TargetMode="Externa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13.127.150.195/cart/cart.php" TargetMode="External"/><Relationship Id="rId1" Type="http://schemas.openxmlformats.org/officeDocument/2006/relationships/hyperlink" Target="http://13.233.24.9/profile/change_password.php" TargetMode="Externa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portswigger.net/web-security/csrf" TargetMode="External"/><Relationship Id="rId2" Type="http://schemas.openxmlformats.org/officeDocument/2006/relationships/hyperlink" Target="https://en.wikipedia.org/wiki/Cross-site_request_forgery" TargetMode="External"/><Relationship Id="rId1" Type="http://schemas.openxmlformats.org/officeDocument/2006/relationships/hyperlink" Target="https://owasp.org/www-community/attacks/csrf" TargetMode="Externa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5.206.159.87/ovidentiaCMS/index.php?tg=login&amp;cmd=authform&amp;msg=Connexion&amp;err&amp;restricted=1" TargetMode="External"/></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hyperlink" Target="http://15.206.159.87/ovidentiaCMS/" TargetMode="Externa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owasp.org/www-project-web-security-testing-guide/latest/4-Web_Application_Security_Testing/04-Authentication_Testing/07-Testing_for_Weak_Password_Policy" TargetMode="External"/><Relationship Id="rId1" Type="http://schemas.openxmlformats.org/officeDocument/2006/relationships/hyperlink" Target="https://www.indusface.com/blog/owasp-security-misconfiguration/" TargetMode="Externa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n.wikipedia.org/wiki/SQL_injection" TargetMode="External"/><Relationship Id="rId1" Type="http://schemas.openxmlformats.org/officeDocument/2006/relationships/hyperlink" Target="https://www.owasp.org/index.php/SQL_Injection"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3.6.40.63/search/search.php?q=(here)"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3.232.162.26/products/details.php?p_id=(all"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hyperlink" Target="http://13.232.162.26/products/details.php?p_id=15"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9" Type="http://schemas.openxmlformats.org/officeDocument/2006/relationships/slideLayout" Target="../slideLayouts/slideLayout7.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n.wikipedia.org/wiki/Cross-site_scripting" TargetMode="External"/><Relationship Id="rId1" Type="http://schemas.openxmlformats.org/officeDocument/2006/relationships/hyperlink" Target="https://owasp.org/www-community/attacks/xs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portswigger.net/kb/issues/00500100_open-redirection-reflected" TargetMode="External"/><Relationship Id="rId1" Type="http://schemas.openxmlformats.org/officeDocument/2006/relationships/hyperlink" Target="https://spanning.com/blog/open-redirection-vulnerability-web-based-application-security-part-1/"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3.127.165.218/orders/orders.php?customer=(all"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35.154.84.159/forum/index.php?u=/user/profile/1" TargetMode="External"/><Relationship Id="rId1" Type="http://schemas.openxmlformats.org/officeDocument/2006/relationships/hyperlink" Target="http://13.127.165.218/products/details.php?p_id=(all"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hyperlink" Target="http://13.127.165.218/orders/orders.php?customer=(all" TargetMode="Externa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owasp.org/index.php/Top_10_2013-A4-Insecure_Direct_Object_References" TargetMode="External"/><Relationship Id="rId1" Type="http://schemas.openxmlformats.org/officeDocument/2006/relationships/hyperlink" Target="https://www.owasp.org/index.php/Insecure_Configuration_Management" TargetMode="Externa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3.6.40.63/profile/16/edit/" TargetMode="Externa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slideshare.net/SamBowne/cnit-129s-ch-5-bypassing-clientside-controls" TargetMode="External"/><Relationship Id="rId1" Type="http://schemas.openxmlformats.org/officeDocument/2006/relationships/hyperlink" Target="https://portswigger.net/support/using-burp-to-bypass-client-side-javascript-validation"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3.127.150.195/login/admin.php"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3.127.150.195/login/admin.php"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hyperlink" Target="http://13.127.150.195/login/admin.php"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owasp.org/index.php/Blocking_Brute_Force_Attacks" TargetMode="External"/><Relationship Id="rId1" Type="http://schemas.openxmlformats.org/officeDocument/2006/relationships/hyperlink" Target="https://www.owasp.org/index.php/Testing_Multiple_Factors_Authentication_(OWASP-AT-009)" TargetMode="Externa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13.235.103.135/admin31/insert_new_product.php" TargetMode="Externa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52.66.88.120/wondercms/"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jpeg"/><Relationship Id="rId1" Type="http://schemas.openxmlformats.org/officeDocument/2006/relationships/image" Target="../media/image57.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hackingarticles.in/comprehensive-guide-on-unrestricted-file-upload/" TargetMode="External"/><Relationship Id="rId1" Type="http://schemas.openxmlformats.org/officeDocument/2006/relationships/hyperlink" Target="https://owasp.org/www-community/vulnerabilities/Unrestricted_File_Upload" TargetMode="Externa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13.127.150.195/admin31/console.php" TargetMode="External"/><Relationship Id="rId2" Type="http://schemas.openxmlformats.org/officeDocument/2006/relationships/hyperlink" Target="http://13.233.65.117/admin31/dashboard.php" TargetMode="External"/><Relationship Id="rId1" Type="http://schemas.openxmlformats.org/officeDocument/2006/relationships/hyperlink" Target="http://13.233.24.9/" TargetMode="Externa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hyperlink" Target="http://13.233.65.117/admin31/dashboard.php" TargetMode="Externa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owasp.org/www-community/attacks/Forced_brows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owasp.org/www-community/Improper_Error_Handling" TargetMode="Externa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google.co.in/" TargetMode="Externa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3.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 name="Google Shape;90;p14" descr="https://internshala.com/static/images/common/internshala_logo.png"/>
          <p:cNvPicPr preferRelativeResize="0"/>
          <p:nvPr/>
        </p:nvPicPr>
        <p:blipFill rotWithShape="1">
          <a:blip r:embed="rId1"/>
          <a:srcRect/>
          <a:stretch>
            <a:fillRect/>
          </a:stretch>
        </p:blipFill>
        <p:spPr>
          <a:xfrm>
            <a:off x="2716530" y="483235"/>
            <a:ext cx="6758940" cy="2490470"/>
          </a:xfrm>
          <a:prstGeom prst="rect">
            <a:avLst/>
          </a:prstGeom>
          <a:noFill/>
          <a:ln>
            <a:noFill/>
          </a:ln>
        </p:spPr>
      </p:pic>
      <p:sp>
        <p:nvSpPr>
          <p:cNvPr id="4" name="Text Box 3"/>
          <p:cNvSpPr txBox="1"/>
          <p:nvPr/>
        </p:nvSpPr>
        <p:spPr>
          <a:xfrm>
            <a:off x="1136015" y="3545205"/>
            <a:ext cx="9919970" cy="583565"/>
          </a:xfrm>
          <a:prstGeom prst="rect">
            <a:avLst/>
          </a:prstGeom>
          <a:noFill/>
        </p:spPr>
        <p:txBody>
          <a:bodyPr wrap="square" rtlCol="0">
            <a:spAutoFit/>
          </a:bodyPr>
          <a:p>
            <a:pPr algn="ctr"/>
            <a:r>
              <a:rPr lang="en-IN" altLang="en-US" sz="3200"/>
              <a:t>Life Style Store - Web Application</a:t>
            </a:r>
            <a:endParaRPr lang="en-IN" altLang="en-US" sz="3200"/>
          </a:p>
        </p:txBody>
      </p:sp>
      <p:sp>
        <p:nvSpPr>
          <p:cNvPr id="5" name="Text Box 4"/>
          <p:cNvSpPr txBox="1"/>
          <p:nvPr/>
        </p:nvSpPr>
        <p:spPr>
          <a:xfrm>
            <a:off x="3728085" y="4285615"/>
            <a:ext cx="4736465" cy="398780"/>
          </a:xfrm>
          <a:prstGeom prst="rect">
            <a:avLst/>
          </a:prstGeom>
          <a:noFill/>
        </p:spPr>
        <p:txBody>
          <a:bodyPr wrap="square" rtlCol="0">
            <a:spAutoFit/>
          </a:bodyPr>
          <a:p>
            <a:pPr algn="ctr"/>
            <a:r>
              <a:rPr lang="en-IN" altLang="en-US"/>
              <a:t>Detailed </a:t>
            </a:r>
            <a:r>
              <a:rPr lang="en-IN" altLang="en-US" sz="2000"/>
              <a:t>Developer </a:t>
            </a:r>
            <a:r>
              <a:rPr lang="en-IN" altLang="en-US"/>
              <a:t>Report</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22960" y="264160"/>
            <a:ext cx="1035431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15" dirty="0"/>
              <a:t>Proof of concept(POC)</a:t>
            </a:r>
            <a:endParaRPr lang="en-US" spc="-15" dirty="0"/>
          </a:p>
        </p:txBody>
      </p:sp>
      <p:sp>
        <p:nvSpPr>
          <p:cNvPr id="3" name="Text Box 2"/>
          <p:cNvSpPr txBox="1"/>
          <p:nvPr/>
        </p:nvSpPr>
        <p:spPr>
          <a:xfrm>
            <a:off x="822960" y="1318895"/>
            <a:ext cx="10133330" cy="645160"/>
          </a:xfrm>
          <a:prstGeom prst="rect">
            <a:avLst/>
          </a:prstGeom>
          <a:noFill/>
        </p:spPr>
        <p:txBody>
          <a:bodyPr wrap="square" rtlCol="0">
            <a:spAutoFit/>
          </a:bodyPr>
          <a:p>
            <a:r>
              <a:rPr lang="en-US"/>
              <a:t>Now by using request intercepted by burp suit an attacker an execute sqlmap commands to extract the data</a:t>
            </a:r>
            <a:endParaRPr lang="en-US"/>
          </a:p>
        </p:txBody>
      </p:sp>
      <p:pic>
        <p:nvPicPr>
          <p:cNvPr id="4" name="Picture 3" descr="Screenshot 2022-11-03 151435"/>
          <p:cNvPicPr>
            <a:picLocks noChangeAspect="1"/>
          </p:cNvPicPr>
          <p:nvPr/>
        </p:nvPicPr>
        <p:blipFill>
          <a:blip r:embed="rId1"/>
          <a:stretch>
            <a:fillRect/>
          </a:stretch>
        </p:blipFill>
        <p:spPr>
          <a:xfrm>
            <a:off x="822960" y="2479675"/>
            <a:ext cx="11137900" cy="1696720"/>
          </a:xfrm>
          <a:prstGeom prst="rect">
            <a:avLst/>
          </a:prstGeom>
        </p:spPr>
      </p:pic>
      <p:pic>
        <p:nvPicPr>
          <p:cNvPr id="6" name="Picture 5" descr="Screenshot 2022-11-03 152243"/>
          <p:cNvPicPr>
            <a:picLocks noChangeAspect="1"/>
          </p:cNvPicPr>
          <p:nvPr/>
        </p:nvPicPr>
        <p:blipFill>
          <a:blip r:embed="rId2"/>
          <a:stretch>
            <a:fillRect/>
          </a:stretch>
        </p:blipFill>
        <p:spPr>
          <a:xfrm>
            <a:off x="822960" y="5179060"/>
            <a:ext cx="11091545" cy="70231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27697" y="508635"/>
            <a:ext cx="78479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object 3"/>
          <p:cNvSpPr txBox="1"/>
          <p:nvPr/>
        </p:nvSpPr>
        <p:spPr>
          <a:xfrm>
            <a:off x="591185" y="1818068"/>
            <a:ext cx="11008995" cy="937260"/>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spc="10" dirty="0">
                <a:latin typeface="Times New Roman" panose="02020603050405020304"/>
                <a:cs typeface="Times New Roman" panose="02020603050405020304"/>
              </a:rPr>
              <a:t>Any</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attacker</a:t>
            </a:r>
            <a:r>
              <a:rPr sz="2000" spc="1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have</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root</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access</a:t>
            </a:r>
            <a:r>
              <a:rPr sz="20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5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your</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a:p>
            <a:pPr marL="297180" indent="-284480">
              <a:lnSpc>
                <a:spcPct val="100000"/>
              </a:lnSpc>
              <a:spcBef>
                <a:spcPts val="5"/>
              </a:spcBef>
              <a:buFont typeface="Arial MT"/>
              <a:buChar char="•"/>
              <a:tabLst>
                <a:tab pos="296545" algn="l"/>
                <a:tab pos="297180" algn="l"/>
              </a:tabLst>
            </a:pPr>
            <a:r>
              <a:rPr sz="2000" dirty="0">
                <a:latin typeface="Times New Roman" panose="02020603050405020304"/>
                <a:cs typeface="Times New Roman" panose="02020603050405020304"/>
              </a:rPr>
              <a:t>He</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execute</a:t>
            </a:r>
            <a:r>
              <a:rPr sz="2000" spc="-3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commands.</a:t>
            </a:r>
            <a:endParaRPr sz="2000">
              <a:latin typeface="Times New Roman" panose="02020603050405020304"/>
              <a:cs typeface="Times New Roman" panose="02020603050405020304"/>
            </a:endParaRPr>
          </a:p>
          <a:p>
            <a:pPr marL="297180" indent="-284480">
              <a:lnSpc>
                <a:spcPct val="100000"/>
              </a:lnSpc>
              <a:spcBef>
                <a:spcPts val="5"/>
              </a:spcBef>
              <a:buFont typeface="Arial MT"/>
              <a:buChar char="•"/>
              <a:tabLst>
                <a:tab pos="296545" algn="l"/>
                <a:tab pos="297180" algn="l"/>
              </a:tabLst>
            </a:pPr>
            <a:r>
              <a:rPr sz="2000" spc="-10" dirty="0">
                <a:latin typeface="Times New Roman" panose="02020603050405020304"/>
                <a:cs typeface="Times New Roman" panose="02020603050405020304"/>
              </a:rPr>
              <a:t>Through</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r>
              <a:rPr sz="2000" spc="4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have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access</a:t>
            </a:r>
            <a:r>
              <a:rPr sz="2000" spc="1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server</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infect</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other</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websites</a:t>
            </a:r>
            <a:r>
              <a:rPr sz="20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hosted</a:t>
            </a:r>
            <a:r>
              <a:rPr sz="2000" spc="-14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server.</a:t>
            </a:r>
            <a:endParaRPr sz="2000">
              <a:latin typeface="Times New Roman" panose="02020603050405020304"/>
              <a:cs typeface="Times New Roman" panose="02020603050405020304"/>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81149"/>
            <a:ext cx="10307320" cy="1715135"/>
          </a:xfrm>
          <a:prstGeom prst="rect">
            <a:avLst/>
          </a:prstGeom>
        </p:spPr>
        <p:txBody>
          <a:bodyPr vert="horz" wrap="square" lIns="0" tIns="13335" rIns="0" bIns="0" rtlCol="0">
            <a:spAutoFit/>
          </a:bodyPr>
          <a:p>
            <a:pPr marL="358140" indent="-346075">
              <a:lnSpc>
                <a:spcPts val="2765"/>
              </a:lnSpc>
              <a:spcBef>
                <a:spcPts val="105"/>
              </a:spcBef>
              <a:buFont typeface="Arial MT"/>
              <a:buChar char="•"/>
              <a:tabLst>
                <a:tab pos="358140" algn="l"/>
                <a:tab pos="358775" algn="l"/>
              </a:tabLst>
            </a:pPr>
            <a:r>
              <a:rPr sz="2400" spc="25" dirty="0">
                <a:latin typeface="Times New Roman" panose="02020603050405020304"/>
                <a:cs typeface="Times New Roman" panose="02020603050405020304"/>
              </a:rPr>
              <a:t>To</a:t>
            </a:r>
            <a:r>
              <a:rPr sz="2400" spc="-35" dirty="0">
                <a:latin typeface="Times New Roman" panose="02020603050405020304"/>
                <a:cs typeface="Times New Roman" panose="02020603050405020304"/>
              </a:rPr>
              <a:t> safely</a:t>
            </a:r>
            <a:r>
              <a:rPr sz="2400" spc="204"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parse</a:t>
            </a:r>
            <a:r>
              <a:rPr sz="2400" spc="95" dirty="0">
                <a:latin typeface="Times New Roman" panose="02020603050405020304"/>
                <a:cs typeface="Times New Roman" panose="02020603050405020304"/>
              </a:rPr>
              <a:t> </a:t>
            </a:r>
            <a:r>
              <a:rPr sz="2400" spc="-35" dirty="0">
                <a:latin typeface="Times New Roman" panose="02020603050405020304"/>
                <a:cs typeface="Times New Roman" panose="02020603050405020304"/>
              </a:rPr>
              <a:t>user-supplied</a:t>
            </a:r>
            <a:r>
              <a:rPr sz="2400" spc="360" dirty="0">
                <a:latin typeface="Times New Roman" panose="02020603050405020304"/>
                <a:cs typeface="Times New Roman" panose="02020603050405020304"/>
              </a:rPr>
              <a:t> </a:t>
            </a:r>
            <a:r>
              <a:rPr sz="2400" spc="-40" dirty="0">
                <a:latin typeface="Times New Roman" panose="02020603050405020304"/>
                <a:cs typeface="Times New Roman" panose="02020603050405020304"/>
              </a:rPr>
              <a:t>filenames</a:t>
            </a:r>
            <a:r>
              <a:rPr sz="2400" spc="310" dirty="0">
                <a:latin typeface="Times New Roman" panose="02020603050405020304"/>
                <a:cs typeface="Times New Roman" panose="02020603050405020304"/>
              </a:rPr>
              <a:t> </a:t>
            </a:r>
            <a:r>
              <a:rPr sz="2400" spc="-35" dirty="0">
                <a:latin typeface="Times New Roman" panose="02020603050405020304"/>
                <a:cs typeface="Times New Roman" panose="02020603050405020304"/>
              </a:rPr>
              <a:t>it’s</a:t>
            </a:r>
            <a:r>
              <a:rPr sz="2400" spc="6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much</a:t>
            </a:r>
            <a:r>
              <a:rPr sz="2400" spc="35" dirty="0">
                <a:latin typeface="Times New Roman" panose="02020603050405020304"/>
                <a:cs typeface="Times New Roman" panose="02020603050405020304"/>
              </a:rPr>
              <a:t> </a:t>
            </a:r>
            <a:r>
              <a:rPr sz="2400" spc="-20" dirty="0">
                <a:latin typeface="Times New Roman" panose="02020603050405020304"/>
                <a:cs typeface="Times New Roman" panose="02020603050405020304"/>
              </a:rPr>
              <a:t>better</a:t>
            </a:r>
            <a:r>
              <a:rPr sz="2400" spc="12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to</a:t>
            </a:r>
            <a:r>
              <a:rPr sz="2400" spc="35" dirty="0">
                <a:latin typeface="Times New Roman" panose="02020603050405020304"/>
                <a:cs typeface="Times New Roman" panose="02020603050405020304"/>
              </a:rPr>
              <a:t> </a:t>
            </a:r>
            <a:r>
              <a:rPr sz="2400" spc="-45" dirty="0">
                <a:latin typeface="Times New Roman" panose="02020603050405020304"/>
                <a:cs typeface="Times New Roman" panose="02020603050405020304"/>
              </a:rPr>
              <a:t>maintain</a:t>
            </a:r>
            <a:r>
              <a:rPr sz="2400" spc="285" dirty="0">
                <a:latin typeface="Times New Roman" panose="02020603050405020304"/>
                <a:cs typeface="Times New Roman" panose="02020603050405020304"/>
              </a:rPr>
              <a:t> </a:t>
            </a:r>
            <a:r>
              <a:rPr sz="2400" dirty="0">
                <a:latin typeface="Times New Roman" panose="02020603050405020304"/>
                <a:cs typeface="Times New Roman" panose="02020603050405020304"/>
              </a:rPr>
              <a:t>a</a:t>
            </a:r>
            <a:r>
              <a:rPr sz="2400" spc="10" dirty="0">
                <a:latin typeface="Times New Roman" panose="02020603050405020304"/>
                <a:cs typeface="Times New Roman" panose="02020603050405020304"/>
              </a:rPr>
              <a:t> </a:t>
            </a:r>
            <a:r>
              <a:rPr sz="2400" spc="-50" dirty="0">
                <a:latin typeface="Times New Roman" panose="02020603050405020304"/>
                <a:cs typeface="Times New Roman" panose="02020603050405020304"/>
              </a:rPr>
              <a:t>whitelist</a:t>
            </a:r>
            <a:r>
              <a:rPr sz="2400" spc="330"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endParaRPr sz="2400">
              <a:latin typeface="Times New Roman" panose="02020603050405020304"/>
              <a:cs typeface="Times New Roman" panose="02020603050405020304"/>
            </a:endParaRPr>
          </a:p>
          <a:p>
            <a:pPr marL="358140">
              <a:lnSpc>
                <a:spcPts val="2605"/>
              </a:lnSpc>
            </a:pPr>
            <a:r>
              <a:rPr sz="2400" spc="-25" dirty="0">
                <a:latin typeface="Times New Roman" panose="02020603050405020304"/>
                <a:cs typeface="Times New Roman" panose="02020603050405020304"/>
              </a:rPr>
              <a:t>acceptable</a:t>
            </a:r>
            <a:r>
              <a:rPr sz="2400" spc="220" dirty="0">
                <a:latin typeface="Times New Roman" panose="02020603050405020304"/>
                <a:cs typeface="Times New Roman" panose="02020603050405020304"/>
              </a:rPr>
              <a:t> </a:t>
            </a:r>
            <a:r>
              <a:rPr sz="2400" spc="-40" dirty="0">
                <a:latin typeface="Times New Roman" panose="02020603050405020304"/>
                <a:cs typeface="Times New Roman" panose="02020603050405020304"/>
              </a:rPr>
              <a:t>filenames.</a:t>
            </a:r>
            <a:endParaRPr sz="2400">
              <a:latin typeface="Times New Roman" panose="02020603050405020304"/>
              <a:cs typeface="Times New Roman" panose="02020603050405020304"/>
            </a:endParaRPr>
          </a:p>
          <a:p>
            <a:pPr marL="358140" marR="810260" indent="-346075">
              <a:lnSpc>
                <a:spcPct val="90000"/>
              </a:lnSpc>
              <a:spcBef>
                <a:spcPts val="115"/>
              </a:spcBef>
              <a:buFont typeface="Arial MT"/>
              <a:buChar char="•"/>
              <a:tabLst>
                <a:tab pos="358140" algn="l"/>
                <a:tab pos="358775" algn="l"/>
              </a:tabLst>
            </a:pPr>
            <a:r>
              <a:rPr sz="2400" spc="-10" dirty="0">
                <a:latin typeface="Times New Roman" panose="02020603050405020304"/>
                <a:cs typeface="Times New Roman" panose="02020603050405020304"/>
              </a:rPr>
              <a:t>Use</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a</a:t>
            </a:r>
            <a:r>
              <a:rPr sz="2400" spc="10"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corresponding</a:t>
            </a:r>
            <a:r>
              <a:rPr sz="2400" spc="200" dirty="0">
                <a:latin typeface="Times New Roman" panose="02020603050405020304"/>
                <a:cs typeface="Times New Roman" panose="02020603050405020304"/>
              </a:rPr>
              <a:t> </a:t>
            </a:r>
            <a:r>
              <a:rPr sz="2400" spc="-40" dirty="0">
                <a:latin typeface="Times New Roman" panose="02020603050405020304"/>
                <a:cs typeface="Times New Roman" panose="02020603050405020304"/>
              </a:rPr>
              <a:t>identifier</a:t>
            </a:r>
            <a:r>
              <a:rPr sz="2400" spc="360" dirty="0">
                <a:latin typeface="Times New Roman" panose="02020603050405020304"/>
                <a:cs typeface="Times New Roman" panose="02020603050405020304"/>
              </a:rPr>
              <a:t> </a:t>
            </a:r>
            <a:r>
              <a:rPr sz="2400" dirty="0">
                <a:latin typeface="Times New Roman" panose="02020603050405020304"/>
                <a:cs typeface="Times New Roman" panose="02020603050405020304"/>
              </a:rPr>
              <a:t>(not</a:t>
            </a:r>
            <a:r>
              <a:rPr sz="2400" spc="2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the</a:t>
            </a:r>
            <a:r>
              <a:rPr sz="2400" spc="10" dirty="0">
                <a:latin typeface="Times New Roman" panose="02020603050405020304"/>
                <a:cs typeface="Times New Roman" panose="02020603050405020304"/>
              </a:rPr>
              <a:t> </a:t>
            </a:r>
            <a:r>
              <a:rPr sz="2400" spc="-20" dirty="0">
                <a:latin typeface="Times New Roman" panose="02020603050405020304"/>
                <a:cs typeface="Times New Roman" panose="02020603050405020304"/>
              </a:rPr>
              <a:t>actual</a:t>
            </a:r>
            <a:r>
              <a:rPr sz="2400" spc="95" dirty="0">
                <a:latin typeface="Times New Roman" panose="02020603050405020304"/>
                <a:cs typeface="Times New Roman" panose="02020603050405020304"/>
              </a:rPr>
              <a:t> </a:t>
            </a:r>
            <a:r>
              <a:rPr sz="2400" spc="-20" dirty="0">
                <a:latin typeface="Times New Roman" panose="02020603050405020304"/>
                <a:cs typeface="Times New Roman" panose="02020603050405020304"/>
              </a:rPr>
              <a:t>name)</a:t>
            </a:r>
            <a:r>
              <a:rPr sz="2400" spc="40"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to</a:t>
            </a:r>
            <a:r>
              <a:rPr sz="2400" spc="35" dirty="0">
                <a:latin typeface="Times New Roman" panose="02020603050405020304"/>
                <a:cs typeface="Times New Roman" panose="02020603050405020304"/>
              </a:rPr>
              <a:t> </a:t>
            </a:r>
            <a:r>
              <a:rPr sz="2400" spc="-30" dirty="0">
                <a:latin typeface="Times New Roman" panose="02020603050405020304"/>
                <a:cs typeface="Times New Roman" panose="02020603050405020304"/>
              </a:rPr>
              <a:t>access</a:t>
            </a:r>
            <a:r>
              <a:rPr sz="2400" spc="145"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the</a:t>
            </a:r>
            <a:r>
              <a:rPr sz="2400" spc="15" dirty="0">
                <a:latin typeface="Times New Roman" panose="02020603050405020304"/>
                <a:cs typeface="Times New Roman" panose="02020603050405020304"/>
              </a:rPr>
              <a:t> </a:t>
            </a:r>
            <a:r>
              <a:rPr sz="2400" spc="-50" dirty="0">
                <a:latin typeface="Times New Roman" panose="02020603050405020304"/>
                <a:cs typeface="Times New Roman" panose="02020603050405020304"/>
              </a:rPr>
              <a:t>file.</a:t>
            </a:r>
            <a:r>
              <a:rPr sz="2400" spc="235" dirty="0">
                <a:latin typeface="Times New Roman" panose="02020603050405020304"/>
                <a:cs typeface="Times New Roman" panose="02020603050405020304"/>
              </a:rPr>
              <a:t> </a:t>
            </a:r>
            <a:r>
              <a:rPr sz="2400" spc="-20" dirty="0">
                <a:latin typeface="Times New Roman" panose="02020603050405020304"/>
                <a:cs typeface="Times New Roman" panose="02020603050405020304"/>
              </a:rPr>
              <a:t>Any </a:t>
            </a:r>
            <a:r>
              <a:rPr sz="2400" spc="-58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request </a:t>
            </a:r>
            <a:r>
              <a:rPr sz="2400" spc="-30" dirty="0">
                <a:latin typeface="Times New Roman" panose="02020603050405020304"/>
                <a:cs typeface="Times New Roman" panose="02020603050405020304"/>
              </a:rPr>
              <a:t>containing</a:t>
            </a:r>
            <a:r>
              <a:rPr sz="2400" spc="-2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an </a:t>
            </a:r>
            <a:r>
              <a:rPr sz="2400" spc="-65" dirty="0">
                <a:latin typeface="Times New Roman" panose="02020603050405020304"/>
                <a:cs typeface="Times New Roman" panose="02020603050405020304"/>
              </a:rPr>
              <a:t>invalid</a:t>
            </a:r>
            <a:r>
              <a:rPr sz="2400" spc="-60" dirty="0">
                <a:latin typeface="Times New Roman" panose="02020603050405020304"/>
                <a:cs typeface="Times New Roman" panose="02020603050405020304"/>
              </a:rPr>
              <a:t> </a:t>
            </a:r>
            <a:r>
              <a:rPr sz="2400" spc="-40" dirty="0">
                <a:latin typeface="Times New Roman" panose="02020603050405020304"/>
                <a:cs typeface="Times New Roman" panose="02020603050405020304"/>
              </a:rPr>
              <a:t>identifier</a:t>
            </a:r>
            <a:r>
              <a:rPr sz="2400" spc="520" dirty="0">
                <a:latin typeface="Times New Roman" panose="02020603050405020304"/>
                <a:cs typeface="Times New Roman" panose="02020603050405020304"/>
              </a:rPr>
              <a:t> </a:t>
            </a:r>
            <a:r>
              <a:rPr sz="2400" spc="-20" dirty="0">
                <a:latin typeface="Times New Roman" panose="02020603050405020304"/>
                <a:cs typeface="Times New Roman" panose="02020603050405020304"/>
              </a:rPr>
              <a:t>can </a:t>
            </a:r>
            <a:r>
              <a:rPr sz="2400" spc="-15" dirty="0">
                <a:latin typeface="Times New Roman" panose="02020603050405020304"/>
                <a:cs typeface="Times New Roman" panose="02020603050405020304"/>
              </a:rPr>
              <a:t>then </a:t>
            </a:r>
            <a:r>
              <a:rPr sz="2400" spc="-55" dirty="0">
                <a:latin typeface="Times New Roman" panose="02020603050405020304"/>
                <a:cs typeface="Times New Roman" panose="02020603050405020304"/>
              </a:rPr>
              <a:t>simply</a:t>
            </a:r>
            <a:r>
              <a:rPr sz="2400" spc="490" dirty="0">
                <a:latin typeface="Times New Roman" panose="02020603050405020304"/>
                <a:cs typeface="Times New Roman" panose="02020603050405020304"/>
              </a:rPr>
              <a:t> </a:t>
            </a:r>
            <a:r>
              <a:rPr sz="2400" dirty="0">
                <a:latin typeface="Times New Roman" panose="02020603050405020304"/>
                <a:cs typeface="Times New Roman" panose="02020603050405020304"/>
              </a:rPr>
              <a:t>be </a:t>
            </a:r>
            <a:r>
              <a:rPr sz="2400" spc="-25" dirty="0">
                <a:latin typeface="Times New Roman" panose="02020603050405020304"/>
                <a:cs typeface="Times New Roman" panose="02020603050405020304"/>
              </a:rPr>
              <a:t>rejected(this </a:t>
            </a:r>
            <a:r>
              <a:rPr sz="2400" spc="-55" dirty="0">
                <a:latin typeface="Times New Roman" panose="02020603050405020304"/>
                <a:cs typeface="Times New Roman" panose="02020603050405020304"/>
              </a:rPr>
              <a:t>is </a:t>
            </a:r>
            <a:r>
              <a:rPr sz="2400" spc="-5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the</a:t>
            </a:r>
            <a:r>
              <a:rPr sz="2400" spc="10"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approach</a:t>
            </a:r>
            <a:r>
              <a:rPr sz="2400" spc="30"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that</a:t>
            </a:r>
            <a:r>
              <a:rPr sz="2400" spc="105" dirty="0">
                <a:solidFill>
                  <a:srgbClr val="0462C1"/>
                </a:solidFill>
                <a:latin typeface="Times New Roman" panose="02020603050405020304"/>
                <a:cs typeface="Times New Roman" panose="02020603050405020304"/>
              </a:rPr>
              <a:t> </a:t>
            </a:r>
            <a:r>
              <a:rPr sz="2400" u="heavy" spc="-10" dirty="0">
                <a:solidFill>
                  <a:srgbClr val="0462C1"/>
                </a:solidFill>
                <a:uFill>
                  <a:solidFill>
                    <a:srgbClr val="0462C1"/>
                  </a:solidFill>
                </a:uFill>
                <a:latin typeface="Times New Roman" panose="02020603050405020304"/>
                <a:cs typeface="Times New Roman" panose="02020603050405020304"/>
                <a:hlinkClick r:id="rId1"/>
              </a:rPr>
              <a:t>OWASP</a:t>
            </a:r>
            <a:r>
              <a:rPr sz="2400" u="heavy" spc="-20" dirty="0">
                <a:solidFill>
                  <a:srgbClr val="0462C1"/>
                </a:solidFill>
                <a:uFill>
                  <a:solidFill>
                    <a:srgbClr val="0462C1"/>
                  </a:solidFill>
                </a:uFill>
                <a:latin typeface="Times New Roman" panose="02020603050405020304"/>
                <a:cs typeface="Times New Roman" panose="02020603050405020304"/>
                <a:hlinkClick r:id="rId1"/>
              </a:rPr>
              <a:t> recommends</a:t>
            </a:r>
            <a:r>
              <a:rPr sz="2400" spc="-20"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44220" y="444500"/>
            <a:ext cx="250253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869632" y="1535490"/>
            <a:ext cx="8015605" cy="1331595"/>
          </a:xfrm>
          <a:prstGeom prst="rect">
            <a:avLst/>
          </a:prstGeom>
        </p:spPr>
        <p:txBody>
          <a:bodyPr vert="horz" wrap="square" lIns="0" tIns="107950" rIns="0" bIns="0" rtlCol="0">
            <a:spAutoFit/>
          </a:bodyPr>
          <a:p>
            <a:pPr marL="354965" indent="-342900">
              <a:lnSpc>
                <a:spcPct val="100000"/>
              </a:lnSpc>
              <a:spcBef>
                <a:spcPts val="850"/>
              </a:spcBef>
              <a:buClr>
                <a:srgbClr val="000000"/>
              </a:buClr>
              <a:buFont typeface="Arial" panose="020B0604020202020204" pitchFamily="34" charset="0"/>
              <a:buChar char="•"/>
              <a:tabLst>
                <a:tab pos="358140" algn="l"/>
                <a:tab pos="358775" algn="l"/>
              </a:tabLst>
            </a:pPr>
            <a:r>
              <a:rPr lang="en-US" sz="1850" u="heavy" spc="-20" dirty="0">
                <a:solidFill>
                  <a:srgbClr val="0462C1"/>
                </a:solidFill>
                <a:uFill>
                  <a:solidFill>
                    <a:srgbClr val="0462C1"/>
                  </a:solidFill>
                </a:uFill>
                <a:latin typeface="Calibri" panose="020F0502020204030204"/>
                <a:cs typeface="Calibri" panose="020F0502020204030204"/>
                <a:hlinkClick r:id="rId1"/>
              </a:rPr>
              <a:t>	</a:t>
            </a:r>
            <a:r>
              <a:rPr sz="1850" u="heavy" spc="-20" dirty="0">
                <a:solidFill>
                  <a:srgbClr val="0462C1"/>
                </a:solidFill>
                <a:uFill>
                  <a:solidFill>
                    <a:srgbClr val="0462C1"/>
                  </a:solidFill>
                </a:uFill>
                <a:latin typeface="Calibri" panose="020F0502020204030204"/>
                <a:cs typeface="Calibri" panose="020F0502020204030204"/>
                <a:hlinkClick r:id="rId1"/>
              </a:rPr>
              <a:t>https://en.wikipedia.org/wiki/File_inclusion_vulnerability</a:t>
            </a:r>
            <a:endParaRPr sz="1850" u="heavy" spc="-20" dirty="0">
              <a:solidFill>
                <a:srgbClr val="0462C1"/>
              </a:solidFill>
              <a:uFill>
                <a:solidFill>
                  <a:srgbClr val="0462C1"/>
                </a:solidFill>
              </a:uFill>
              <a:latin typeface="Calibri" panose="020F0502020204030204"/>
              <a:cs typeface="Calibri" panose="020F0502020204030204"/>
              <a:hlinkClick r:id="rId1"/>
            </a:endParaRPr>
          </a:p>
          <a:p>
            <a:pPr marL="358140" indent="-346075">
              <a:lnSpc>
                <a:spcPct val="100000"/>
              </a:lnSpc>
              <a:spcBef>
                <a:spcPts val="665"/>
              </a:spcBef>
              <a:buClr>
                <a:srgbClr val="000000"/>
              </a:buClr>
              <a:buFont typeface="Arial MT"/>
              <a:buChar char="•"/>
              <a:tabLst>
                <a:tab pos="358140" algn="l"/>
                <a:tab pos="358775" algn="l"/>
              </a:tabLst>
            </a:pPr>
            <a:r>
              <a:rPr sz="1850">
                <a:latin typeface="Calibri" panose="020F0502020204030204"/>
                <a:cs typeface="Calibri" panose="020F0502020204030204"/>
                <a:hlinkClick r:id="rId2" action="ppaction://hlinkfile"/>
              </a:rPr>
              <a:t>https://owasp.org/www-project-web-security-testing-guide/v42/4-Web_Application_Security_Testing/07-Input_Validation_Testing/11.2-Testing_for_Remote_File_Inclusion</a:t>
            </a:r>
            <a:endParaRPr sz="1850">
              <a:latin typeface="Calibri" panose="020F0502020204030204"/>
              <a:cs typeface="Calibri" panose="020F0502020204030204"/>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45820" y="560705"/>
            <a:ext cx="619315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z="4000" spc="25" dirty="0"/>
              <a:t>12)</a:t>
            </a:r>
            <a:r>
              <a:rPr sz="4000" spc="-140" dirty="0"/>
              <a:t> </a:t>
            </a:r>
            <a:r>
              <a:rPr sz="4000" spc="-10" dirty="0"/>
              <a:t>Default</a:t>
            </a:r>
            <a:r>
              <a:rPr sz="4000" spc="60" dirty="0"/>
              <a:t> </a:t>
            </a:r>
            <a:r>
              <a:rPr sz="4000" spc="-25" dirty="0"/>
              <a:t>Files</a:t>
            </a:r>
            <a:r>
              <a:rPr sz="4000" spc="130" dirty="0"/>
              <a:t> </a:t>
            </a:r>
            <a:r>
              <a:rPr sz="4000" spc="-25" dirty="0"/>
              <a:t>and</a:t>
            </a:r>
            <a:r>
              <a:rPr sz="4000" spc="35" dirty="0"/>
              <a:t> </a:t>
            </a:r>
            <a:r>
              <a:rPr sz="4000" spc="-15" dirty="0"/>
              <a:t>Pages</a:t>
            </a:r>
            <a:endParaRPr sz="4000" spc="-15" dirty="0"/>
          </a:p>
        </p:txBody>
      </p:sp>
      <p:graphicFrame>
        <p:nvGraphicFramePr>
          <p:cNvPr id="3" name="object 3"/>
          <p:cNvGraphicFramePr>
            <a:graphicFrameLocks noGrp="1"/>
          </p:cNvGraphicFramePr>
          <p:nvPr/>
        </p:nvGraphicFramePr>
        <p:xfrm>
          <a:off x="1996820" y="2201926"/>
          <a:ext cx="8128634" cy="2869565"/>
        </p:xfrm>
        <a:graphic>
          <a:graphicData uri="http://schemas.openxmlformats.org/drawingml/2006/table">
            <a:tbl>
              <a:tblPr firstRow="1" bandRow="1">
                <a:tableStyleId>{2D5ABB26-0587-4C30-8999-92F81FD0307C}</a:tableStyleId>
              </a:tblPr>
              <a:tblGrid>
                <a:gridCol w="1413510"/>
                <a:gridCol w="6695440"/>
              </a:tblGrid>
              <a:tr h="2856611">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marL="481965" marR="80645" indent="-386715">
                        <a:lnSpc>
                          <a:spcPts val="1680"/>
                        </a:lnSpc>
                        <a:spcBef>
                          <a:spcPts val="1420"/>
                        </a:spcBef>
                      </a:pPr>
                      <a:r>
                        <a:rPr sz="1450" spc="-20" dirty="0">
                          <a:latin typeface="Times New Roman" panose="02020603050405020304"/>
                          <a:cs typeface="Times New Roman" panose="02020603050405020304"/>
                        </a:rPr>
                        <a:t>Default </a:t>
                      </a:r>
                      <a:r>
                        <a:rPr sz="1450" spc="-40" dirty="0">
                          <a:latin typeface="Times New Roman" panose="02020603050405020304"/>
                          <a:cs typeface="Times New Roman" panose="02020603050405020304"/>
                        </a:rPr>
                        <a:t>Files </a:t>
                      </a:r>
                      <a:r>
                        <a:rPr sz="1450" spc="-5" dirty="0">
                          <a:latin typeface="Times New Roman" panose="02020603050405020304"/>
                          <a:cs typeface="Times New Roman" panose="02020603050405020304"/>
                        </a:rPr>
                        <a:t>and </a:t>
                      </a:r>
                      <a:r>
                        <a:rPr sz="1450" spc="-350" dirty="0">
                          <a:latin typeface="Times New Roman" panose="02020603050405020304"/>
                          <a:cs typeface="Times New Roman" panose="02020603050405020304"/>
                        </a:rPr>
                        <a:t> </a:t>
                      </a:r>
                      <a:r>
                        <a:rPr sz="1450" spc="-10" dirty="0">
                          <a:latin typeface="Times New Roman" panose="02020603050405020304"/>
                          <a:cs typeface="Times New Roman" panose="02020603050405020304"/>
                        </a:rPr>
                        <a:t>Pages </a:t>
                      </a:r>
                      <a:r>
                        <a:rPr sz="1450" spc="-5" dirty="0">
                          <a:latin typeface="Times New Roman" panose="02020603050405020304"/>
                          <a:cs typeface="Times New Roman" panose="02020603050405020304"/>
                        </a:rPr>
                        <a:t> (Low)</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800" spc="-25" dirty="0">
                          <a:latin typeface="Times New Roman" panose="02020603050405020304"/>
                          <a:cs typeface="Times New Roman" panose="02020603050405020304"/>
                        </a:rPr>
                        <a:t>Below</a:t>
                      </a:r>
                      <a:r>
                        <a:rPr sz="1800" spc="-4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30"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URLs</a:t>
                      </a:r>
                      <a:r>
                        <a:rPr sz="1800" spc="-40"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shows</a:t>
                      </a:r>
                      <a:r>
                        <a:rPr sz="1800" spc="-120"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default</a:t>
                      </a:r>
                      <a:r>
                        <a:rPr sz="1800" spc="-40" dirty="0">
                          <a:latin typeface="Times New Roman" panose="02020603050405020304"/>
                          <a:cs typeface="Times New Roman" panose="02020603050405020304"/>
                        </a:rPr>
                        <a:t> files</a:t>
                      </a:r>
                      <a:r>
                        <a:rPr sz="1800" spc="3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and</a:t>
                      </a:r>
                      <a:r>
                        <a:rPr sz="1800" spc="-40"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pages</a:t>
                      </a:r>
                      <a:r>
                        <a:rPr lang="en-US" sz="1800" spc="-20" dirty="0">
                          <a:latin typeface="Times New Roman" panose="02020603050405020304"/>
                          <a:cs typeface="Times New Roman" panose="02020603050405020304"/>
                        </a:rPr>
                        <a:t>.</a:t>
                      </a:r>
                      <a:endParaRPr sz="1800">
                        <a:latin typeface="Times New Roman" panose="02020603050405020304"/>
                        <a:cs typeface="Times New Roman" panose="02020603050405020304"/>
                      </a:endParaRPr>
                    </a:p>
                    <a:p>
                      <a:pPr>
                        <a:lnSpc>
                          <a:spcPct val="100000"/>
                        </a:lnSpc>
                        <a:spcBef>
                          <a:spcPts val="10"/>
                        </a:spcBef>
                      </a:pPr>
                      <a:endParaRPr sz="1400">
                        <a:latin typeface="Times New Roman" panose="02020603050405020304"/>
                        <a:cs typeface="Times New Roman" panose="02020603050405020304"/>
                      </a:endParaRPr>
                    </a:p>
                    <a:p>
                      <a:pPr marL="126365">
                        <a:lnSpc>
                          <a:spcPts val="1710"/>
                        </a:lnSpc>
                        <a:spcBef>
                          <a:spcPts val="5"/>
                        </a:spcBef>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endParaRPr sz="1450">
                        <a:latin typeface="Times New Roman" panose="02020603050405020304"/>
                        <a:cs typeface="Times New Roman" panose="02020603050405020304"/>
                      </a:endParaRPr>
                    </a:p>
                    <a:p>
                      <a:pPr marL="370205" indent="-285115">
                        <a:lnSpc>
                          <a:spcPts val="1710"/>
                        </a:lnSpc>
                        <a:buFont typeface="Arial MT"/>
                        <a:buChar char="•"/>
                        <a:tabLst>
                          <a:tab pos="370205" algn="l"/>
                          <a:tab pos="370840" algn="l"/>
                        </a:tabLst>
                      </a:pPr>
                      <a:r>
                        <a:rPr sz="1450" spc="-10" dirty="0">
                          <a:latin typeface="Times New Roman" panose="02020603050405020304"/>
                          <a:cs typeface="Times New Roman" panose="02020603050405020304"/>
                          <a:hlinkClick r:id="rId1"/>
                        </a:rPr>
                        <a:t>http://13.232.112.210/</a:t>
                      </a:r>
                      <a:endParaRPr sz="1450" spc="-10" dirty="0">
                        <a:latin typeface="Times New Roman" panose="02020603050405020304"/>
                        <a:cs typeface="Times New Roman" panose="02020603050405020304"/>
                      </a:endParaRPr>
                    </a:p>
                    <a:p>
                      <a:pPr marL="167005">
                        <a:lnSpc>
                          <a:spcPts val="1710"/>
                        </a:lnSpc>
                      </a:pPr>
                      <a:endParaRPr sz="1450" b="1" dirty="0">
                        <a:latin typeface="Times New Roman" panose="02020603050405020304"/>
                        <a:cs typeface="Times New Roman" panose="02020603050405020304"/>
                      </a:endParaRPr>
                    </a:p>
                    <a:p>
                      <a:pPr marL="167005">
                        <a:lnSpc>
                          <a:spcPts val="1710"/>
                        </a:lnSpc>
                      </a:pPr>
                      <a:r>
                        <a:rPr sz="1450" b="1" dirty="0">
                          <a:latin typeface="Times New Roman" panose="02020603050405020304"/>
                          <a:cs typeface="Times New Roman" panose="02020603050405020304"/>
                        </a:rPr>
                        <a:t>Defau</a:t>
                      </a:r>
                      <a:r>
                        <a:rPr sz="1450" b="1" dirty="0">
                          <a:latin typeface="Times New Roman" panose="02020603050405020304"/>
                          <a:cs typeface="Times New Roman" panose="02020603050405020304"/>
                        </a:rPr>
                        <a:t>lt</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files</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and</a:t>
                      </a:r>
                      <a:r>
                        <a:rPr sz="1450" b="1" spc="-4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page</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t>
                      </a:r>
                      <a:r>
                        <a:rPr sz="1450" b="1" spc="-80"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esent:</a:t>
                      </a:r>
                      <a:endParaRPr sz="1450">
                        <a:latin typeface="Times New Roman" panose="02020603050405020304"/>
                        <a:cs typeface="Times New Roman" panose="02020603050405020304"/>
                      </a:endParaRPr>
                    </a:p>
                    <a:p>
                      <a:pPr marL="451485" lvl="1" indent="-285115">
                        <a:lnSpc>
                          <a:spcPts val="1680"/>
                        </a:lnSpc>
                        <a:buSzPct val="86000"/>
                        <a:buFont typeface="Arial MT"/>
                        <a:buChar char="•"/>
                        <a:tabLst>
                          <a:tab pos="450850" algn="l"/>
                          <a:tab pos="452120" algn="l"/>
                        </a:tabLst>
                      </a:pPr>
                      <a:r>
                        <a:rPr sz="1450" spc="-10" dirty="0">
                          <a:latin typeface="Times New Roman" panose="02020603050405020304"/>
                          <a:cs typeface="Times New Roman" panose="02020603050405020304"/>
                        </a:rPr>
                        <a:t>server-status</a:t>
                      </a:r>
                      <a:endParaRPr sz="1450">
                        <a:latin typeface="Times New Roman" panose="02020603050405020304"/>
                        <a:cs typeface="Times New Roman" panose="02020603050405020304"/>
                      </a:endParaRPr>
                    </a:p>
                    <a:p>
                      <a:pPr marL="451485" lvl="1" indent="-285115">
                        <a:lnSpc>
                          <a:spcPts val="1680"/>
                        </a:lnSpc>
                        <a:buSzPct val="86000"/>
                        <a:buFont typeface="Arial MT"/>
                        <a:buChar char="•"/>
                        <a:tabLst>
                          <a:tab pos="450850" algn="l"/>
                          <a:tab pos="452120" algn="l"/>
                        </a:tabLst>
                      </a:pPr>
                      <a:r>
                        <a:rPr sz="1450" spc="-10" dirty="0">
                          <a:latin typeface="Times New Roman" panose="02020603050405020304"/>
                          <a:cs typeface="Times New Roman" panose="02020603050405020304"/>
                        </a:rPr>
                        <a:t>robots.txt</a:t>
                      </a:r>
                      <a:endParaRPr sz="1450">
                        <a:latin typeface="Times New Roman" panose="02020603050405020304"/>
                        <a:cs typeface="Times New Roman" panose="02020603050405020304"/>
                      </a:endParaRPr>
                    </a:p>
                    <a:p>
                      <a:pPr marL="451485" lvl="1" indent="-285115">
                        <a:lnSpc>
                          <a:spcPts val="1685"/>
                        </a:lnSpc>
                        <a:buSzPct val="86000"/>
                        <a:buFont typeface="Arial MT"/>
                        <a:buChar char="•"/>
                        <a:tabLst>
                          <a:tab pos="450850" algn="l"/>
                          <a:tab pos="452120" algn="l"/>
                        </a:tabLst>
                      </a:pPr>
                      <a:r>
                        <a:rPr sz="1450" spc="-25" dirty="0">
                          <a:latin typeface="Times New Roman" panose="02020603050405020304"/>
                          <a:cs typeface="Times New Roman" panose="02020603050405020304"/>
                        </a:rPr>
                        <a:t>userlist.txt</a:t>
                      </a:r>
                      <a:endParaRPr sz="1450">
                        <a:latin typeface="Times New Roman" panose="02020603050405020304"/>
                        <a:cs typeface="Times New Roman" panose="02020603050405020304"/>
                      </a:endParaRPr>
                    </a:p>
                    <a:p>
                      <a:pPr marL="451485" lvl="1" indent="-285115">
                        <a:lnSpc>
                          <a:spcPts val="1685"/>
                        </a:lnSpc>
                        <a:buSzPct val="86000"/>
                        <a:buFont typeface="Arial MT"/>
                        <a:buChar char="•"/>
                        <a:tabLst>
                          <a:tab pos="450850" algn="l"/>
                          <a:tab pos="452120" algn="l"/>
                        </a:tabLst>
                      </a:pPr>
                      <a:r>
                        <a:rPr sz="1450" spc="-10" dirty="0">
                          <a:latin typeface="Times New Roman" panose="02020603050405020304"/>
                          <a:cs typeface="Times New Roman" panose="02020603050405020304"/>
                        </a:rPr>
                        <a:t>phpinfo.php</a:t>
                      </a:r>
                      <a:endParaRPr sz="1450">
                        <a:latin typeface="Times New Roman" panose="02020603050405020304"/>
                        <a:cs typeface="Times New Roman" panose="02020603050405020304"/>
                      </a:endParaRPr>
                    </a:p>
                    <a:p>
                      <a:pPr marL="451485" lvl="1" indent="-285115">
                        <a:lnSpc>
                          <a:spcPts val="1710"/>
                        </a:lnSpc>
                        <a:buSzPct val="86000"/>
                        <a:buFont typeface="Arial MT"/>
                        <a:buChar char="•"/>
                        <a:tabLst>
                          <a:tab pos="450850" algn="l"/>
                          <a:tab pos="452120" algn="l"/>
                        </a:tabLst>
                      </a:pPr>
                      <a:r>
                        <a:rPr sz="1450" spc="-5" dirty="0">
                          <a:latin typeface="Times New Roman" panose="02020603050405020304"/>
                          <a:cs typeface="Times New Roman" panose="02020603050405020304"/>
                        </a:rPr>
                        <a:t>composer.json</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572770" y="202628"/>
            <a:ext cx="447357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65" dirty="0"/>
              <a:t> </a:t>
            </a:r>
            <a:r>
              <a:rPr sz="4000" dirty="0"/>
              <a:t>–</a:t>
            </a:r>
            <a:r>
              <a:rPr sz="4000" spc="-55" dirty="0"/>
              <a:t> </a:t>
            </a:r>
            <a:r>
              <a:rPr sz="4000" spc="-35" dirty="0"/>
              <a:t>server-status</a:t>
            </a:r>
            <a:endParaRPr sz="4000" spc="-35" dirty="0"/>
          </a:p>
        </p:txBody>
      </p:sp>
      <p:pic>
        <p:nvPicPr>
          <p:cNvPr id="3" name="Picture 2" descr="Screenshot 2022-11-04 234837"/>
          <p:cNvPicPr>
            <a:picLocks noChangeAspect="1"/>
          </p:cNvPicPr>
          <p:nvPr/>
        </p:nvPicPr>
        <p:blipFill>
          <a:blip r:embed="rId1"/>
          <a:stretch>
            <a:fillRect/>
          </a:stretch>
        </p:blipFill>
        <p:spPr>
          <a:xfrm>
            <a:off x="3456940" y="1023620"/>
            <a:ext cx="5277485" cy="554164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368427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60" dirty="0"/>
              <a:t> </a:t>
            </a:r>
            <a:r>
              <a:rPr sz="4000" dirty="0"/>
              <a:t>–</a:t>
            </a:r>
            <a:r>
              <a:rPr sz="4000" spc="-45" dirty="0"/>
              <a:t> </a:t>
            </a:r>
            <a:r>
              <a:rPr sz="4000" dirty="0"/>
              <a:t>robots.txt</a:t>
            </a:r>
            <a:endParaRPr sz="4000" dirty="0"/>
          </a:p>
        </p:txBody>
      </p:sp>
      <p:pic>
        <p:nvPicPr>
          <p:cNvPr id="3" name="Picture 2" descr="Screenshot 2022-11-04 235017"/>
          <p:cNvPicPr>
            <a:picLocks noChangeAspect="1"/>
          </p:cNvPicPr>
          <p:nvPr/>
        </p:nvPicPr>
        <p:blipFill>
          <a:blip r:embed="rId1"/>
          <a:stretch>
            <a:fillRect/>
          </a:stretch>
        </p:blipFill>
        <p:spPr>
          <a:xfrm>
            <a:off x="917575" y="2077720"/>
            <a:ext cx="7077075" cy="156083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3869054"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70" dirty="0"/>
              <a:t> </a:t>
            </a:r>
            <a:r>
              <a:rPr sz="4000" dirty="0"/>
              <a:t>–</a:t>
            </a:r>
            <a:r>
              <a:rPr sz="4000" spc="-60" dirty="0"/>
              <a:t> </a:t>
            </a:r>
            <a:r>
              <a:rPr sz="4000" spc="-20" dirty="0"/>
              <a:t>userlist.txt</a:t>
            </a:r>
            <a:endParaRPr sz="4000" spc="-20" dirty="0"/>
          </a:p>
        </p:txBody>
      </p:sp>
      <p:pic>
        <p:nvPicPr>
          <p:cNvPr id="3" name="Picture 2" descr="Screenshot 2022-11-04 235054"/>
          <p:cNvPicPr>
            <a:picLocks noChangeAspect="1"/>
          </p:cNvPicPr>
          <p:nvPr/>
        </p:nvPicPr>
        <p:blipFill>
          <a:blip r:embed="rId1"/>
          <a:stretch>
            <a:fillRect/>
          </a:stretch>
        </p:blipFill>
        <p:spPr>
          <a:xfrm>
            <a:off x="917575" y="2211705"/>
            <a:ext cx="6884670" cy="157797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427545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50" dirty="0"/>
              <a:t> </a:t>
            </a:r>
            <a:r>
              <a:rPr sz="4000" dirty="0"/>
              <a:t>–</a:t>
            </a:r>
            <a:r>
              <a:rPr sz="4000" spc="-40" dirty="0"/>
              <a:t> </a:t>
            </a:r>
            <a:r>
              <a:rPr sz="4000" dirty="0"/>
              <a:t>phpinfo.php</a:t>
            </a:r>
            <a:endParaRPr sz="4000" dirty="0"/>
          </a:p>
        </p:txBody>
      </p:sp>
      <p:pic>
        <p:nvPicPr>
          <p:cNvPr id="3" name="Picture 2" descr="Screenshot 2022-11-04 235127"/>
          <p:cNvPicPr>
            <a:picLocks noChangeAspect="1"/>
          </p:cNvPicPr>
          <p:nvPr/>
        </p:nvPicPr>
        <p:blipFill>
          <a:blip r:embed="rId1"/>
          <a:stretch>
            <a:fillRect/>
          </a:stretch>
        </p:blipFill>
        <p:spPr>
          <a:xfrm>
            <a:off x="2534285" y="1311910"/>
            <a:ext cx="6767830" cy="514032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476377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45" dirty="0"/>
              <a:t> </a:t>
            </a:r>
            <a:r>
              <a:rPr sz="4000" dirty="0"/>
              <a:t>–</a:t>
            </a:r>
            <a:r>
              <a:rPr sz="4000" spc="-40" dirty="0"/>
              <a:t> </a:t>
            </a:r>
            <a:r>
              <a:rPr sz="4000" spc="-25" dirty="0"/>
              <a:t>composer.json</a:t>
            </a:r>
            <a:endParaRPr sz="4000" spc="-25" dirty="0"/>
          </a:p>
        </p:txBody>
      </p:sp>
      <p:pic>
        <p:nvPicPr>
          <p:cNvPr id="3" name="Picture 2" descr="Screenshot 2022-11-04 235207"/>
          <p:cNvPicPr>
            <a:picLocks noChangeAspect="1"/>
          </p:cNvPicPr>
          <p:nvPr/>
        </p:nvPicPr>
        <p:blipFill>
          <a:blip r:embed="rId1"/>
          <a:stretch>
            <a:fillRect/>
          </a:stretch>
        </p:blipFill>
        <p:spPr>
          <a:xfrm>
            <a:off x="917575" y="1997075"/>
            <a:ext cx="6706235" cy="286448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09917" y="606742"/>
            <a:ext cx="529018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5" dirty="0"/>
              <a:t>Business</a:t>
            </a:r>
            <a:r>
              <a:rPr sz="4000" spc="120" dirty="0"/>
              <a:t> </a:t>
            </a:r>
            <a:r>
              <a:rPr sz="4000" spc="-20" dirty="0"/>
              <a:t>Impact</a:t>
            </a:r>
            <a:r>
              <a:rPr sz="4000" spc="145" dirty="0"/>
              <a:t> </a:t>
            </a:r>
            <a:r>
              <a:rPr sz="4000" dirty="0"/>
              <a:t>–</a:t>
            </a:r>
            <a:r>
              <a:rPr sz="4000" spc="-45" dirty="0"/>
              <a:t> </a:t>
            </a:r>
            <a:r>
              <a:rPr sz="4000" spc="-5" dirty="0"/>
              <a:t>Low</a:t>
            </a:r>
            <a:endParaRPr sz="4000" spc="-5" dirty="0"/>
          </a:p>
        </p:txBody>
      </p:sp>
      <p:sp>
        <p:nvSpPr>
          <p:cNvPr id="3" name="object 3"/>
          <p:cNvSpPr txBox="1"/>
          <p:nvPr/>
        </p:nvSpPr>
        <p:spPr>
          <a:xfrm>
            <a:off x="560069" y="1805876"/>
            <a:ext cx="10761980" cy="636270"/>
          </a:xfrm>
          <a:prstGeom prst="rect">
            <a:avLst/>
          </a:prstGeom>
        </p:spPr>
        <p:txBody>
          <a:bodyPr vert="horz" wrap="square" lIns="0" tIns="12700" rIns="0" bIns="0" rtlCol="0">
            <a:spAutoFit/>
          </a:bodyPr>
          <a:p>
            <a:pPr marL="357505" marR="5080" indent="-345440">
              <a:lnSpc>
                <a:spcPct val="100000"/>
              </a:lnSpc>
              <a:spcBef>
                <a:spcPts val="100"/>
              </a:spcBef>
              <a:buFont typeface="Arial MT"/>
              <a:buChar char="•"/>
              <a:tabLst>
                <a:tab pos="357505" algn="l"/>
                <a:tab pos="358140" algn="l"/>
              </a:tabLst>
            </a:pPr>
            <a:r>
              <a:rPr sz="2000" spc="-15" dirty="0">
                <a:latin typeface="Times New Roman" panose="02020603050405020304"/>
                <a:cs typeface="Times New Roman" panose="02020603050405020304"/>
              </a:rPr>
              <a:t>It </a:t>
            </a:r>
            <a:r>
              <a:rPr sz="2000" spc="25" dirty="0">
                <a:latin typeface="Times New Roman" panose="02020603050405020304"/>
                <a:cs typeface="Times New Roman" panose="02020603050405020304"/>
              </a:rPr>
              <a:t>doesn’t</a:t>
            </a:r>
            <a:r>
              <a:rPr sz="2000" spc="-170" dirty="0">
                <a:latin typeface="Times New Roman" panose="02020603050405020304"/>
                <a:cs typeface="Times New Roman" panose="02020603050405020304"/>
              </a:rPr>
              <a:t> </a:t>
            </a:r>
            <a:r>
              <a:rPr sz="2000" dirty="0">
                <a:latin typeface="Times New Roman" panose="02020603050405020304"/>
                <a:cs typeface="Times New Roman" panose="02020603050405020304"/>
              </a:rPr>
              <a:t>harm</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directly,</a:t>
            </a:r>
            <a:r>
              <a:rPr sz="2000" spc="4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but</a:t>
            </a:r>
            <a:r>
              <a:rPr sz="2000" spc="-1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7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letting</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hacker</a:t>
            </a:r>
            <a:r>
              <a:rPr sz="2000" spc="4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collect</a:t>
            </a:r>
            <a:r>
              <a:rPr sz="2000" spc="7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more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internal</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information</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about </a:t>
            </a:r>
            <a:r>
              <a:rPr sz="2000" spc="-48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which</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hacker</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might</a:t>
            </a:r>
            <a:r>
              <a:rPr sz="2000" spc="-1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use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against</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organization.</a:t>
            </a:r>
            <a:endParaRPr sz="2000">
              <a:latin typeface="Times New Roman" panose="02020603050405020304"/>
              <a:cs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22960" y="264160"/>
            <a:ext cx="1035431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15" dirty="0"/>
              <a:t>POC :- </a:t>
            </a:r>
            <a:r>
              <a:rPr lang="en-US">
                <a:sym typeface="+mn-ea"/>
              </a:rPr>
              <a:t>Attacker can dump arbitrary data</a:t>
            </a:r>
            <a:endParaRPr lang="en-US" spc="-15" dirty="0"/>
          </a:p>
        </p:txBody>
      </p:sp>
      <p:sp>
        <p:nvSpPr>
          <p:cNvPr id="3" name="object 3"/>
          <p:cNvSpPr txBox="1"/>
          <p:nvPr/>
        </p:nvSpPr>
        <p:spPr>
          <a:xfrm>
            <a:off x="822960" y="1895919"/>
            <a:ext cx="3981450" cy="4340225"/>
          </a:xfrm>
          <a:prstGeom prst="rect">
            <a:avLst/>
          </a:prstGeom>
        </p:spPr>
        <p:txBody>
          <a:bodyPr vert="horz" wrap="square" lIns="0" tIns="53975" rIns="0" bIns="0" rtlCol="0">
            <a:spAutoFit/>
          </a:bodyPr>
          <a:p>
            <a:pPr marL="297180" indent="-285115">
              <a:lnSpc>
                <a:spcPct val="100000"/>
              </a:lnSpc>
              <a:spcBef>
                <a:spcPts val="425"/>
              </a:spcBef>
              <a:buSzPct val="125000"/>
              <a:buFont typeface="Arial MT"/>
              <a:buChar char="•"/>
              <a:tabLst>
                <a:tab pos="297180" algn="l"/>
                <a:tab pos="297815" algn="l"/>
              </a:tabLst>
            </a:pPr>
            <a:r>
              <a:rPr sz="1600" spc="-20" dirty="0">
                <a:latin typeface="Times New Roman" panose="02020603050405020304"/>
                <a:cs typeface="Times New Roman" panose="02020603050405020304"/>
              </a:rPr>
              <a:t>No </a:t>
            </a:r>
            <a:r>
              <a:rPr sz="1600" dirty="0">
                <a:latin typeface="Times New Roman" panose="02020603050405020304"/>
                <a:cs typeface="Times New Roman" panose="02020603050405020304"/>
              </a:rPr>
              <a:t>of</a:t>
            </a:r>
            <a:r>
              <a:rPr sz="1600" spc="-5" dirty="0">
                <a:latin typeface="Times New Roman" panose="02020603050405020304"/>
                <a:cs typeface="Times New Roman" panose="02020603050405020304"/>
              </a:rPr>
              <a:t> </a:t>
            </a:r>
            <a:r>
              <a:rPr sz="1600" dirty="0">
                <a:latin typeface="Times New Roman" panose="02020603050405020304"/>
                <a:cs typeface="Times New Roman" panose="02020603050405020304"/>
              </a:rPr>
              <a:t>databases:</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5" dirty="0">
                <a:latin typeface="Times New Roman" panose="02020603050405020304"/>
                <a:cs typeface="Times New Roman" panose="02020603050405020304"/>
              </a:rPr>
              <a:t>hacking_training_project</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25" dirty="0">
                <a:latin typeface="Times New Roman" panose="02020603050405020304"/>
                <a:cs typeface="Times New Roman" panose="02020603050405020304"/>
              </a:rPr>
              <a:t>information_schema</a:t>
            </a:r>
            <a:endParaRPr sz="1600">
              <a:latin typeface="Times New Roman" panose="02020603050405020304"/>
              <a:cs typeface="Times New Roman" panose="02020603050405020304"/>
            </a:endParaRPr>
          </a:p>
          <a:p>
            <a:pPr lvl="1">
              <a:lnSpc>
                <a:spcPct val="100000"/>
              </a:lnSpc>
              <a:buFont typeface="Arial MT"/>
              <a:buChar char="•"/>
            </a:pPr>
            <a:endParaRPr sz="2650">
              <a:latin typeface="Times New Roman" panose="02020603050405020304"/>
              <a:cs typeface="Times New Roman" panose="02020603050405020304"/>
            </a:endParaRPr>
          </a:p>
          <a:p>
            <a:pPr marL="297180" indent="-285115">
              <a:lnSpc>
                <a:spcPct val="100000"/>
              </a:lnSpc>
              <a:buSzPct val="125000"/>
              <a:buFont typeface="Arial MT"/>
              <a:buChar char="•"/>
              <a:tabLst>
                <a:tab pos="297180" algn="l"/>
                <a:tab pos="297815" algn="l"/>
              </a:tabLst>
            </a:pPr>
            <a:r>
              <a:rPr sz="1600" spc="-20" dirty="0">
                <a:latin typeface="Times New Roman" panose="02020603050405020304"/>
                <a:cs typeface="Times New Roman" panose="02020603050405020304"/>
              </a:rPr>
              <a:t>No</a:t>
            </a:r>
            <a:r>
              <a:rPr sz="1600" spc="-15" dirty="0">
                <a:latin typeface="Times New Roman" panose="02020603050405020304"/>
                <a:cs typeface="Times New Roman" panose="02020603050405020304"/>
              </a:rPr>
              <a:t> </a:t>
            </a:r>
            <a:r>
              <a:rPr sz="1600" dirty="0">
                <a:latin typeface="Times New Roman" panose="02020603050405020304"/>
                <a:cs typeface="Times New Roman" panose="02020603050405020304"/>
              </a:rPr>
              <a:t>of</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tables</a:t>
            </a:r>
            <a:r>
              <a:rPr sz="1600" spc="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in</a:t>
            </a:r>
            <a:r>
              <a:rPr sz="1600" spc="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hacking_training_project</a:t>
            </a:r>
            <a:r>
              <a:rPr sz="1600" spc="285" dirty="0">
                <a:latin typeface="Times New Roman" panose="02020603050405020304"/>
                <a:cs typeface="Times New Roman" panose="02020603050405020304"/>
              </a:rPr>
              <a:t> </a:t>
            </a:r>
            <a:r>
              <a:rPr sz="1600" dirty="0">
                <a:latin typeface="Times New Roman" panose="02020603050405020304"/>
                <a:cs typeface="Times New Roman" panose="02020603050405020304"/>
              </a:rPr>
              <a:t>:</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10</a:t>
            </a:r>
            <a:endParaRPr sz="1600">
              <a:latin typeface="Times New Roman" panose="02020603050405020304"/>
              <a:cs typeface="Times New Roman" panose="02020603050405020304"/>
            </a:endParaRPr>
          </a:p>
          <a:p>
            <a:pPr marL="704215" lvl="1" indent="-233680">
              <a:lnSpc>
                <a:spcPct val="100000"/>
              </a:lnSpc>
              <a:spcBef>
                <a:spcPts val="245"/>
              </a:spcBef>
              <a:buFont typeface="Arial MT"/>
              <a:buChar char="•"/>
              <a:tabLst>
                <a:tab pos="703580" algn="l"/>
                <a:tab pos="704215" algn="l"/>
              </a:tabLst>
            </a:pPr>
            <a:r>
              <a:rPr sz="1600" spc="-10" dirty="0">
                <a:latin typeface="Times New Roman" panose="02020603050405020304"/>
                <a:cs typeface="Times New Roman" panose="02020603050405020304"/>
              </a:rPr>
              <a:t>brands</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15" dirty="0">
                <a:latin typeface="Times New Roman" panose="02020603050405020304"/>
                <a:cs typeface="Times New Roman" panose="02020603050405020304"/>
              </a:rPr>
              <a:t>cart_items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5" dirty="0">
                <a:latin typeface="Times New Roman" panose="02020603050405020304"/>
                <a:cs typeface="Times New Roman" panose="02020603050405020304"/>
              </a:rPr>
              <a:t>categories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25" dirty="0">
                <a:latin typeface="Times New Roman" panose="02020603050405020304"/>
                <a:cs typeface="Times New Roman" panose="02020603050405020304"/>
              </a:rPr>
              <a:t>customers</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10" dirty="0">
                <a:latin typeface="Times New Roman" panose="02020603050405020304"/>
                <a:cs typeface="Times New Roman" panose="02020603050405020304"/>
              </a:rPr>
              <a:t>order_items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5" dirty="0">
                <a:latin typeface="Times New Roman" panose="02020603050405020304"/>
                <a:cs typeface="Times New Roman" panose="02020603050405020304"/>
              </a:rPr>
              <a:t>orders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dirty="0">
                <a:latin typeface="Times New Roman" panose="02020603050405020304"/>
                <a:cs typeface="Times New Roman" panose="02020603050405020304"/>
              </a:rPr>
              <a:t>product_reviews</a:t>
            </a:r>
            <a:endParaRPr sz="1600">
              <a:latin typeface="Times New Roman" panose="02020603050405020304"/>
              <a:cs typeface="Times New Roman" panose="02020603050405020304"/>
            </a:endParaRPr>
          </a:p>
          <a:p>
            <a:pPr marL="704215" lvl="1" indent="-233680">
              <a:lnSpc>
                <a:spcPct val="100000"/>
              </a:lnSpc>
              <a:spcBef>
                <a:spcPts val="240"/>
              </a:spcBef>
              <a:buFont typeface="Arial MT"/>
              <a:buChar char="•"/>
              <a:tabLst>
                <a:tab pos="703580" algn="l"/>
                <a:tab pos="704215" algn="l"/>
              </a:tabLst>
            </a:pPr>
            <a:r>
              <a:rPr sz="1600" spc="-15" dirty="0">
                <a:latin typeface="Times New Roman" panose="02020603050405020304"/>
                <a:cs typeface="Times New Roman" panose="02020603050405020304"/>
              </a:rPr>
              <a:t>products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5" dirty="0">
                <a:latin typeface="Times New Roman" panose="02020603050405020304"/>
                <a:cs typeface="Times New Roman" panose="02020603050405020304"/>
              </a:rPr>
              <a:t>sellers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0" dirty="0">
                <a:latin typeface="Times New Roman" panose="02020603050405020304"/>
                <a:cs typeface="Times New Roman" panose="02020603050405020304"/>
              </a:rPr>
              <a:t>users</a:t>
            </a:r>
            <a:endParaRPr sz="1600">
              <a:latin typeface="Times New Roman" panose="02020603050405020304"/>
              <a:cs typeface="Times New Roman" panose="02020603050405020304"/>
            </a:endParaRPr>
          </a:p>
        </p:txBody>
      </p:sp>
      <p:pic>
        <p:nvPicPr>
          <p:cNvPr id="4" name="Picture 3" descr="databases_recovered"/>
          <p:cNvPicPr>
            <a:picLocks noChangeAspect="1"/>
          </p:cNvPicPr>
          <p:nvPr/>
        </p:nvPicPr>
        <p:blipFill>
          <a:blip r:embed="rId1"/>
          <a:stretch>
            <a:fillRect/>
          </a:stretch>
        </p:blipFill>
        <p:spPr>
          <a:xfrm>
            <a:off x="7414260" y="1896110"/>
            <a:ext cx="3291840" cy="658495"/>
          </a:xfrm>
          <a:prstGeom prst="rect">
            <a:avLst/>
          </a:prstGeom>
        </p:spPr>
      </p:pic>
      <p:pic>
        <p:nvPicPr>
          <p:cNvPr id="5" name="Picture 4" descr="tables"/>
          <p:cNvPicPr>
            <a:picLocks noChangeAspect="1"/>
          </p:cNvPicPr>
          <p:nvPr/>
        </p:nvPicPr>
        <p:blipFill>
          <a:blip r:embed="rId2"/>
          <a:stretch>
            <a:fillRect/>
          </a:stretch>
        </p:blipFill>
        <p:spPr>
          <a:xfrm>
            <a:off x="7414260" y="3387725"/>
            <a:ext cx="2314575" cy="304292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00430" y="1584325"/>
            <a:ext cx="8912860" cy="304800"/>
          </a:xfrm>
          <a:prstGeom prst="rect">
            <a:avLst/>
          </a:prstGeom>
        </p:spPr>
        <p:txBody>
          <a:bodyPr vert="horz" wrap="square" lIns="0" tIns="12700" rIns="0" bIns="0" rtlCol="0">
            <a:spAutoFit/>
          </a:bodyPr>
          <a:p>
            <a:pPr marL="469900" indent="0">
              <a:lnSpc>
                <a:spcPts val="2280"/>
              </a:lnSpc>
              <a:buSzPct val="120000"/>
              <a:buFont typeface="Arial MT"/>
              <a:buNone/>
              <a:tabLst>
                <a:tab pos="815975" algn="l"/>
                <a:tab pos="816610" algn="l"/>
              </a:tabLst>
            </a:pPr>
            <a:r>
              <a:rPr sz="2000" spc="-15" dirty="0">
                <a:latin typeface="Times New Roman" panose="02020603050405020304"/>
                <a:cs typeface="Times New Roman" panose="02020603050405020304"/>
              </a:rPr>
              <a:t>Developers</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35"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disable</a:t>
            </a:r>
            <a:r>
              <a:rPr sz="2000" b="1" spc="-10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all</a:t>
            </a:r>
            <a:r>
              <a:rPr sz="2000" b="1" spc="-10" dirty="0">
                <a:latin typeface="Times New Roman" panose="02020603050405020304"/>
                <a:cs typeface="Times New Roman" panose="02020603050405020304"/>
              </a:rPr>
              <a:t> default</a:t>
            </a:r>
            <a:r>
              <a:rPr sz="2000" b="1" spc="3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files</a:t>
            </a:r>
            <a:r>
              <a:rPr sz="2000" b="1" spc="7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and</a:t>
            </a:r>
            <a:r>
              <a:rPr sz="2000" b="1" spc="-1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pages</a:t>
            </a:r>
            <a:r>
              <a:rPr sz="2000" b="1"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displayed</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publicly</a:t>
            </a:r>
            <a:r>
              <a:rPr sz="2000" b="1" spc="-1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869632" y="1551291"/>
            <a:ext cx="7190105" cy="818515"/>
          </a:xfrm>
          <a:prstGeom prst="rect">
            <a:avLst/>
          </a:prstGeom>
        </p:spPr>
        <p:txBody>
          <a:bodyPr vert="horz" wrap="square" lIns="0" tIns="103505" rIns="0" bIns="0" rtlCol="0">
            <a:spAutoFit/>
          </a:bodyPr>
          <a:lstStyle/>
          <a:p>
            <a:pPr marL="358140" indent="-346075">
              <a:lnSpc>
                <a:spcPct val="100000"/>
              </a:lnSpc>
              <a:spcBef>
                <a:spcPts val="815"/>
              </a:spcBef>
              <a:buClr>
                <a:srgbClr val="000000"/>
              </a:buClr>
              <a:buSzPct val="93000"/>
              <a:buFont typeface="Arial MT"/>
              <a:buChar char="•"/>
              <a:tabLst>
                <a:tab pos="358140" algn="l"/>
                <a:tab pos="358775"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1"/>
              </a:rPr>
              <a:t>https://www.indusface.com/blog/owasp-security-misconfiguration/</a:t>
            </a:r>
            <a:endParaRPr sz="2000">
              <a:latin typeface="Times New Roman" panose="02020603050405020304"/>
              <a:cs typeface="Times New Roman" panose="02020603050405020304"/>
            </a:endParaRPr>
          </a:p>
          <a:p>
            <a:pPr marL="358140" indent="-346075">
              <a:lnSpc>
                <a:spcPct val="100000"/>
              </a:lnSpc>
              <a:spcBef>
                <a:spcPts val="725"/>
              </a:spcBef>
              <a:buClr>
                <a:srgbClr val="000000"/>
              </a:buClr>
              <a:buSzPct val="93000"/>
              <a:buFont typeface="Arial MT"/>
              <a:buChar char="•"/>
              <a:tabLst>
                <a:tab pos="358140" algn="l"/>
                <a:tab pos="358775"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2"/>
              </a:rPr>
              <a:t>https://hdivsecurity.com/owasp-security-misconfiguration</a:t>
            </a:r>
            <a:endParaRPr sz="2000">
              <a:latin typeface="Times New Roman" panose="02020603050405020304"/>
              <a:cs typeface="Times New Roman" panose="02020603050405020304"/>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633095"/>
            <a:ext cx="1009078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IN" sz="4000" spc="-50" dirty="0"/>
              <a:t>13)</a:t>
            </a:r>
            <a:r>
              <a:rPr sz="4000" spc="-50" dirty="0"/>
              <a:t> </a:t>
            </a:r>
            <a:r>
              <a:rPr sz="4000" dirty="0"/>
              <a:t>Components</a:t>
            </a:r>
            <a:r>
              <a:rPr sz="4000" spc="-20" dirty="0"/>
              <a:t> </a:t>
            </a:r>
            <a:r>
              <a:rPr sz="4000" spc="-30" dirty="0"/>
              <a:t>with</a:t>
            </a:r>
            <a:r>
              <a:rPr sz="4000" spc="50" dirty="0"/>
              <a:t> </a:t>
            </a:r>
            <a:r>
              <a:rPr sz="4000" spc="-10" dirty="0"/>
              <a:t>Known</a:t>
            </a:r>
            <a:r>
              <a:rPr sz="4000" spc="45" dirty="0"/>
              <a:t> </a:t>
            </a:r>
            <a:r>
              <a:rPr sz="4000" spc="-20" dirty="0"/>
              <a:t>Vulnerabilities</a:t>
            </a:r>
            <a:endParaRPr sz="4000" spc="-20" dirty="0"/>
          </a:p>
        </p:txBody>
      </p:sp>
      <p:graphicFrame>
        <p:nvGraphicFramePr>
          <p:cNvPr id="4" name="object 3"/>
          <p:cNvGraphicFramePr>
            <a:graphicFrameLocks noGrp="1"/>
          </p:cNvGraphicFramePr>
          <p:nvPr/>
        </p:nvGraphicFramePr>
        <p:xfrm>
          <a:off x="1693417" y="2272283"/>
          <a:ext cx="8811895" cy="2728595"/>
        </p:xfrm>
        <a:graphic>
          <a:graphicData uri="http://schemas.openxmlformats.org/drawingml/2006/table">
            <a:tbl>
              <a:tblPr firstRow="1" bandRow="1">
                <a:tableStyleId>{2D5ABB26-0587-4C30-8999-92F81FD0307C}</a:tableStyleId>
              </a:tblPr>
              <a:tblGrid>
                <a:gridCol w="1532890"/>
                <a:gridCol w="7259955"/>
              </a:tblGrid>
              <a:tr h="2715895">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25"/>
                        </a:spcBef>
                      </a:pPr>
                      <a:endParaRPr sz="2500">
                        <a:latin typeface="Times New Roman" panose="02020603050405020304"/>
                        <a:cs typeface="Times New Roman" panose="02020603050405020304"/>
                      </a:endParaRPr>
                    </a:p>
                    <a:p>
                      <a:pPr marL="166370" marR="163195" indent="-6350" algn="ctr">
                        <a:lnSpc>
                          <a:spcPct val="100000"/>
                        </a:lnSpc>
                      </a:pPr>
                      <a:r>
                        <a:rPr sz="1600" spc="-35" dirty="0">
                          <a:solidFill>
                            <a:srgbClr val="FFFFFF"/>
                          </a:solidFill>
                          <a:latin typeface="Times New Roman" panose="02020603050405020304"/>
                          <a:cs typeface="Times New Roman" panose="02020603050405020304"/>
                        </a:rPr>
                        <a:t>Components </a:t>
                      </a:r>
                      <a:r>
                        <a:rPr sz="1600" spc="-3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with </a:t>
                      </a:r>
                      <a:r>
                        <a:rPr sz="1600" spc="-15" dirty="0">
                          <a:solidFill>
                            <a:srgbClr val="FFFFFF"/>
                          </a:solidFill>
                          <a:latin typeface="Times New Roman" panose="02020603050405020304"/>
                          <a:cs typeface="Times New Roman" panose="02020603050405020304"/>
                        </a:rPr>
                        <a:t>Known </a:t>
                      </a:r>
                      <a:r>
                        <a:rPr sz="1600" spc="-10" dirty="0">
                          <a:solidFill>
                            <a:srgbClr val="FFFFFF"/>
                          </a:solidFill>
                          <a:latin typeface="Times New Roman" panose="02020603050405020304"/>
                          <a:cs typeface="Times New Roman" panose="02020603050405020304"/>
                        </a:rPr>
                        <a:t> </a:t>
                      </a:r>
                      <a:r>
                        <a:rPr sz="1600" spc="-114" dirty="0">
                          <a:solidFill>
                            <a:srgbClr val="FFFFFF"/>
                          </a:solidFill>
                          <a:latin typeface="Times New Roman" panose="02020603050405020304"/>
                          <a:cs typeface="Times New Roman" panose="02020603050405020304"/>
                        </a:rPr>
                        <a:t>V</a:t>
                      </a:r>
                      <a:r>
                        <a:rPr sz="1600" spc="-85" dirty="0">
                          <a:solidFill>
                            <a:srgbClr val="FFFFFF"/>
                          </a:solidFill>
                          <a:latin typeface="Times New Roman" panose="02020603050405020304"/>
                          <a:cs typeface="Times New Roman" panose="02020603050405020304"/>
                        </a:rPr>
                        <a:t>u</a:t>
                      </a:r>
                      <a:r>
                        <a:rPr sz="1600" spc="30" dirty="0">
                          <a:solidFill>
                            <a:srgbClr val="FFFFFF"/>
                          </a:solidFill>
                          <a:latin typeface="Times New Roman" panose="02020603050405020304"/>
                          <a:cs typeface="Times New Roman" panose="02020603050405020304"/>
                        </a:rPr>
                        <a:t>l</a:t>
                      </a:r>
                      <a:r>
                        <a:rPr sz="1600" spc="-85" dirty="0">
                          <a:solidFill>
                            <a:srgbClr val="FFFFFF"/>
                          </a:solidFill>
                          <a:latin typeface="Times New Roman" panose="02020603050405020304"/>
                          <a:cs typeface="Times New Roman" panose="02020603050405020304"/>
                        </a:rPr>
                        <a:t>n</a:t>
                      </a:r>
                      <a:r>
                        <a:rPr sz="1600" spc="5" dirty="0">
                          <a:solidFill>
                            <a:srgbClr val="FFFFFF"/>
                          </a:solidFill>
                          <a:latin typeface="Times New Roman" panose="02020603050405020304"/>
                          <a:cs typeface="Times New Roman" panose="02020603050405020304"/>
                        </a:rPr>
                        <a:t>e</a:t>
                      </a:r>
                      <a:r>
                        <a:rPr sz="1600" spc="20" dirty="0">
                          <a:solidFill>
                            <a:srgbClr val="FFFFFF"/>
                          </a:solidFill>
                          <a:latin typeface="Times New Roman" panose="02020603050405020304"/>
                          <a:cs typeface="Times New Roman" panose="02020603050405020304"/>
                        </a:rPr>
                        <a:t>r</a:t>
                      </a:r>
                      <a:r>
                        <a:rPr sz="1600" spc="5" dirty="0">
                          <a:solidFill>
                            <a:srgbClr val="FFFFFF"/>
                          </a:solidFill>
                          <a:latin typeface="Times New Roman" panose="02020603050405020304"/>
                          <a:cs typeface="Times New Roman" panose="02020603050405020304"/>
                        </a:rPr>
                        <a:t>a</a:t>
                      </a:r>
                      <a:r>
                        <a:rPr sz="1600" dirty="0">
                          <a:solidFill>
                            <a:srgbClr val="FFFFFF"/>
                          </a:solidFill>
                          <a:latin typeface="Times New Roman" panose="02020603050405020304"/>
                          <a:cs typeface="Times New Roman" panose="02020603050405020304"/>
                        </a:rPr>
                        <a:t>b</a:t>
                      </a:r>
                      <a:r>
                        <a:rPr sz="1600" spc="30" dirty="0">
                          <a:solidFill>
                            <a:srgbClr val="FFFFFF"/>
                          </a:solidFill>
                          <a:latin typeface="Times New Roman" panose="02020603050405020304"/>
                          <a:cs typeface="Times New Roman" panose="02020603050405020304"/>
                        </a:rPr>
                        <a:t>ili</a:t>
                      </a:r>
                      <a:r>
                        <a:rPr sz="1600" spc="-45" dirty="0">
                          <a:solidFill>
                            <a:srgbClr val="FFFFFF"/>
                          </a:solidFill>
                          <a:latin typeface="Times New Roman" panose="02020603050405020304"/>
                          <a:cs typeface="Times New Roman" panose="02020603050405020304"/>
                        </a:rPr>
                        <a:t>t</a:t>
                      </a:r>
                      <a:r>
                        <a:rPr sz="1600" spc="30" dirty="0">
                          <a:solidFill>
                            <a:srgbClr val="FFFFFF"/>
                          </a:solidFill>
                          <a:latin typeface="Times New Roman" panose="02020603050405020304"/>
                          <a:cs typeface="Times New Roman" panose="02020603050405020304"/>
                        </a:rPr>
                        <a:t>i</a:t>
                      </a:r>
                      <a:r>
                        <a:rPr sz="1600" spc="5" dirty="0">
                          <a:solidFill>
                            <a:srgbClr val="FFFFFF"/>
                          </a:solidFill>
                          <a:latin typeface="Times New Roman" panose="02020603050405020304"/>
                          <a:cs typeface="Times New Roman" panose="02020603050405020304"/>
                        </a:rPr>
                        <a:t>e</a:t>
                      </a:r>
                      <a:r>
                        <a:rPr sz="1600" dirty="0">
                          <a:solidFill>
                            <a:srgbClr val="FFFFFF"/>
                          </a:solidFill>
                          <a:latin typeface="Times New Roman" panose="02020603050405020304"/>
                          <a:cs typeface="Times New Roman" panose="02020603050405020304"/>
                        </a:rPr>
                        <a:t>s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0"/>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35" dirty="0">
                          <a:latin typeface="Times New Roman" panose="02020603050405020304"/>
                          <a:cs typeface="Times New Roman" panose="02020603050405020304"/>
                        </a:rPr>
                        <a:t> mentioned  </a:t>
                      </a:r>
                      <a:r>
                        <a:rPr sz="1600" spc="-50" dirty="0">
                          <a:latin typeface="Times New Roman" panose="02020603050405020304"/>
                          <a:cs typeface="Times New Roman" panose="02020603050405020304"/>
                        </a:rPr>
                        <a:t>URL</a:t>
                      </a:r>
                      <a:r>
                        <a:rPr sz="1600" spc="14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contains</a:t>
                      </a:r>
                      <a:r>
                        <a:rPr sz="1600" spc="180"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components</a:t>
                      </a:r>
                      <a:r>
                        <a:rPr sz="1600" spc="26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with </a:t>
                      </a:r>
                      <a:r>
                        <a:rPr sz="1600" spc="-25" dirty="0">
                          <a:latin typeface="Times New Roman" panose="02020603050405020304"/>
                          <a:cs typeface="Times New Roman" panose="02020603050405020304"/>
                        </a:rPr>
                        <a:t>known</a:t>
                      </a:r>
                      <a:r>
                        <a:rPr sz="1600" spc="8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vulnerabilities.</a:t>
                      </a:r>
                      <a:endParaRPr sz="1600">
                        <a:latin typeface="Times New Roman" panose="02020603050405020304"/>
                        <a:cs typeface="Times New Roman" panose="02020603050405020304"/>
                      </a:endParaRPr>
                    </a:p>
                    <a:p>
                      <a:pPr>
                        <a:lnSpc>
                          <a:spcPct val="100000"/>
                        </a:lnSpc>
                        <a:spcBef>
                          <a:spcPts val="30"/>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5"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5"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0"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spc="-30" dirty="0">
                          <a:latin typeface="Times New Roman" panose="02020603050405020304"/>
                          <a:cs typeface="Times New Roman" panose="02020603050405020304"/>
                        </a:rPr>
                        <a:t>L</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0" dirty="0">
                          <a:solidFill>
                            <a:srgbClr val="0462C1"/>
                          </a:solidFill>
                          <a:uFill>
                            <a:solidFill>
                              <a:srgbClr val="0462C1"/>
                            </a:solidFill>
                          </a:uFill>
                          <a:latin typeface="Times New Roman" panose="02020603050405020304"/>
                          <a:cs typeface="Times New Roman" panose="02020603050405020304"/>
                          <a:hlinkClick r:id="rId1"/>
                        </a:rPr>
                        <a:t>http://13.232.125.26/wondercms/</a:t>
                      </a:r>
                      <a:endParaRPr sz="1600" u="sng" spc="-10" dirty="0">
                        <a:solidFill>
                          <a:srgbClr val="0462C1"/>
                        </a:solidFill>
                        <a:uFill>
                          <a:solidFill>
                            <a:srgbClr val="0462C1"/>
                          </a:solidFill>
                        </a:uFill>
                        <a:latin typeface="Times New Roman" panose="02020603050405020304"/>
                        <a:cs typeface="Times New Roman" panose="02020603050405020304"/>
                        <a:hlinkClick r:id="rId1"/>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5" dirty="0">
                          <a:solidFill>
                            <a:srgbClr val="0462C1"/>
                          </a:solidFill>
                          <a:uFill>
                            <a:solidFill>
                              <a:srgbClr val="0462C1"/>
                            </a:solidFill>
                          </a:uFill>
                          <a:latin typeface="Times New Roman" panose="02020603050405020304"/>
                          <a:cs typeface="Times New Roman" panose="02020603050405020304"/>
                          <a:hlinkClick r:id="rId2"/>
                        </a:rPr>
                        <a:t>http://13.232.125.26/forum/</a:t>
                      </a:r>
                      <a:endParaRPr sz="1600" u="sng" spc="-15" dirty="0">
                        <a:solidFill>
                          <a:srgbClr val="0462C1"/>
                        </a:solidFill>
                        <a:uFill>
                          <a:solidFill>
                            <a:srgbClr val="0462C1"/>
                          </a:solidFill>
                        </a:uFill>
                        <a:latin typeface="Times New Roman" panose="02020603050405020304"/>
                        <a:cs typeface="Times New Roman" panose="02020603050405020304"/>
                      </a:endParaRPr>
                    </a:p>
                    <a:p>
                      <a:pPr marL="85090">
                        <a:lnSpc>
                          <a:spcPct val="100000"/>
                        </a:lnSpc>
                      </a:pPr>
                      <a:endParaRPr sz="1600" spc="-30" dirty="0">
                        <a:latin typeface="Times New Roman" panose="02020603050405020304"/>
                        <a:cs typeface="Times New Roman" panose="02020603050405020304"/>
                      </a:endParaRPr>
                    </a:p>
                    <a:p>
                      <a:pPr marL="85090">
                        <a:lnSpc>
                          <a:spcPct val="100000"/>
                        </a:lnSpc>
                      </a:pPr>
                      <a:r>
                        <a:rPr sz="1600" spc="-30" dirty="0">
                          <a:latin typeface="Times New Roman" panose="02020603050405020304"/>
                          <a:cs typeface="Times New Roman" panose="02020603050405020304"/>
                        </a:rPr>
                        <a:t>and</a:t>
                      </a:r>
                      <a:r>
                        <a:rPr sz="1600" spc="60" dirty="0">
                          <a:latin typeface="Times New Roman" panose="02020603050405020304"/>
                          <a:cs typeface="Times New Roman" panose="02020603050405020304"/>
                        </a:rPr>
                        <a:t> </a:t>
                      </a:r>
                      <a:r>
                        <a:rPr sz="1600" spc="-45" dirty="0">
                          <a:latin typeface="Times New Roman" panose="02020603050405020304"/>
                          <a:cs typeface="Times New Roman" panose="02020603050405020304"/>
                        </a:rPr>
                        <a:t>the</a:t>
                      </a:r>
                      <a:r>
                        <a:rPr sz="1600" spc="75"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PHP</a:t>
                      </a:r>
                      <a:r>
                        <a:rPr sz="1600" spc="55"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Version.</a:t>
                      </a:r>
                      <a:endParaRPr sz="1600">
                        <a:latin typeface="Times New Roman" panose="02020603050405020304"/>
                        <a:cs typeface="Times New Roman" panose="02020603050405020304"/>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258506"/>
            <a:ext cx="6115685" cy="306705"/>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php</a:t>
            </a:r>
            <a:r>
              <a:rPr sz="1850" spc="-105" dirty="0">
                <a:latin typeface="Times New Roman" panose="02020603050405020304"/>
                <a:cs typeface="Times New Roman" panose="02020603050405020304"/>
              </a:rPr>
              <a:t> </a:t>
            </a:r>
            <a:r>
              <a:rPr sz="1850" dirty="0">
                <a:latin typeface="Times New Roman" panose="02020603050405020304"/>
                <a:cs typeface="Times New Roman" panose="02020603050405020304"/>
              </a:rPr>
              <a:t>version</a:t>
            </a:r>
            <a:r>
              <a:rPr sz="1850" spc="-1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this</a:t>
            </a:r>
            <a:r>
              <a:rPr sz="1850" spc="-1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website</a:t>
            </a:r>
            <a:r>
              <a:rPr sz="1850" spc="-8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is</a:t>
            </a:r>
            <a:r>
              <a:rPr sz="1850" spc="-10" dirty="0">
                <a:latin typeface="Times New Roman" panose="02020603050405020304"/>
                <a:cs typeface="Times New Roman" panose="02020603050405020304"/>
              </a:rPr>
              <a:t> </a:t>
            </a:r>
            <a:r>
              <a:rPr sz="1850" b="1" spc="10" dirty="0">
                <a:latin typeface="Times New Roman" panose="02020603050405020304"/>
                <a:cs typeface="Times New Roman" panose="02020603050405020304"/>
              </a:rPr>
              <a:t>5.6.39-1</a:t>
            </a:r>
            <a:r>
              <a:rPr sz="1850" b="1" spc="-1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which</a:t>
            </a:r>
            <a:r>
              <a:rPr sz="1850" spc="-10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is</a:t>
            </a:r>
            <a:r>
              <a:rPr sz="1850" spc="-13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Out</a:t>
            </a:r>
            <a:r>
              <a:rPr sz="1850" spc="-9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Dated.</a:t>
            </a:r>
            <a:endParaRPr sz="1850">
              <a:latin typeface="Times New Roman" panose="02020603050405020304"/>
              <a:cs typeface="Times New Roman" panose="02020603050405020304"/>
            </a:endParaRPr>
          </a:p>
        </p:txBody>
      </p:sp>
      <p:pic>
        <p:nvPicPr>
          <p:cNvPr id="4" name="Picture 3" descr="Screenshot 2022-11-05 152931"/>
          <p:cNvPicPr>
            <a:picLocks noChangeAspect="1"/>
          </p:cNvPicPr>
          <p:nvPr/>
        </p:nvPicPr>
        <p:blipFill>
          <a:blip r:embed="rId1"/>
          <a:stretch>
            <a:fillRect/>
          </a:stretch>
        </p:blipFill>
        <p:spPr>
          <a:xfrm>
            <a:off x="917575" y="2163445"/>
            <a:ext cx="9243695" cy="1152525"/>
          </a:xfrm>
          <a:prstGeom prst="rect">
            <a:avLst/>
          </a:prstGeom>
        </p:spPr>
      </p:pic>
      <p:sp>
        <p:nvSpPr>
          <p:cNvPr id="5" name="object 4"/>
          <p:cNvSpPr txBox="1"/>
          <p:nvPr/>
        </p:nvSpPr>
        <p:spPr>
          <a:xfrm>
            <a:off x="917575" y="3782060"/>
            <a:ext cx="2720340" cy="295910"/>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95" dirty="0">
                <a:latin typeface="Times New Roman" panose="02020603050405020304"/>
                <a:cs typeface="Times New Roman" panose="02020603050405020304"/>
              </a:rPr>
              <a:t>L</a:t>
            </a:r>
            <a:r>
              <a:rPr sz="1850" spc="-25" dirty="0">
                <a:latin typeface="Times New Roman" panose="02020603050405020304"/>
                <a:cs typeface="Times New Roman" panose="02020603050405020304"/>
              </a:rPr>
              <a:t>a</a:t>
            </a:r>
            <a:r>
              <a:rPr sz="1850" spc="-40" dirty="0">
                <a:latin typeface="Times New Roman" panose="02020603050405020304"/>
                <a:cs typeface="Times New Roman" panose="02020603050405020304"/>
              </a:rPr>
              <a:t>t</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st</a:t>
            </a:r>
            <a:r>
              <a:rPr sz="1850" spc="6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ph</a:t>
            </a:r>
            <a:r>
              <a:rPr sz="1850" spc="-5" dirty="0">
                <a:latin typeface="Times New Roman" panose="02020603050405020304"/>
                <a:cs typeface="Times New Roman" panose="02020603050405020304"/>
              </a:rPr>
              <a:t>p</a:t>
            </a:r>
            <a:r>
              <a:rPr sz="1850" spc="-11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v</a:t>
            </a:r>
            <a:r>
              <a:rPr sz="1850" spc="-25" dirty="0">
                <a:latin typeface="Times New Roman" panose="02020603050405020304"/>
                <a:cs typeface="Times New Roman" panose="02020603050405020304"/>
              </a:rPr>
              <a:t>e</a:t>
            </a:r>
            <a:r>
              <a:rPr sz="1850" spc="15" dirty="0">
                <a:latin typeface="Times New Roman" panose="02020603050405020304"/>
                <a:cs typeface="Times New Roman" panose="02020603050405020304"/>
              </a:rPr>
              <a:t>r</a:t>
            </a:r>
            <a:r>
              <a:rPr sz="1850" spc="-5" dirty="0">
                <a:latin typeface="Times New Roman" panose="02020603050405020304"/>
                <a:cs typeface="Times New Roman" panose="02020603050405020304"/>
              </a:rPr>
              <a:t>s</a:t>
            </a:r>
            <a:r>
              <a:rPr sz="1850" spc="-35" dirty="0">
                <a:latin typeface="Times New Roman" panose="02020603050405020304"/>
                <a:cs typeface="Times New Roman" panose="02020603050405020304"/>
              </a:rPr>
              <a:t>i</a:t>
            </a:r>
            <a:r>
              <a:rPr sz="1850" spc="30" dirty="0">
                <a:latin typeface="Times New Roman" panose="02020603050405020304"/>
                <a:cs typeface="Times New Roman" panose="02020603050405020304"/>
              </a:rPr>
              <a:t>o</a:t>
            </a:r>
            <a:r>
              <a:rPr sz="1850" spc="-5" dirty="0">
                <a:latin typeface="Times New Roman" panose="02020603050405020304"/>
                <a:cs typeface="Times New Roman" panose="02020603050405020304"/>
              </a:rPr>
              <a:t>n</a:t>
            </a:r>
            <a:r>
              <a:rPr sz="1850" spc="-185" dirty="0">
                <a:latin typeface="Times New Roman" panose="02020603050405020304"/>
                <a:cs typeface="Times New Roman" panose="02020603050405020304"/>
              </a:rPr>
              <a:t> </a:t>
            </a:r>
            <a:r>
              <a:rPr sz="1850" spc="-40" dirty="0">
                <a:latin typeface="Times New Roman" panose="02020603050405020304"/>
                <a:cs typeface="Times New Roman" panose="02020603050405020304"/>
              </a:rPr>
              <a:t>i</a:t>
            </a:r>
            <a:r>
              <a:rPr sz="1850" spc="-5" dirty="0">
                <a:latin typeface="Times New Roman" panose="02020603050405020304"/>
                <a:cs typeface="Times New Roman" panose="02020603050405020304"/>
              </a:rPr>
              <a:t>s</a:t>
            </a:r>
            <a:r>
              <a:rPr sz="1850" spc="-14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8</a:t>
            </a:r>
            <a:r>
              <a:rPr lang="en-IN" sz="1850" spc="-5" dirty="0">
                <a:latin typeface="Times New Roman" panose="02020603050405020304"/>
                <a:cs typeface="Times New Roman" panose="02020603050405020304"/>
              </a:rPr>
              <a:t>.0</a:t>
            </a:r>
            <a:endParaRPr lang="en-IN" sz="1850" spc="-5" dirty="0">
              <a:latin typeface="Times New Roman" panose="02020603050405020304"/>
              <a:cs typeface="Times New Roman" panose="02020603050405020304"/>
            </a:endParaRPr>
          </a:p>
        </p:txBody>
      </p:sp>
      <p:pic>
        <p:nvPicPr>
          <p:cNvPr id="6" name="Picture 5" descr="Screenshot 2022-11-05 153200"/>
          <p:cNvPicPr>
            <a:picLocks noChangeAspect="1"/>
          </p:cNvPicPr>
          <p:nvPr/>
        </p:nvPicPr>
        <p:blipFill>
          <a:blip r:embed="rId2"/>
          <a:stretch>
            <a:fillRect/>
          </a:stretch>
        </p:blipFill>
        <p:spPr>
          <a:xfrm>
            <a:off x="944880" y="4212590"/>
            <a:ext cx="4618355" cy="254127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pic>
        <p:nvPicPr>
          <p:cNvPr id="8" name="object 8"/>
          <p:cNvPicPr/>
          <p:nvPr/>
        </p:nvPicPr>
        <p:blipFill>
          <a:blip r:embed="rId1" cstate="print"/>
          <a:stretch>
            <a:fillRect/>
          </a:stretch>
        </p:blipFill>
        <p:spPr>
          <a:xfrm>
            <a:off x="1834514" y="2529205"/>
            <a:ext cx="1828799" cy="558800"/>
          </a:xfrm>
          <a:prstGeom prst="rect">
            <a:avLst/>
          </a:prstGeom>
        </p:spPr>
      </p:pic>
      <p:sp>
        <p:nvSpPr>
          <p:cNvPr id="3" name="object 3"/>
          <p:cNvSpPr txBox="1"/>
          <p:nvPr/>
        </p:nvSpPr>
        <p:spPr>
          <a:xfrm>
            <a:off x="917575" y="1248346"/>
            <a:ext cx="7799070" cy="809625"/>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25" dirty="0">
                <a:latin typeface="Times New Roman" panose="02020603050405020304"/>
                <a:cs typeface="Times New Roman" panose="02020603050405020304"/>
              </a:rPr>
              <a:t>Upon</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checking</a:t>
            </a:r>
            <a:r>
              <a:rPr sz="1850" spc="-1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versions</a:t>
            </a:r>
            <a:r>
              <a:rPr sz="1850" spc="-1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these</a:t>
            </a:r>
            <a:r>
              <a:rPr sz="1850" spc="-16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components</a:t>
            </a:r>
            <a:r>
              <a:rPr sz="1850" spc="-1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they</a:t>
            </a:r>
            <a:r>
              <a:rPr sz="1850" spc="-185" dirty="0">
                <a:latin typeface="Times New Roman" panose="02020603050405020304"/>
                <a:cs typeface="Times New Roman" panose="02020603050405020304"/>
              </a:rPr>
              <a:t> </a:t>
            </a:r>
            <a:r>
              <a:rPr sz="1850" dirty="0">
                <a:latin typeface="Times New Roman" panose="02020603050405020304"/>
                <a:cs typeface="Times New Roman" panose="02020603050405020304"/>
              </a:rPr>
              <a:t>turned</a:t>
            </a:r>
            <a:r>
              <a:rPr sz="1850" spc="-10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out</a:t>
            </a:r>
            <a:r>
              <a:rPr sz="1850" spc="-17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 </a:t>
            </a:r>
            <a:r>
              <a:rPr sz="1850" spc="10" dirty="0">
                <a:latin typeface="Times New Roman" panose="02020603050405020304"/>
                <a:cs typeface="Times New Roman" panose="02020603050405020304"/>
              </a:rPr>
              <a:t>be</a:t>
            </a:r>
            <a:r>
              <a:rPr sz="1850" spc="-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Out</a:t>
            </a:r>
            <a:r>
              <a:rPr sz="1850" spc="-17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Dated.</a:t>
            </a:r>
            <a:endParaRPr sz="1850">
              <a:latin typeface="Times New Roman" panose="02020603050405020304"/>
              <a:cs typeface="Times New Roman" panose="02020603050405020304"/>
            </a:endParaRPr>
          </a:p>
          <a:p>
            <a:pPr marL="297180" indent="-285115">
              <a:lnSpc>
                <a:spcPct val="100000"/>
              </a:lnSpc>
              <a:spcBef>
                <a:spcPts val="1710"/>
              </a:spcBef>
              <a:buSzPct val="108000"/>
              <a:buFont typeface="Arial MT"/>
              <a:buChar char="•"/>
              <a:tabLst>
                <a:tab pos="297180" algn="l"/>
                <a:tab pos="297815" algn="l"/>
              </a:tabLst>
            </a:pPr>
            <a:r>
              <a:rPr sz="1850" b="1" spc="-60" dirty="0">
                <a:latin typeface="Times New Roman" panose="02020603050405020304"/>
                <a:cs typeface="Times New Roman" panose="02020603050405020304"/>
              </a:rPr>
              <a:t>V</a:t>
            </a:r>
            <a:r>
              <a:rPr sz="1850" b="1" spc="55" dirty="0">
                <a:latin typeface="Times New Roman" panose="02020603050405020304"/>
                <a:cs typeface="Times New Roman" panose="02020603050405020304"/>
              </a:rPr>
              <a:t>e</a:t>
            </a:r>
            <a:r>
              <a:rPr sz="1850" b="1" spc="-25" dirty="0">
                <a:latin typeface="Times New Roman" panose="02020603050405020304"/>
                <a:cs typeface="Times New Roman" panose="02020603050405020304"/>
              </a:rPr>
              <a:t>r</a:t>
            </a:r>
            <a:r>
              <a:rPr sz="1850" b="1" spc="-5" dirty="0">
                <a:latin typeface="Times New Roman" panose="02020603050405020304"/>
                <a:cs typeface="Times New Roman" panose="02020603050405020304"/>
              </a:rPr>
              <a:t>s</a:t>
            </a:r>
            <a:r>
              <a:rPr sz="1850" b="1" spc="-114" dirty="0">
                <a:latin typeface="Times New Roman" panose="02020603050405020304"/>
                <a:cs typeface="Times New Roman" panose="02020603050405020304"/>
              </a:rPr>
              <a:t>i</a:t>
            </a:r>
            <a:r>
              <a:rPr sz="1850" b="1" spc="30" dirty="0">
                <a:latin typeface="Times New Roman" panose="02020603050405020304"/>
                <a:cs typeface="Times New Roman" panose="02020603050405020304"/>
              </a:rPr>
              <a:t>o</a:t>
            </a:r>
            <a:r>
              <a:rPr sz="1850" b="1" spc="5" dirty="0">
                <a:latin typeface="Times New Roman" panose="02020603050405020304"/>
                <a:cs typeface="Times New Roman" panose="02020603050405020304"/>
              </a:rPr>
              <a:t>n</a:t>
            </a:r>
            <a:r>
              <a:rPr sz="1850" b="1" spc="-5" dirty="0">
                <a:latin typeface="Times New Roman" panose="02020603050405020304"/>
                <a:cs typeface="Times New Roman" panose="02020603050405020304"/>
              </a:rPr>
              <a:t>s</a:t>
            </a:r>
            <a:r>
              <a:rPr sz="1850" b="1" spc="-145"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b</a:t>
            </a:r>
            <a:r>
              <a:rPr sz="1850" b="1" spc="55" dirty="0">
                <a:latin typeface="Times New Roman" panose="02020603050405020304"/>
                <a:cs typeface="Times New Roman" panose="02020603050405020304"/>
              </a:rPr>
              <a:t>e</a:t>
            </a:r>
            <a:r>
              <a:rPr sz="1850" b="1" spc="-120" dirty="0">
                <a:latin typeface="Times New Roman" panose="02020603050405020304"/>
                <a:cs typeface="Times New Roman" panose="02020603050405020304"/>
              </a:rPr>
              <a:t>i</a:t>
            </a:r>
            <a:r>
              <a:rPr sz="1850" b="1" spc="5" dirty="0">
                <a:latin typeface="Times New Roman" panose="02020603050405020304"/>
                <a:cs typeface="Times New Roman" panose="02020603050405020304"/>
              </a:rPr>
              <a:t>n</a:t>
            </a:r>
            <a:r>
              <a:rPr sz="1850" b="1" spc="-5" dirty="0">
                <a:latin typeface="Times New Roman" panose="02020603050405020304"/>
                <a:cs typeface="Times New Roman" panose="02020603050405020304"/>
              </a:rPr>
              <a:t>g</a:t>
            </a:r>
            <a:r>
              <a:rPr sz="1850" b="1" spc="-110"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u</a:t>
            </a:r>
            <a:r>
              <a:rPr sz="1850" b="1" spc="-5" dirty="0">
                <a:latin typeface="Times New Roman" panose="02020603050405020304"/>
                <a:cs typeface="Times New Roman" panose="02020603050405020304"/>
              </a:rPr>
              <a:t>s</a:t>
            </a:r>
            <a:r>
              <a:rPr sz="1850" b="1" spc="55" dirty="0">
                <a:latin typeface="Times New Roman" panose="02020603050405020304"/>
                <a:cs typeface="Times New Roman" panose="02020603050405020304"/>
              </a:rPr>
              <a:t>e</a:t>
            </a:r>
            <a:r>
              <a:rPr sz="1850" b="1" spc="5" dirty="0">
                <a:latin typeface="Times New Roman" panose="02020603050405020304"/>
                <a:cs typeface="Times New Roman" panose="02020603050405020304"/>
              </a:rPr>
              <a:t>d</a:t>
            </a:r>
            <a:r>
              <a:rPr sz="1850" b="1"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9" name="object 9"/>
          <p:cNvPicPr/>
          <p:nvPr/>
        </p:nvPicPr>
        <p:blipFill>
          <a:blip r:embed="rId2" cstate="print"/>
          <a:stretch>
            <a:fillRect/>
          </a:stretch>
        </p:blipFill>
        <p:spPr>
          <a:xfrm>
            <a:off x="7631430" y="2529205"/>
            <a:ext cx="1757679" cy="711200"/>
          </a:xfrm>
          <a:prstGeom prst="rect">
            <a:avLst/>
          </a:prstGeom>
        </p:spPr>
      </p:pic>
      <p:sp>
        <p:nvSpPr>
          <p:cNvPr id="4" name="Text Box 3"/>
          <p:cNvSpPr txBox="1"/>
          <p:nvPr/>
        </p:nvSpPr>
        <p:spPr>
          <a:xfrm>
            <a:off x="1094740" y="3757930"/>
            <a:ext cx="4422140" cy="368300"/>
          </a:xfrm>
          <a:prstGeom prst="rect">
            <a:avLst/>
          </a:prstGeom>
          <a:noFill/>
        </p:spPr>
        <p:txBody>
          <a:bodyPr wrap="square" rtlCol="0">
            <a:spAutoFit/>
          </a:bodyPr>
          <a:p>
            <a:r>
              <a:rPr lang="en-IN" altLang="en-US"/>
              <a:t>Latest versions are available</a:t>
            </a:r>
            <a:endParaRPr lang="en-IN" altLang="en-US"/>
          </a:p>
        </p:txBody>
      </p:sp>
      <p:pic>
        <p:nvPicPr>
          <p:cNvPr id="6" name="Picture 5" descr="Screenshot 2022-11-05 154303"/>
          <p:cNvPicPr>
            <a:picLocks noChangeAspect="1"/>
          </p:cNvPicPr>
          <p:nvPr/>
        </p:nvPicPr>
        <p:blipFill>
          <a:blip r:embed="rId3"/>
          <a:stretch>
            <a:fillRect/>
          </a:stretch>
        </p:blipFill>
        <p:spPr>
          <a:xfrm>
            <a:off x="1449705" y="4216400"/>
            <a:ext cx="2598420" cy="2439035"/>
          </a:xfrm>
          <a:prstGeom prst="rect">
            <a:avLst/>
          </a:prstGeom>
        </p:spPr>
      </p:pic>
      <p:pic>
        <p:nvPicPr>
          <p:cNvPr id="7" name="Picture 6" descr="Screenshot 2022-11-05 154501"/>
          <p:cNvPicPr>
            <a:picLocks noChangeAspect="1"/>
          </p:cNvPicPr>
          <p:nvPr/>
        </p:nvPicPr>
        <p:blipFill>
          <a:blip r:embed="rId4"/>
          <a:stretch>
            <a:fillRect/>
          </a:stretch>
        </p:blipFill>
        <p:spPr>
          <a:xfrm>
            <a:off x="6464300" y="5405120"/>
            <a:ext cx="4091940" cy="63246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998219"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P</a:t>
            </a:r>
            <a:r>
              <a:rPr spc="35" dirty="0"/>
              <a:t>o</a:t>
            </a:r>
            <a:r>
              <a:rPr spc="5" dirty="0"/>
              <a:t>C</a:t>
            </a:r>
            <a:endParaRPr spc="5" dirty="0"/>
          </a:p>
        </p:txBody>
      </p:sp>
      <p:sp>
        <p:nvSpPr>
          <p:cNvPr id="4" name="object 4"/>
          <p:cNvSpPr txBox="1"/>
          <p:nvPr/>
        </p:nvSpPr>
        <p:spPr>
          <a:xfrm>
            <a:off x="917575" y="1341437"/>
            <a:ext cx="3776345" cy="306705"/>
          </a:xfrm>
          <a:prstGeom prst="rect">
            <a:avLst/>
          </a:prstGeom>
        </p:spPr>
        <p:txBody>
          <a:bodyPr vert="horz" wrap="square" lIns="0" tIns="11430" rIns="0" bIns="0" rtlCol="0">
            <a:spAutoFit/>
          </a:bodyPr>
          <a:p>
            <a:pPr marL="297180" indent="-285115">
              <a:lnSpc>
                <a:spcPct val="100000"/>
              </a:lnSpc>
              <a:spcBef>
                <a:spcPts val="90"/>
              </a:spcBef>
              <a:buFont typeface="Arial MT"/>
              <a:buChar char="•"/>
              <a:tabLst>
                <a:tab pos="297180" algn="l"/>
                <a:tab pos="297815" algn="l"/>
              </a:tabLst>
            </a:pPr>
            <a:r>
              <a:rPr sz="1850" spc="-130" dirty="0">
                <a:latin typeface="Calibri" panose="020F0502020204030204"/>
                <a:cs typeface="Calibri" panose="020F0502020204030204"/>
              </a:rPr>
              <a:t>W</a:t>
            </a:r>
            <a:r>
              <a:rPr sz="1850" spc="-15" dirty="0">
                <a:latin typeface="Calibri" panose="020F0502020204030204"/>
                <a:cs typeface="Calibri" panose="020F0502020204030204"/>
              </a:rPr>
              <a:t>o</a:t>
            </a:r>
            <a:r>
              <a:rPr sz="1850" spc="-10" dirty="0">
                <a:latin typeface="Calibri" panose="020F0502020204030204"/>
                <a:cs typeface="Calibri" panose="020F0502020204030204"/>
              </a:rPr>
              <a:t>n</a:t>
            </a:r>
            <a:r>
              <a:rPr sz="1850" spc="-15" dirty="0">
                <a:latin typeface="Calibri" panose="020F0502020204030204"/>
                <a:cs typeface="Calibri" panose="020F0502020204030204"/>
              </a:rPr>
              <a:t>d</a:t>
            </a:r>
            <a:r>
              <a:rPr sz="1850" spc="-45" dirty="0">
                <a:latin typeface="Calibri" panose="020F0502020204030204"/>
                <a:cs typeface="Calibri" panose="020F0502020204030204"/>
              </a:rPr>
              <a:t>e</a:t>
            </a:r>
            <a:r>
              <a:rPr sz="1850" spc="-5" dirty="0">
                <a:latin typeface="Calibri" panose="020F0502020204030204"/>
                <a:cs typeface="Calibri" panose="020F0502020204030204"/>
              </a:rPr>
              <a:t>r</a:t>
            </a:r>
            <a:r>
              <a:rPr sz="1850" spc="10" dirty="0">
                <a:latin typeface="Calibri" panose="020F0502020204030204"/>
                <a:cs typeface="Calibri" panose="020F0502020204030204"/>
              </a:rPr>
              <a:t>c</a:t>
            </a:r>
            <a:r>
              <a:rPr sz="1850" spc="-40" dirty="0">
                <a:latin typeface="Calibri" panose="020F0502020204030204"/>
                <a:cs typeface="Calibri" panose="020F0502020204030204"/>
              </a:rPr>
              <a:t>m</a:t>
            </a:r>
            <a:r>
              <a:rPr sz="1850" spc="-5" dirty="0">
                <a:latin typeface="Calibri" panose="020F0502020204030204"/>
                <a:cs typeface="Calibri" panose="020F0502020204030204"/>
              </a:rPr>
              <a:t>s</a:t>
            </a:r>
            <a:r>
              <a:rPr sz="1850" spc="-105" dirty="0">
                <a:latin typeface="Calibri" panose="020F0502020204030204"/>
                <a:cs typeface="Calibri" panose="020F0502020204030204"/>
              </a:rPr>
              <a:t> </a:t>
            </a:r>
            <a:r>
              <a:rPr sz="1850" spc="20" dirty="0">
                <a:latin typeface="Calibri" panose="020F0502020204030204"/>
                <a:cs typeface="Calibri" panose="020F0502020204030204"/>
              </a:rPr>
              <a:t>2</a:t>
            </a:r>
            <a:r>
              <a:rPr sz="1850" spc="5" dirty="0">
                <a:latin typeface="Calibri" panose="020F0502020204030204"/>
                <a:cs typeface="Calibri" panose="020F0502020204030204"/>
              </a:rPr>
              <a:t>.</a:t>
            </a:r>
            <a:r>
              <a:rPr sz="1850" spc="20" dirty="0">
                <a:latin typeface="Calibri" panose="020F0502020204030204"/>
                <a:cs typeface="Calibri" panose="020F0502020204030204"/>
              </a:rPr>
              <a:t>3</a:t>
            </a:r>
            <a:r>
              <a:rPr sz="1850" spc="5" dirty="0">
                <a:latin typeface="Calibri" panose="020F0502020204030204"/>
                <a:cs typeface="Calibri" panose="020F0502020204030204"/>
              </a:rPr>
              <a:t>.</a:t>
            </a:r>
            <a:r>
              <a:rPr sz="1850" spc="-5" dirty="0">
                <a:latin typeface="Calibri" panose="020F0502020204030204"/>
                <a:cs typeface="Calibri" panose="020F0502020204030204"/>
              </a:rPr>
              <a:t>1</a:t>
            </a:r>
            <a:r>
              <a:rPr sz="1850" spc="-155" dirty="0">
                <a:latin typeface="Calibri" panose="020F0502020204030204"/>
                <a:cs typeface="Calibri" panose="020F0502020204030204"/>
              </a:rPr>
              <a:t> </a:t>
            </a:r>
            <a:r>
              <a:rPr sz="1850" spc="-10" dirty="0">
                <a:latin typeface="Calibri" panose="020F0502020204030204"/>
                <a:cs typeface="Calibri" panose="020F0502020204030204"/>
              </a:rPr>
              <a:t>ha</a:t>
            </a:r>
            <a:r>
              <a:rPr sz="1850" spc="-5" dirty="0">
                <a:latin typeface="Calibri" panose="020F0502020204030204"/>
                <a:cs typeface="Calibri" panose="020F0502020204030204"/>
              </a:rPr>
              <a:t>s</a:t>
            </a:r>
            <a:r>
              <a:rPr sz="1850" spc="-105" dirty="0">
                <a:latin typeface="Calibri" panose="020F0502020204030204"/>
                <a:cs typeface="Calibri" panose="020F0502020204030204"/>
              </a:rPr>
              <a:t> </a:t>
            </a:r>
            <a:r>
              <a:rPr sz="1850" spc="-10" dirty="0">
                <a:latin typeface="Calibri" panose="020F0502020204030204"/>
                <a:cs typeface="Calibri" panose="020F0502020204030204"/>
              </a:rPr>
              <a:t>p</a:t>
            </a:r>
            <a:r>
              <a:rPr sz="1850" spc="-15" dirty="0">
                <a:latin typeface="Calibri" panose="020F0502020204030204"/>
                <a:cs typeface="Calibri" panose="020F0502020204030204"/>
              </a:rPr>
              <a:t>u</a:t>
            </a:r>
            <a:r>
              <a:rPr sz="1850" spc="-10" dirty="0">
                <a:latin typeface="Calibri" panose="020F0502020204030204"/>
                <a:cs typeface="Calibri" panose="020F0502020204030204"/>
              </a:rPr>
              <a:t>b</a:t>
            </a:r>
            <a:r>
              <a:rPr sz="1850" spc="-40" dirty="0">
                <a:latin typeface="Calibri" panose="020F0502020204030204"/>
                <a:cs typeface="Calibri" panose="020F0502020204030204"/>
              </a:rPr>
              <a:t>l</a:t>
            </a:r>
            <a:r>
              <a:rPr sz="1850" spc="-30" dirty="0">
                <a:latin typeface="Calibri" panose="020F0502020204030204"/>
                <a:cs typeface="Calibri" panose="020F0502020204030204"/>
              </a:rPr>
              <a:t>i</a:t>
            </a:r>
            <a:r>
              <a:rPr sz="1850" spc="-5" dirty="0">
                <a:latin typeface="Calibri" panose="020F0502020204030204"/>
                <a:cs typeface="Calibri" panose="020F0502020204030204"/>
              </a:rPr>
              <a:t>c</a:t>
            </a:r>
            <a:r>
              <a:rPr sz="1850" dirty="0">
                <a:latin typeface="Calibri" panose="020F0502020204030204"/>
                <a:cs typeface="Calibri" panose="020F0502020204030204"/>
              </a:rPr>
              <a:t> </a:t>
            </a:r>
            <a:r>
              <a:rPr sz="1850" spc="-40" dirty="0">
                <a:latin typeface="Calibri" panose="020F0502020204030204"/>
                <a:cs typeface="Calibri" panose="020F0502020204030204"/>
              </a:rPr>
              <a:t>e</a:t>
            </a:r>
            <a:r>
              <a:rPr sz="1850" spc="-10" dirty="0">
                <a:latin typeface="Calibri" panose="020F0502020204030204"/>
                <a:cs typeface="Calibri" panose="020F0502020204030204"/>
              </a:rPr>
              <a:t>xp</a:t>
            </a:r>
            <a:r>
              <a:rPr sz="1850" spc="-30" dirty="0">
                <a:latin typeface="Calibri" panose="020F0502020204030204"/>
                <a:cs typeface="Calibri" panose="020F0502020204030204"/>
              </a:rPr>
              <a:t>l</a:t>
            </a:r>
            <a:r>
              <a:rPr sz="1850" spc="-15" dirty="0">
                <a:latin typeface="Calibri" panose="020F0502020204030204"/>
                <a:cs typeface="Calibri" panose="020F0502020204030204"/>
              </a:rPr>
              <a:t>o</a:t>
            </a:r>
            <a:r>
              <a:rPr sz="1850" spc="-30" dirty="0">
                <a:latin typeface="Calibri" panose="020F0502020204030204"/>
                <a:cs typeface="Calibri" panose="020F0502020204030204"/>
              </a:rPr>
              <a:t>i</a:t>
            </a:r>
            <a:r>
              <a:rPr sz="1850" spc="15" dirty="0">
                <a:latin typeface="Calibri" panose="020F0502020204030204"/>
                <a:cs typeface="Calibri" panose="020F0502020204030204"/>
              </a:rPr>
              <a:t>t</a:t>
            </a:r>
            <a:r>
              <a:rPr sz="1850" spc="-10" dirty="0">
                <a:latin typeface="Calibri" panose="020F0502020204030204"/>
                <a:cs typeface="Calibri" panose="020F0502020204030204"/>
              </a:rPr>
              <a:t>s.</a:t>
            </a:r>
            <a:endParaRPr sz="1850">
              <a:latin typeface="Calibri" panose="020F0502020204030204"/>
              <a:cs typeface="Calibri" panose="020F0502020204030204"/>
            </a:endParaRPr>
          </a:p>
        </p:txBody>
      </p:sp>
      <p:pic>
        <p:nvPicPr>
          <p:cNvPr id="3" name="Picture 2" descr="Screenshot 2022-11-05 154942"/>
          <p:cNvPicPr>
            <a:picLocks noChangeAspect="1"/>
          </p:cNvPicPr>
          <p:nvPr/>
        </p:nvPicPr>
        <p:blipFill>
          <a:blip r:embed="rId1"/>
          <a:stretch>
            <a:fillRect/>
          </a:stretch>
        </p:blipFill>
        <p:spPr>
          <a:xfrm>
            <a:off x="18415" y="2291715"/>
            <a:ext cx="12155170" cy="324739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998219"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P</a:t>
            </a:r>
            <a:r>
              <a:rPr spc="35" dirty="0"/>
              <a:t>o</a:t>
            </a:r>
            <a:r>
              <a:rPr spc="5" dirty="0"/>
              <a:t>C</a:t>
            </a:r>
            <a:endParaRPr spc="5" dirty="0"/>
          </a:p>
        </p:txBody>
      </p:sp>
      <p:sp>
        <p:nvSpPr>
          <p:cNvPr id="4" name="object 4"/>
          <p:cNvSpPr txBox="1"/>
          <p:nvPr/>
        </p:nvSpPr>
        <p:spPr>
          <a:xfrm>
            <a:off x="917575" y="1827847"/>
            <a:ext cx="3194050" cy="306705"/>
          </a:xfrm>
          <a:prstGeom prst="rect">
            <a:avLst/>
          </a:prstGeom>
        </p:spPr>
        <p:txBody>
          <a:bodyPr vert="horz" wrap="square" lIns="0" tIns="11430" rIns="0" bIns="0" rtlCol="0">
            <a:spAutoFit/>
          </a:bodyPr>
          <a:p>
            <a:pPr marL="297180" indent="-285115">
              <a:lnSpc>
                <a:spcPct val="100000"/>
              </a:lnSpc>
              <a:spcBef>
                <a:spcPts val="90"/>
              </a:spcBef>
              <a:buFont typeface="Arial MT"/>
              <a:buChar char="•"/>
              <a:tabLst>
                <a:tab pos="297180" algn="l"/>
                <a:tab pos="297815" algn="l"/>
              </a:tabLst>
            </a:pPr>
            <a:r>
              <a:rPr sz="1850" spc="-30" dirty="0">
                <a:latin typeface="Calibri" panose="020F0502020204030204"/>
                <a:cs typeface="Calibri" panose="020F0502020204030204"/>
              </a:rPr>
              <a:t>C</a:t>
            </a:r>
            <a:r>
              <a:rPr sz="1850" spc="-15" dirty="0">
                <a:latin typeface="Calibri" panose="020F0502020204030204"/>
                <a:cs typeface="Calibri" panose="020F0502020204030204"/>
              </a:rPr>
              <a:t>o</a:t>
            </a:r>
            <a:r>
              <a:rPr sz="1850" spc="-10" dirty="0">
                <a:latin typeface="Calibri" panose="020F0502020204030204"/>
                <a:cs typeface="Calibri" panose="020F0502020204030204"/>
              </a:rPr>
              <a:t>d</a:t>
            </a:r>
            <a:r>
              <a:rPr sz="1850" spc="-20" dirty="0">
                <a:latin typeface="Calibri" panose="020F0502020204030204"/>
                <a:cs typeface="Calibri" panose="020F0502020204030204"/>
              </a:rPr>
              <a:t>o</a:t>
            </a:r>
            <a:r>
              <a:rPr sz="1850" spc="-10" dirty="0">
                <a:latin typeface="Calibri" panose="020F0502020204030204"/>
                <a:cs typeface="Calibri" panose="020F0502020204030204"/>
              </a:rPr>
              <a:t>f</a:t>
            </a:r>
            <a:r>
              <a:rPr sz="1850" spc="-20" dirty="0">
                <a:latin typeface="Calibri" panose="020F0502020204030204"/>
                <a:cs typeface="Calibri" panose="020F0502020204030204"/>
              </a:rPr>
              <a:t>o</a:t>
            </a:r>
            <a:r>
              <a:rPr sz="1850" spc="-5" dirty="0">
                <a:latin typeface="Calibri" panose="020F0502020204030204"/>
                <a:cs typeface="Calibri" panose="020F0502020204030204"/>
              </a:rPr>
              <a:t>r</a:t>
            </a:r>
            <a:r>
              <a:rPr sz="1850" spc="-15" dirty="0">
                <a:latin typeface="Calibri" panose="020F0502020204030204"/>
                <a:cs typeface="Calibri" panose="020F0502020204030204"/>
              </a:rPr>
              <a:t>u</a:t>
            </a:r>
            <a:r>
              <a:rPr sz="1850" spc="-10" dirty="0">
                <a:latin typeface="Calibri" panose="020F0502020204030204"/>
                <a:cs typeface="Calibri" panose="020F0502020204030204"/>
              </a:rPr>
              <a:t>m</a:t>
            </a:r>
            <a:r>
              <a:rPr sz="1850" spc="-140" dirty="0">
                <a:latin typeface="Calibri" panose="020F0502020204030204"/>
                <a:cs typeface="Calibri" panose="020F0502020204030204"/>
              </a:rPr>
              <a:t> </a:t>
            </a:r>
            <a:r>
              <a:rPr sz="1850" spc="-15" dirty="0">
                <a:latin typeface="Calibri" panose="020F0502020204030204"/>
                <a:cs typeface="Calibri" panose="020F0502020204030204"/>
              </a:rPr>
              <a:t>h</a:t>
            </a:r>
            <a:r>
              <a:rPr sz="1850" spc="-5" dirty="0">
                <a:latin typeface="Calibri" panose="020F0502020204030204"/>
                <a:cs typeface="Calibri" panose="020F0502020204030204"/>
              </a:rPr>
              <a:t>as</a:t>
            </a:r>
            <a:r>
              <a:rPr sz="1850" spc="-105" dirty="0">
                <a:latin typeface="Calibri" panose="020F0502020204030204"/>
                <a:cs typeface="Calibri" panose="020F0502020204030204"/>
              </a:rPr>
              <a:t> </a:t>
            </a:r>
            <a:r>
              <a:rPr sz="1850" spc="-15" dirty="0">
                <a:latin typeface="Calibri" panose="020F0502020204030204"/>
                <a:cs typeface="Calibri" panose="020F0502020204030204"/>
              </a:rPr>
              <a:t>pub</a:t>
            </a:r>
            <a:r>
              <a:rPr sz="1850" spc="-30" dirty="0">
                <a:latin typeface="Calibri" panose="020F0502020204030204"/>
                <a:cs typeface="Calibri" panose="020F0502020204030204"/>
              </a:rPr>
              <a:t>li</a:t>
            </a:r>
            <a:r>
              <a:rPr sz="1850" spc="-5" dirty="0">
                <a:latin typeface="Calibri" panose="020F0502020204030204"/>
                <a:cs typeface="Calibri" panose="020F0502020204030204"/>
              </a:rPr>
              <a:t>c</a:t>
            </a:r>
            <a:r>
              <a:rPr sz="1850" dirty="0">
                <a:latin typeface="Calibri" panose="020F0502020204030204"/>
                <a:cs typeface="Calibri" panose="020F0502020204030204"/>
              </a:rPr>
              <a:t> </a:t>
            </a:r>
            <a:r>
              <a:rPr sz="1850" spc="-45" dirty="0">
                <a:latin typeface="Calibri" panose="020F0502020204030204"/>
                <a:cs typeface="Calibri" panose="020F0502020204030204"/>
              </a:rPr>
              <a:t>e</a:t>
            </a:r>
            <a:r>
              <a:rPr sz="1850" spc="-10" dirty="0">
                <a:latin typeface="Calibri" panose="020F0502020204030204"/>
                <a:cs typeface="Calibri" panose="020F0502020204030204"/>
              </a:rPr>
              <a:t>xp</a:t>
            </a:r>
            <a:r>
              <a:rPr sz="1850" spc="-35" dirty="0">
                <a:latin typeface="Calibri" panose="020F0502020204030204"/>
                <a:cs typeface="Calibri" panose="020F0502020204030204"/>
              </a:rPr>
              <a:t>l</a:t>
            </a:r>
            <a:r>
              <a:rPr sz="1850" spc="-20" dirty="0">
                <a:latin typeface="Calibri" panose="020F0502020204030204"/>
                <a:cs typeface="Calibri" panose="020F0502020204030204"/>
              </a:rPr>
              <a:t>o</a:t>
            </a:r>
            <a:r>
              <a:rPr sz="1850" spc="-30" dirty="0">
                <a:latin typeface="Calibri" panose="020F0502020204030204"/>
                <a:cs typeface="Calibri" panose="020F0502020204030204"/>
              </a:rPr>
              <a:t>i</a:t>
            </a:r>
            <a:r>
              <a:rPr sz="1850" spc="15" dirty="0">
                <a:latin typeface="Calibri" panose="020F0502020204030204"/>
                <a:cs typeface="Calibri" panose="020F0502020204030204"/>
              </a:rPr>
              <a:t>t</a:t>
            </a:r>
            <a:r>
              <a:rPr sz="1850" spc="-10" dirty="0">
                <a:latin typeface="Calibri" panose="020F0502020204030204"/>
                <a:cs typeface="Calibri" panose="020F0502020204030204"/>
              </a:rPr>
              <a:t>s.</a:t>
            </a:r>
            <a:endParaRPr sz="1850">
              <a:latin typeface="Calibri" panose="020F0502020204030204"/>
              <a:cs typeface="Calibri" panose="020F0502020204030204"/>
            </a:endParaRPr>
          </a:p>
        </p:txBody>
      </p:sp>
      <p:pic>
        <p:nvPicPr>
          <p:cNvPr id="3" name="Picture 2" descr="Screenshot 2022-11-05 154743"/>
          <p:cNvPicPr>
            <a:picLocks noChangeAspect="1"/>
          </p:cNvPicPr>
          <p:nvPr/>
        </p:nvPicPr>
        <p:blipFill>
          <a:blip r:embed="rId1"/>
          <a:stretch>
            <a:fillRect/>
          </a:stretch>
        </p:blipFill>
        <p:spPr>
          <a:xfrm>
            <a:off x="917575" y="2640330"/>
            <a:ext cx="11155680" cy="207518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27697" y="508635"/>
            <a:ext cx="78479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object 3"/>
          <p:cNvSpPr txBox="1"/>
          <p:nvPr/>
        </p:nvSpPr>
        <p:spPr>
          <a:xfrm>
            <a:off x="577850" y="1683448"/>
            <a:ext cx="8973185" cy="1246505"/>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spc="25" dirty="0">
                <a:latin typeface="Times New Roman" panose="02020603050405020304"/>
                <a:cs typeface="Times New Roman" panose="02020603050405020304"/>
              </a:rPr>
              <a:t>Anyone</a:t>
            </a:r>
            <a:r>
              <a:rPr sz="2000" spc="-1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perform</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any</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spc="9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(available)</a:t>
            </a:r>
            <a:r>
              <a:rPr sz="2000" spc="2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r>
              <a:rPr sz="2000" spc="1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exploits</a:t>
            </a:r>
            <a:r>
              <a:rPr sz="2000" spc="9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are</a:t>
            </a:r>
            <a:r>
              <a:rPr sz="2000" spc="-2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available</a:t>
            </a:r>
            <a:r>
              <a:rPr sz="2000" spc="30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publicly</a:t>
            </a:r>
            <a:r>
              <a:rPr sz="2000" spc="105"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297180" indent="-284480">
              <a:lnSpc>
                <a:spcPct val="100000"/>
              </a:lnSpc>
              <a:spcBef>
                <a:spcPts val="5"/>
              </a:spcBef>
              <a:buFont typeface="Arial MT"/>
              <a:buChar char="•"/>
              <a:tabLst>
                <a:tab pos="296545" algn="l"/>
                <a:tab pos="297180" algn="l"/>
              </a:tabLst>
            </a:pPr>
            <a:r>
              <a:rPr sz="2000" spc="-15" dirty="0">
                <a:latin typeface="Times New Roman" panose="02020603050405020304"/>
                <a:cs typeface="Times New Roman" panose="02020603050405020304"/>
              </a:rPr>
              <a:t>It</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cause</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severe</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damage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a:p>
            <a:pPr marL="297180" indent="-284480">
              <a:lnSpc>
                <a:spcPct val="100000"/>
              </a:lnSpc>
              <a:spcBef>
                <a:spcPts val="5"/>
              </a:spcBef>
              <a:buFont typeface="Arial MT"/>
              <a:buChar char="•"/>
              <a:tabLst>
                <a:tab pos="296545" algn="l"/>
                <a:tab pos="297180" algn="l"/>
              </a:tabLst>
            </a:pPr>
            <a:r>
              <a:rPr sz="2000" dirty="0">
                <a:latin typeface="Times New Roman" panose="02020603050405020304"/>
                <a:cs typeface="Times New Roman" panose="02020603050405020304"/>
              </a:rPr>
              <a:t>He</a:t>
            </a:r>
            <a:r>
              <a:rPr sz="2000" spc="-3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m</a:t>
            </a:r>
            <a:r>
              <a:rPr sz="2000" spc="-10" dirty="0">
                <a:latin typeface="Times New Roman" panose="02020603050405020304"/>
                <a:cs typeface="Times New Roman" panose="02020603050405020304"/>
              </a:rPr>
              <a:t>a</a:t>
            </a:r>
            <a:r>
              <a:rPr sz="2000" dirty="0">
                <a:latin typeface="Times New Roman" panose="02020603050405020304"/>
                <a:cs typeface="Times New Roman" panose="02020603050405020304"/>
              </a:rPr>
              <a:t>y</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b</a:t>
            </a:r>
            <a:r>
              <a:rPr sz="200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b</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up</a:t>
            </a:r>
            <a:r>
              <a:rPr sz="2000" spc="-80" dirty="0">
                <a:latin typeface="Times New Roman" panose="02020603050405020304"/>
                <a:cs typeface="Times New Roman" panose="02020603050405020304"/>
              </a:rPr>
              <a:t>l</a:t>
            </a:r>
            <a:r>
              <a:rPr sz="2000" spc="40" dirty="0">
                <a:latin typeface="Times New Roman" panose="02020603050405020304"/>
                <a:cs typeface="Times New Roman" panose="02020603050405020304"/>
              </a:rPr>
              <a:t>o</a:t>
            </a:r>
            <a:r>
              <a:rPr sz="2000" spc="-10" dirty="0">
                <a:latin typeface="Times New Roman" panose="02020603050405020304"/>
                <a:cs typeface="Times New Roman" panose="02020603050405020304"/>
              </a:rPr>
              <a:t>a</a:t>
            </a:r>
            <a:r>
              <a:rPr sz="2000" dirty="0">
                <a:latin typeface="Times New Roman" panose="02020603050405020304"/>
                <a:cs typeface="Times New Roman" panose="02020603050405020304"/>
              </a:rPr>
              <a:t>d</a:t>
            </a:r>
            <a:r>
              <a:rPr sz="2000" spc="-6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b</a:t>
            </a:r>
            <a:r>
              <a:rPr sz="2000" spc="-10" dirty="0">
                <a:latin typeface="Times New Roman" panose="02020603050405020304"/>
                <a:cs typeface="Times New Roman" panose="02020603050405020304"/>
              </a:rPr>
              <a:t>ac</a:t>
            </a:r>
            <a:r>
              <a:rPr sz="2000" spc="-40" dirty="0">
                <a:latin typeface="Times New Roman" panose="02020603050405020304"/>
                <a:cs typeface="Times New Roman" panose="02020603050405020304"/>
              </a:rPr>
              <a:t>k</a:t>
            </a:r>
            <a:r>
              <a:rPr sz="2000" spc="40" dirty="0">
                <a:latin typeface="Times New Roman" panose="02020603050405020304"/>
                <a:cs typeface="Times New Roman" panose="02020603050405020304"/>
              </a:rPr>
              <a:t>doo</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a:t>
            </a:r>
            <a:r>
              <a:rPr sz="2000" spc="40" dirty="0">
                <a:latin typeface="Times New Roman" panose="02020603050405020304"/>
                <a:cs typeface="Times New Roman" panose="02020603050405020304"/>
              </a:rPr>
              <a:t>h</a:t>
            </a:r>
            <a:r>
              <a:rPr sz="2000" spc="-10" dirty="0">
                <a:latin typeface="Times New Roman" panose="02020603050405020304"/>
                <a:cs typeface="Times New Roman" panose="02020603050405020304"/>
              </a:rPr>
              <a:t>e</a:t>
            </a:r>
            <a:r>
              <a:rPr sz="2000" spc="-80" dirty="0">
                <a:latin typeface="Times New Roman" panose="02020603050405020304"/>
                <a:cs typeface="Times New Roman" panose="02020603050405020304"/>
              </a:rPr>
              <a:t>ll</a:t>
            </a:r>
            <a:r>
              <a:rPr sz="2000" dirty="0">
                <a:latin typeface="Times New Roman" panose="02020603050405020304"/>
                <a:cs typeface="Times New Roman" panose="02020603050405020304"/>
              </a:rPr>
              <a:t>s</a:t>
            </a:r>
            <a:endParaRPr sz="2000">
              <a:latin typeface="Times New Roman" panose="02020603050405020304"/>
              <a:cs typeface="Times New Roman" panose="02020603050405020304"/>
            </a:endParaRPr>
          </a:p>
          <a:p>
            <a:pPr marL="297180" indent="-284480">
              <a:lnSpc>
                <a:spcPct val="100000"/>
              </a:lnSpc>
              <a:buFont typeface="Arial MT"/>
              <a:buChar char="•"/>
              <a:tabLst>
                <a:tab pos="296545" algn="l"/>
                <a:tab pos="297180" algn="l"/>
              </a:tabLst>
            </a:pPr>
            <a:r>
              <a:rPr sz="2000" dirty="0">
                <a:latin typeface="Times New Roman" panose="02020603050405020304"/>
                <a:cs typeface="Times New Roman" panose="02020603050405020304"/>
              </a:rPr>
              <a:t>He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w</a:t>
            </a:r>
            <a:r>
              <a:rPr sz="2000" spc="-85" dirty="0">
                <a:latin typeface="Times New Roman" panose="02020603050405020304"/>
                <a:cs typeface="Times New Roman" panose="02020603050405020304"/>
              </a:rPr>
              <a:t>i</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l</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ea</a:t>
            </a:r>
            <a:r>
              <a:rPr sz="2000" spc="20" dirty="0">
                <a:latin typeface="Times New Roman" panose="02020603050405020304"/>
                <a:cs typeface="Times New Roman" panose="02020603050405020304"/>
              </a:rPr>
              <a:t>s</a:t>
            </a:r>
            <a:r>
              <a:rPr sz="2000" spc="-80" dirty="0">
                <a:latin typeface="Times New Roman" panose="02020603050405020304"/>
                <a:cs typeface="Times New Roman" panose="02020603050405020304"/>
              </a:rPr>
              <a:t>il</a:t>
            </a:r>
            <a:r>
              <a:rPr sz="2000" dirty="0">
                <a:latin typeface="Times New Roman" panose="02020603050405020304"/>
                <a:cs typeface="Times New Roman" panose="02020603050405020304"/>
              </a:rPr>
              <a:t>y</a:t>
            </a:r>
            <a:r>
              <a:rPr sz="2000" spc="17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d</a:t>
            </a:r>
            <a:r>
              <a:rPr sz="2000" spc="-1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f</a:t>
            </a:r>
            <a:r>
              <a:rPr sz="2000" spc="-10" dirty="0">
                <a:latin typeface="Times New Roman" panose="02020603050405020304"/>
                <a:cs typeface="Times New Roman" panose="02020603050405020304"/>
              </a:rPr>
              <a:t>ac</a:t>
            </a:r>
            <a:r>
              <a:rPr sz="200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you</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dirty="0">
                <a:latin typeface="Times New Roman" panose="02020603050405020304"/>
                <a:cs typeface="Times New Roman" panose="02020603050405020304"/>
              </a:rPr>
              <a:t>w</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b</a:t>
            </a:r>
            <a:r>
              <a:rPr sz="2000" spc="20" dirty="0">
                <a:latin typeface="Times New Roman" panose="02020603050405020304"/>
                <a:cs typeface="Times New Roman" panose="02020603050405020304"/>
              </a:rPr>
              <a:t>s</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te</a:t>
            </a:r>
            <a:endParaRPr sz="2000">
              <a:latin typeface="Times New Roman" panose="02020603050405020304"/>
              <a:cs typeface="Times New Roman" panose="02020603050405020304"/>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91310"/>
            <a:ext cx="8159115" cy="582295"/>
          </a:xfrm>
          <a:prstGeom prst="rect">
            <a:avLst/>
          </a:prstGeom>
        </p:spPr>
        <p:txBody>
          <a:bodyPr vert="horz" wrap="square" lIns="0" tIns="12700" rIns="0" bIns="0" rtlCol="0">
            <a:spAutoFit/>
          </a:bodyPr>
          <a:p>
            <a:pPr marL="815975" indent="-346075">
              <a:lnSpc>
                <a:spcPts val="2165"/>
              </a:lnSpc>
              <a:buSzPct val="120000"/>
              <a:buFont typeface="Arial MT"/>
              <a:buChar char="•"/>
              <a:tabLst>
                <a:tab pos="815975" algn="l"/>
                <a:tab pos="816610" algn="l"/>
              </a:tabLst>
            </a:pPr>
            <a:r>
              <a:rPr sz="2000" spc="-5" dirty="0">
                <a:latin typeface="Times New Roman" panose="02020603050405020304"/>
                <a:cs typeface="Times New Roman" panose="02020603050405020304"/>
              </a:rPr>
              <a:t>Update</a:t>
            </a:r>
            <a:r>
              <a:rPr sz="2000" spc="-30" dirty="0">
                <a:latin typeface="Times New Roman" panose="02020603050405020304"/>
                <a:cs typeface="Times New Roman" panose="02020603050405020304"/>
              </a:rPr>
              <a:t> all</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1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components</a:t>
            </a:r>
            <a:r>
              <a:rPr sz="2000" spc="-1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php</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version</a:t>
            </a:r>
            <a:r>
              <a:rPr sz="2000" spc="9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which</a:t>
            </a:r>
            <a:r>
              <a:rPr sz="2000" spc="1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running</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6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it.</a:t>
            </a:r>
            <a:endParaRPr sz="2000">
              <a:latin typeface="Times New Roman" panose="02020603050405020304"/>
              <a:cs typeface="Times New Roman" panose="02020603050405020304"/>
            </a:endParaRPr>
          </a:p>
          <a:p>
            <a:pPr marL="815975" indent="-346075">
              <a:lnSpc>
                <a:spcPts val="2280"/>
              </a:lnSpc>
              <a:buSzPct val="120000"/>
              <a:buFont typeface="Arial MT"/>
              <a:buChar char="•"/>
              <a:tabLst>
                <a:tab pos="815975" algn="l"/>
                <a:tab pos="816610" algn="l"/>
              </a:tabLst>
            </a:pPr>
            <a:r>
              <a:rPr sz="2000" spc="-15" dirty="0">
                <a:latin typeface="Times New Roman" panose="02020603050405020304"/>
                <a:cs typeface="Times New Roman" panose="02020603050405020304"/>
              </a:rPr>
              <a:t>Hide</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current</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versions</a:t>
            </a:r>
            <a:r>
              <a:rPr sz="2000" spc="8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info</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from</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there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pages.</a:t>
            </a:r>
            <a:endParaRPr sz="2000">
              <a:latin typeface="Times New Roman" panose="02020603050405020304"/>
              <a:cs typeface="Times New Roman" panose="02020603050405020304"/>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39775" y="1658620"/>
            <a:ext cx="9686925" cy="1635760"/>
          </a:xfrm>
          <a:prstGeom prst="rect">
            <a:avLst/>
          </a:prstGeom>
        </p:spPr>
        <p:txBody>
          <a:bodyPr vert="horz" wrap="square" lIns="0" tIns="13335" rIns="0" bIns="0" rtlCol="0">
            <a:spAutoFit/>
          </a:bodyPr>
          <a:p>
            <a:pPr marL="185420" indent="-172720">
              <a:lnSpc>
                <a:spcPts val="2280"/>
              </a:lnSpc>
              <a:spcBef>
                <a:spcPts val="105"/>
              </a:spcBef>
              <a:buClr>
                <a:srgbClr val="000000"/>
              </a:buClr>
              <a:buFont typeface="Arial MT"/>
              <a:buChar char="•"/>
              <a:tabLst>
                <a:tab pos="185420" algn="l"/>
              </a:tabLst>
            </a:pPr>
            <a:r>
              <a:rPr sz="2000" u="heavy" spc="-15" dirty="0">
                <a:solidFill>
                  <a:srgbClr val="0462C1"/>
                </a:solidFill>
                <a:uFill>
                  <a:solidFill>
                    <a:srgbClr val="0462C1"/>
                  </a:solidFill>
                </a:uFill>
                <a:latin typeface="Times New Roman" panose="02020603050405020304"/>
                <a:cs typeface="Times New Roman" panose="02020603050405020304"/>
                <a:hlinkClick r:id="rId1"/>
              </a:rPr>
              <a:t>https://owasp.org/www-project-top-ten/OWASP_Top_Ten_2017/Top_10-2017_A9-</a:t>
            </a:r>
            <a:endParaRPr sz="2000">
              <a:latin typeface="Times New Roman" panose="02020603050405020304"/>
              <a:cs typeface="Times New Roman" panose="02020603050405020304"/>
            </a:endParaRPr>
          </a:p>
          <a:p>
            <a:pPr marL="185420">
              <a:lnSpc>
                <a:spcPts val="2280"/>
              </a:lnSpc>
            </a:pPr>
            <a:r>
              <a:rPr sz="2000" u="heavy" spc="-10" dirty="0">
                <a:solidFill>
                  <a:srgbClr val="0462C1"/>
                </a:solidFill>
                <a:uFill>
                  <a:solidFill>
                    <a:srgbClr val="0462C1"/>
                  </a:solidFill>
                </a:uFill>
                <a:latin typeface="Times New Roman" panose="02020603050405020304"/>
                <a:cs typeface="Times New Roman" panose="02020603050405020304"/>
                <a:hlinkClick r:id="rId1"/>
              </a:rPr>
              <a:t>Using_Components_with_Known_Vulnerabilities</a:t>
            </a:r>
            <a:endParaRPr sz="2000">
              <a:latin typeface="Times New Roman" panose="02020603050405020304"/>
              <a:cs typeface="Times New Roman" panose="02020603050405020304"/>
            </a:endParaRPr>
          </a:p>
          <a:p>
            <a:pPr marL="185420" indent="-172720">
              <a:lnSpc>
                <a:spcPts val="2285"/>
              </a:lnSpc>
              <a:spcBef>
                <a:spcPts val="560"/>
              </a:spcBef>
              <a:buClr>
                <a:srgbClr val="000000"/>
              </a:buClr>
              <a:buFont typeface="Arial MT"/>
              <a:buChar char="•"/>
              <a:tabLst>
                <a:tab pos="185420"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2"/>
              </a:rPr>
              <a:t>https://www.cvedetails.com/vulnerability-list/vendor_id-15088/product_id-30715/version_id-</a:t>
            </a:r>
            <a:endParaRPr sz="2000">
              <a:latin typeface="Times New Roman" panose="02020603050405020304"/>
              <a:cs typeface="Times New Roman" panose="02020603050405020304"/>
            </a:endParaRPr>
          </a:p>
          <a:p>
            <a:pPr marL="185420">
              <a:lnSpc>
                <a:spcPts val="2285"/>
              </a:lnSpc>
            </a:pPr>
            <a:r>
              <a:rPr sz="2000" u="heavy" spc="-10" dirty="0">
                <a:solidFill>
                  <a:srgbClr val="0462C1"/>
                </a:solidFill>
                <a:uFill>
                  <a:solidFill>
                    <a:srgbClr val="0462C1"/>
                  </a:solidFill>
                </a:uFill>
                <a:latin typeface="Times New Roman" panose="02020603050405020304"/>
                <a:cs typeface="Times New Roman" panose="02020603050405020304"/>
                <a:hlinkClick r:id="rId2"/>
              </a:rPr>
              <a:t>235577/Wondercms-Wondercms-2.3.1.html</a:t>
            </a:r>
            <a:endParaRPr sz="2000">
              <a:latin typeface="Times New Roman" panose="02020603050405020304"/>
              <a:cs typeface="Times New Roman" panose="02020603050405020304"/>
            </a:endParaRPr>
          </a:p>
          <a:p>
            <a:pPr marL="185420" indent="-172720">
              <a:lnSpc>
                <a:spcPct val="100000"/>
              </a:lnSpc>
              <a:spcBef>
                <a:spcPts val="565"/>
              </a:spcBef>
              <a:buClr>
                <a:srgbClr val="000000"/>
              </a:buClr>
              <a:buFont typeface="Arial MT"/>
              <a:buChar char="•"/>
              <a:tabLst>
                <a:tab pos="185420"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3"/>
              </a:rPr>
              <a:t>https://www.cvedetails.com/vulnerability-list/vendor_id-15315/Codoforum.html</a:t>
            </a:r>
            <a:endParaRPr sz="2000">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544955" y="2478405"/>
          <a:ext cx="8533130" cy="3037840"/>
        </p:xfrm>
        <a:graphic>
          <a:graphicData uri="http://schemas.openxmlformats.org/drawingml/2006/table">
            <a:tbl>
              <a:tblPr firstRow="1" bandRow="1">
                <a:tableStyleId>{5C22544A-7EE6-4342-B048-85BDC9FD1C3A}</a:tableStyleId>
              </a:tblPr>
              <a:tblGrid>
                <a:gridCol w="2268220"/>
                <a:gridCol w="6264910"/>
              </a:tblGrid>
              <a:tr h="3037840">
                <a:tc>
                  <a:txBody>
                    <a:bodyPr/>
                    <a:p>
                      <a:pPr>
                        <a:buNone/>
                      </a:pPr>
                      <a:endParaRPr lang="en-IN" altLang="en-US"/>
                    </a:p>
                    <a:p>
                      <a:pPr>
                        <a:buNone/>
                      </a:pPr>
                      <a:endParaRPr lang="en-IN" altLang="en-US"/>
                    </a:p>
                    <a:p>
                      <a:pPr>
                        <a:buNone/>
                      </a:pPr>
                      <a:endParaRPr lang="en-IN" altLang="en-US"/>
                    </a:p>
                    <a:p>
                      <a:pPr>
                        <a:buNone/>
                      </a:pPr>
                      <a:r>
                        <a:rPr lang="en-IN" altLang="en-US" sz="2800">
                          <a:sym typeface="+mn-ea"/>
                        </a:rPr>
                        <a:t>SQL Injection</a:t>
                      </a:r>
                      <a:endParaRPr lang="en-IN" altLang="en-US" sz="2800">
                        <a:sym typeface="+mn-ea"/>
                      </a:endParaRPr>
                    </a:p>
                    <a:p>
                      <a:pPr>
                        <a:buNone/>
                      </a:pPr>
                      <a:r>
                        <a:rPr lang="en-IN" altLang="en-US" sz="2800">
                          <a:sym typeface="+mn-ea"/>
                        </a:rPr>
                        <a:t>(critical)</a:t>
                      </a:r>
                      <a:endParaRPr lang="en-IN" altLang="en-US" sz="1600"/>
                    </a:p>
                    <a:p>
                      <a:pPr>
                        <a:buNone/>
                      </a:pPr>
                      <a:endParaRPr lang="en-IN" altLang="en-US" sz="1600"/>
                    </a:p>
                  </a:txBody>
                  <a:tcPr>
                    <a:solidFill>
                      <a:srgbClr val="C00000"/>
                    </a:solidFill>
                  </a:tcPr>
                </a:tc>
                <a:tc>
                  <a:txBody>
                    <a:bodyPr/>
                    <a:p>
                      <a:pPr>
                        <a:buNone/>
                      </a:pPr>
                      <a:r>
                        <a:rPr lang="en-IN" altLang="en-US" b="0">
                          <a:solidFill>
                            <a:schemeClr val="tx1"/>
                          </a:solidFill>
                        </a:rPr>
                        <a:t>Below mentioned url in the </a:t>
                      </a:r>
                      <a:r>
                        <a:rPr lang="en-IN" altLang="en-US" b="0" u="sng">
                          <a:solidFill>
                            <a:schemeClr val="tx1"/>
                          </a:solidFill>
                        </a:rPr>
                        <a:t>online e-commerce portal</a:t>
                      </a:r>
                      <a:r>
                        <a:rPr lang="en-IN" altLang="en-US" b="0">
                          <a:solidFill>
                            <a:schemeClr val="tx1"/>
                          </a:solidFill>
                        </a:rPr>
                        <a:t> is vulnerable to sql injection attack.</a:t>
                      </a:r>
                      <a:endParaRPr lang="en-IN" altLang="en-US" b="0">
                        <a:solidFill>
                          <a:schemeClr val="tx1"/>
                        </a:solidFill>
                      </a:endParaRPr>
                    </a:p>
                    <a:p>
                      <a:pPr>
                        <a:buNone/>
                      </a:pPr>
                      <a:endParaRPr lang="en-IN" altLang="en-US" b="0">
                        <a:solidFill>
                          <a:schemeClr val="tx1"/>
                        </a:solidFill>
                      </a:endParaRPr>
                    </a:p>
                    <a:p>
                      <a:pPr>
                        <a:buNone/>
                      </a:pPr>
                      <a:r>
                        <a:rPr lang="en-IN" altLang="en-US" b="1">
                          <a:solidFill>
                            <a:schemeClr val="tx1"/>
                          </a:solidFill>
                        </a:rPr>
                        <a:t>Affected Url</a:t>
                      </a:r>
                      <a:r>
                        <a:rPr lang="en-IN" altLang="en-US" b="0">
                          <a:solidFill>
                            <a:schemeClr val="tx1"/>
                          </a:solidFill>
                        </a:rPr>
                        <a:t> </a:t>
                      </a:r>
                      <a:endParaRPr lang="en-IN" altLang="en-US" b="0">
                        <a:solidFill>
                          <a:schemeClr val="tx1"/>
                        </a:solidFill>
                      </a:endParaRPr>
                    </a:p>
                    <a:p>
                      <a:pPr>
                        <a:buNone/>
                      </a:pPr>
                      <a:r>
                        <a:rPr lang="en-US" altLang="en-IN" b="0">
                          <a:solidFill>
                            <a:schemeClr val="tx1"/>
                          </a:solidFill>
                        </a:rPr>
                        <a:t>https://</a:t>
                      </a:r>
                      <a:r>
                        <a:rPr lang="en-IN" altLang="en-US" b="0">
                          <a:solidFill>
                            <a:schemeClr val="tx1"/>
                          </a:solidFill>
                        </a:rPr>
                        <a:t>43.205.217.41/products.php?page=2</a:t>
                      </a:r>
                      <a:endParaRPr lang="en-IN" altLang="en-US" b="0">
                        <a:solidFill>
                          <a:schemeClr val="tx1"/>
                        </a:solidFill>
                      </a:endParaRPr>
                    </a:p>
                    <a:p>
                      <a:pPr>
                        <a:buNone/>
                      </a:pPr>
                      <a:endParaRPr lang="en-IN" altLang="en-US" b="0">
                        <a:solidFill>
                          <a:schemeClr val="tx1"/>
                        </a:solidFill>
                      </a:endParaRPr>
                    </a:p>
                    <a:p>
                      <a:pPr>
                        <a:buNone/>
                      </a:pPr>
                      <a:r>
                        <a:rPr lang="en-US" altLang="en-IN" b="1">
                          <a:solidFill>
                            <a:schemeClr val="tx1"/>
                          </a:solidFill>
                        </a:rPr>
                        <a:t>Affected parameter</a:t>
                      </a:r>
                      <a:endParaRPr lang="en-US" altLang="en-IN" b="1">
                        <a:solidFill>
                          <a:schemeClr val="tx1"/>
                        </a:solidFill>
                      </a:endParaRPr>
                    </a:p>
                    <a:p>
                      <a:pPr>
                        <a:buNone/>
                      </a:pPr>
                      <a:r>
                        <a:rPr lang="en-US" altLang="en-IN" sz="1600" b="0">
                          <a:solidFill>
                            <a:schemeClr val="tx1"/>
                          </a:solidFill>
                        </a:rPr>
                        <a:t>cat = 1 (POST parameter)</a:t>
                      </a:r>
                      <a:endParaRPr lang="en-US" altLang="en-IN" sz="1600" b="0">
                        <a:solidFill>
                          <a:schemeClr val="tx1"/>
                        </a:solidFill>
                      </a:endParaRPr>
                    </a:p>
                    <a:p>
                      <a:pPr>
                        <a:buNone/>
                      </a:pPr>
                      <a:endParaRPr lang="en-US" altLang="en-IN" sz="1600" b="0">
                        <a:solidFill>
                          <a:schemeClr val="tx1"/>
                        </a:solidFill>
                      </a:endParaRPr>
                    </a:p>
                    <a:p>
                      <a:pPr>
                        <a:buNone/>
                      </a:pPr>
                      <a:r>
                        <a:rPr lang="en-US" altLang="en-IN" sz="1800" b="1">
                          <a:solidFill>
                            <a:schemeClr val="tx1"/>
                          </a:solidFill>
                        </a:rPr>
                        <a:t>Payload </a:t>
                      </a:r>
                      <a:endParaRPr lang="en-US" altLang="en-IN" sz="1800" b="1">
                        <a:solidFill>
                          <a:schemeClr val="tx1"/>
                        </a:solidFill>
                      </a:endParaRPr>
                    </a:p>
                    <a:p>
                      <a:pPr>
                        <a:buNone/>
                      </a:pPr>
                      <a:r>
                        <a:rPr lang="en-US" altLang="en-IN" sz="1600" b="0">
                          <a:solidFill>
                            <a:schemeClr val="tx1"/>
                          </a:solidFill>
                        </a:rPr>
                        <a:t>cat = 1’</a:t>
                      </a:r>
                      <a:endParaRPr lang="en-US" altLang="en-IN" sz="1600" b="0">
                        <a:solidFill>
                          <a:schemeClr val="tx1"/>
                        </a:solidFill>
                      </a:endParaRPr>
                    </a:p>
                  </a:txBody>
                  <a:tcPr>
                    <a:solidFill>
                      <a:schemeClr val="bg1"/>
                    </a:solidFill>
                  </a:tcPr>
                </a:tc>
              </a:tr>
            </a:tbl>
          </a:graphicData>
        </a:graphic>
      </p:graphicFrame>
      <p:sp>
        <p:nvSpPr>
          <p:cNvPr id="3" name="Text Box 2"/>
          <p:cNvSpPr txBox="1"/>
          <p:nvPr/>
        </p:nvSpPr>
        <p:spPr>
          <a:xfrm>
            <a:off x="1544955" y="917575"/>
            <a:ext cx="7962265" cy="645160"/>
          </a:xfrm>
          <a:prstGeom prst="rect">
            <a:avLst/>
          </a:prstGeom>
          <a:noFill/>
        </p:spPr>
        <p:txBody>
          <a:bodyPr wrap="square" rtlCol="0">
            <a:spAutoFit/>
          </a:bodyPr>
          <a:p>
            <a:r>
              <a:rPr lang="en-US" sz="3600"/>
              <a:t>1) SQL injection  :-</a:t>
            </a:r>
            <a:endParaRPr lang="en-US" sz="36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11797"/>
            <a:ext cx="1022604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IN" sz="4000" spc="-120" dirty="0"/>
              <a:t>14)</a:t>
            </a:r>
            <a:r>
              <a:rPr sz="4000" spc="-120" dirty="0"/>
              <a:t> </a:t>
            </a:r>
            <a:r>
              <a:rPr sz="4000" spc="-10" dirty="0"/>
              <a:t>Bruteforce</a:t>
            </a:r>
            <a:r>
              <a:rPr sz="4000" spc="85" dirty="0"/>
              <a:t> </a:t>
            </a:r>
            <a:r>
              <a:rPr sz="4000" dirty="0"/>
              <a:t>Exploitation</a:t>
            </a:r>
            <a:r>
              <a:rPr sz="4000" spc="-25" dirty="0"/>
              <a:t> </a:t>
            </a:r>
            <a:r>
              <a:rPr sz="4000" spc="20" dirty="0"/>
              <a:t>of</a:t>
            </a:r>
            <a:r>
              <a:rPr sz="4000" spc="-10" dirty="0"/>
              <a:t> </a:t>
            </a:r>
            <a:r>
              <a:rPr sz="4000" spc="15" dirty="0"/>
              <a:t>Coupon</a:t>
            </a:r>
            <a:r>
              <a:rPr sz="4000" spc="-100" dirty="0"/>
              <a:t> </a:t>
            </a:r>
            <a:r>
              <a:rPr sz="4000" spc="10" dirty="0"/>
              <a:t>Codes</a:t>
            </a:r>
            <a:endParaRPr sz="4000" spc="10" dirty="0"/>
          </a:p>
        </p:txBody>
      </p:sp>
      <p:graphicFrame>
        <p:nvGraphicFramePr>
          <p:cNvPr id="3" name="object 3"/>
          <p:cNvGraphicFramePr>
            <a:graphicFrameLocks noGrp="1"/>
          </p:cNvGraphicFramePr>
          <p:nvPr/>
        </p:nvGraphicFramePr>
        <p:xfrm>
          <a:off x="1898650" y="2257425"/>
          <a:ext cx="8131175" cy="2393315"/>
        </p:xfrm>
        <a:graphic>
          <a:graphicData uri="http://schemas.openxmlformats.org/drawingml/2006/table">
            <a:tbl>
              <a:tblPr firstRow="1" bandRow="1">
                <a:tableStyleId>{2D5ABB26-0587-4C30-8999-92F81FD0307C}</a:tableStyleId>
              </a:tblPr>
              <a:tblGrid>
                <a:gridCol w="1417320"/>
                <a:gridCol w="6713855"/>
              </a:tblGrid>
              <a:tr h="2393315">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50"/>
                        </a:spcBef>
                      </a:pPr>
                      <a:endParaRPr sz="1250">
                        <a:latin typeface="Times New Roman" panose="02020603050405020304"/>
                        <a:cs typeface="Times New Roman" panose="02020603050405020304"/>
                      </a:endParaRPr>
                    </a:p>
                    <a:p>
                      <a:pPr marL="278130" marR="263525" indent="-635" algn="ctr">
                        <a:lnSpc>
                          <a:spcPts val="1680"/>
                        </a:lnSpc>
                        <a:spcBef>
                          <a:spcPts val="5"/>
                        </a:spcBef>
                      </a:pPr>
                      <a:r>
                        <a:rPr sz="1450" spc="-5" dirty="0">
                          <a:solidFill>
                            <a:srgbClr val="FFFFFF"/>
                          </a:solidFill>
                          <a:latin typeface="Times New Roman" panose="02020603050405020304"/>
                          <a:cs typeface="Times New Roman" panose="02020603050405020304"/>
                        </a:rPr>
                        <a:t>Bruteforce </a:t>
                      </a:r>
                      <a:r>
                        <a:rPr sz="1450" dirty="0">
                          <a:solidFill>
                            <a:srgbClr val="FFFFFF"/>
                          </a:solidFill>
                          <a:latin typeface="Times New Roman" panose="02020603050405020304"/>
                          <a:cs typeface="Times New Roman" panose="02020603050405020304"/>
                        </a:rPr>
                        <a:t> </a:t>
                      </a:r>
                      <a:r>
                        <a:rPr sz="1450" dirty="0">
                          <a:solidFill>
                            <a:srgbClr val="FFFFFF"/>
                          </a:solidFill>
                          <a:latin typeface="Times New Roman" panose="02020603050405020304"/>
                          <a:cs typeface="Times New Roman" panose="02020603050405020304"/>
                        </a:rPr>
                        <a:t>E</a:t>
                      </a:r>
                      <a:r>
                        <a:rPr sz="1450" spc="-80" dirty="0">
                          <a:solidFill>
                            <a:srgbClr val="FFFFFF"/>
                          </a:solidFill>
                          <a:latin typeface="Times New Roman" panose="02020603050405020304"/>
                          <a:cs typeface="Times New Roman" panose="02020603050405020304"/>
                        </a:rPr>
                        <a:t>x</a:t>
                      </a:r>
                      <a:r>
                        <a:rPr sz="1450" dirty="0">
                          <a:solidFill>
                            <a:srgbClr val="FFFFFF"/>
                          </a:solidFill>
                          <a:latin typeface="Times New Roman" panose="02020603050405020304"/>
                          <a:cs typeface="Times New Roman" panose="02020603050405020304"/>
                        </a:rPr>
                        <a:t>p</a:t>
                      </a:r>
                      <a:r>
                        <a:rPr sz="1450" spc="-85" dirty="0">
                          <a:solidFill>
                            <a:srgbClr val="FFFFFF"/>
                          </a:solidFill>
                          <a:latin typeface="Times New Roman" panose="02020603050405020304"/>
                          <a:cs typeface="Times New Roman" panose="02020603050405020304"/>
                        </a:rPr>
                        <a:t>l</a:t>
                      </a:r>
                      <a:r>
                        <a:rPr sz="1450" dirty="0">
                          <a:solidFill>
                            <a:srgbClr val="FFFFFF"/>
                          </a:solidFill>
                          <a:latin typeface="Times New Roman" panose="02020603050405020304"/>
                          <a:cs typeface="Times New Roman" panose="02020603050405020304"/>
                        </a:rPr>
                        <a:t>o</a:t>
                      </a:r>
                      <a:r>
                        <a:rPr sz="1450" spc="-85" dirty="0">
                          <a:solidFill>
                            <a:srgbClr val="FFFFFF"/>
                          </a:solidFill>
                          <a:latin typeface="Times New Roman" panose="02020603050405020304"/>
                          <a:cs typeface="Times New Roman" panose="02020603050405020304"/>
                        </a:rPr>
                        <a:t>i</a:t>
                      </a:r>
                      <a:r>
                        <a:rPr sz="1450" dirty="0">
                          <a:solidFill>
                            <a:srgbClr val="FFFFFF"/>
                          </a:solidFill>
                          <a:latin typeface="Times New Roman" panose="02020603050405020304"/>
                          <a:cs typeface="Times New Roman" panose="02020603050405020304"/>
                        </a:rPr>
                        <a:t>tat</a:t>
                      </a:r>
                      <a:r>
                        <a:rPr sz="1450" spc="-85" dirty="0">
                          <a:solidFill>
                            <a:srgbClr val="FFFFFF"/>
                          </a:solidFill>
                          <a:latin typeface="Times New Roman" panose="02020603050405020304"/>
                          <a:cs typeface="Times New Roman" panose="02020603050405020304"/>
                        </a:rPr>
                        <a:t>i</a:t>
                      </a:r>
                      <a:r>
                        <a:rPr sz="1450" dirty="0">
                          <a:solidFill>
                            <a:srgbClr val="FFFFFF"/>
                          </a:solidFill>
                          <a:latin typeface="Times New Roman" panose="02020603050405020304"/>
                          <a:cs typeface="Times New Roman" panose="02020603050405020304"/>
                        </a:rPr>
                        <a:t>on  </a:t>
                      </a:r>
                      <a:r>
                        <a:rPr sz="1450" spc="-5" dirty="0">
                          <a:solidFill>
                            <a:srgbClr val="FFFFFF"/>
                          </a:solidFill>
                          <a:latin typeface="Times New Roman" panose="02020603050405020304"/>
                          <a:cs typeface="Times New Roman" panose="02020603050405020304"/>
                        </a:rPr>
                        <a:t>(Severe)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800" spc="-25" dirty="0">
                          <a:latin typeface="Times New Roman" panose="02020603050405020304"/>
                          <a:cs typeface="Times New Roman" panose="02020603050405020304"/>
                        </a:rPr>
                        <a:t>Below</a:t>
                      </a:r>
                      <a:r>
                        <a:rPr sz="1800" spc="-4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14"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a:t>
                      </a:r>
                      <a:r>
                        <a:rPr sz="1800" spc="-30" dirty="0">
                          <a:latin typeface="Times New Roman" panose="02020603050405020304"/>
                          <a:cs typeface="Times New Roman" panose="02020603050405020304"/>
                        </a:rPr>
                        <a:t> </a:t>
                      </a:r>
                      <a:r>
                        <a:rPr sz="1800" spc="-50" dirty="0">
                          <a:latin typeface="Times New Roman" panose="02020603050405020304"/>
                          <a:cs typeface="Times New Roman" panose="02020603050405020304"/>
                        </a:rPr>
                        <a:t>is</a:t>
                      </a:r>
                      <a:r>
                        <a:rPr sz="1800" spc="45"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3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3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brute</a:t>
                      </a:r>
                      <a:r>
                        <a:rPr sz="1800" spc="-125"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forcing</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and</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can</a:t>
                      </a:r>
                      <a:r>
                        <a:rPr sz="1800" spc="-3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be</a:t>
                      </a:r>
                      <a:r>
                        <a:rPr sz="1800" spc="-35" dirty="0">
                          <a:latin typeface="Times New Roman" panose="02020603050405020304"/>
                          <a:cs typeface="Times New Roman" panose="02020603050405020304"/>
                        </a:rPr>
                        <a:t> exploited</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for</a:t>
                      </a:r>
                      <a:r>
                        <a:rPr sz="1800" spc="-40"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discounts.</a:t>
                      </a:r>
                      <a:endParaRPr sz="1800">
                        <a:latin typeface="Times New Roman" panose="02020603050405020304"/>
                        <a:cs typeface="Times New Roman" panose="02020603050405020304"/>
                      </a:endParaRPr>
                    </a:p>
                    <a:p>
                      <a:pPr>
                        <a:lnSpc>
                          <a:spcPct val="100000"/>
                        </a:lnSpc>
                        <a:spcBef>
                          <a:spcPts val="10"/>
                        </a:spcBef>
                      </a:pPr>
                      <a:endParaRPr sz="1400">
                        <a:latin typeface="Times New Roman" panose="02020603050405020304"/>
                        <a:cs typeface="Times New Roman" panose="02020603050405020304"/>
                      </a:endParaRPr>
                    </a:p>
                    <a:p>
                      <a:pPr marL="85725">
                        <a:lnSpc>
                          <a:spcPts val="1710"/>
                        </a:lnSpc>
                        <a:spcBef>
                          <a:spcPts val="5"/>
                        </a:spcBef>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370205" indent="-285115">
                        <a:lnSpc>
                          <a:spcPts val="1710"/>
                        </a:lnSpc>
                        <a:buClr>
                          <a:srgbClr val="000000"/>
                        </a:buClr>
                        <a:buSzPct val="86000"/>
                        <a:buFont typeface="Arial MT"/>
                        <a:buChar char="•"/>
                        <a:tabLst>
                          <a:tab pos="370205" algn="l"/>
                          <a:tab pos="370840" algn="l"/>
                        </a:tabLst>
                      </a:pPr>
                      <a:r>
                        <a:rPr sz="1450" u="sng" spc="-20" dirty="0">
                          <a:solidFill>
                            <a:srgbClr val="0462C1"/>
                          </a:solidFill>
                          <a:uFill>
                            <a:solidFill>
                              <a:srgbClr val="0462C1"/>
                            </a:solidFill>
                          </a:uFill>
                          <a:latin typeface="Times New Roman" panose="02020603050405020304"/>
                          <a:cs typeface="Times New Roman" panose="02020603050405020304"/>
                          <a:hlinkClick r:id="rId1"/>
                        </a:rPr>
                        <a:t>http://13.232.125.26/cart/apply_coupon.php</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497840" y="1317561"/>
            <a:ext cx="10859135" cy="808990"/>
          </a:xfrm>
          <a:prstGeom prst="rect">
            <a:avLst/>
          </a:prstGeom>
        </p:spPr>
        <p:txBody>
          <a:bodyPr vert="horz" wrap="square" lIns="0" tIns="51435" rIns="0" bIns="0" rtlCol="0">
            <a:spAutoFit/>
          </a:bodyPr>
          <a:p>
            <a:pPr marL="297180" marR="5080" indent="-285115">
              <a:lnSpc>
                <a:spcPts val="1920"/>
              </a:lnSpc>
              <a:spcBef>
                <a:spcPts val="405"/>
              </a:spcBef>
              <a:buSzPct val="108000"/>
              <a:buFont typeface="Arial MT"/>
              <a:buChar char="•"/>
              <a:tabLst>
                <a:tab pos="297180" algn="l"/>
                <a:tab pos="297815" algn="l"/>
              </a:tabLst>
            </a:pPr>
            <a:r>
              <a:rPr sz="1850" spc="-25" dirty="0">
                <a:latin typeface="Times New Roman" panose="02020603050405020304"/>
                <a:cs typeface="Times New Roman" panose="02020603050405020304"/>
              </a:rPr>
              <a:t>Upon </a:t>
            </a:r>
            <a:r>
              <a:rPr sz="1850" dirty="0">
                <a:latin typeface="Times New Roman" panose="02020603050405020304"/>
                <a:cs typeface="Times New Roman" panose="02020603050405020304"/>
              </a:rPr>
              <a:t>adding</a:t>
            </a:r>
            <a:r>
              <a:rPr sz="1850" spc="-18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items</a:t>
            </a:r>
            <a:r>
              <a:rPr sz="1850" spc="-5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cart,</a:t>
            </a:r>
            <a:r>
              <a:rPr sz="1850" spc="-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you</a:t>
            </a:r>
            <a:r>
              <a:rPr sz="1850"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will</a:t>
            </a:r>
            <a:r>
              <a:rPr sz="1850" spc="-10" dirty="0">
                <a:latin typeface="Times New Roman" panose="02020603050405020304"/>
                <a:cs typeface="Times New Roman" panose="02020603050405020304"/>
              </a:rPr>
              <a:t> </a:t>
            </a:r>
            <a:r>
              <a:rPr sz="1850" dirty="0">
                <a:latin typeface="Times New Roman" panose="02020603050405020304"/>
                <a:cs typeface="Times New Roman" panose="02020603050405020304"/>
              </a:rPr>
              <a:t>end</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up</a:t>
            </a:r>
            <a:r>
              <a:rPr sz="1850" spc="-10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in</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screen</a:t>
            </a:r>
            <a:r>
              <a:rPr sz="1850"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like</a:t>
            </a:r>
            <a:r>
              <a:rPr sz="18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this,</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where</a:t>
            </a:r>
            <a:r>
              <a:rPr sz="1850" spc="-16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we</a:t>
            </a:r>
            <a:r>
              <a:rPr sz="1850" spc="-7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see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25" dirty="0">
                <a:latin typeface="Times New Roman" panose="02020603050405020304"/>
                <a:cs typeface="Times New Roman" panose="02020603050405020304"/>
              </a:rPr>
              <a:t> </a:t>
            </a:r>
            <a:r>
              <a:rPr sz="1850" b="1" spc="-20" dirty="0">
                <a:latin typeface="Times New Roman" panose="02020603050405020304"/>
                <a:cs typeface="Times New Roman" panose="02020603050405020304"/>
              </a:rPr>
              <a:t>apply</a:t>
            </a:r>
            <a:r>
              <a:rPr sz="1850" b="1" spc="-15"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coupon</a:t>
            </a:r>
            <a:r>
              <a:rPr sz="1850" b="1" spc="-125" dirty="0">
                <a:latin typeface="Times New Roman" panose="02020603050405020304"/>
                <a:cs typeface="Times New Roman" panose="02020603050405020304"/>
              </a:rPr>
              <a:t> </a:t>
            </a:r>
            <a:r>
              <a:rPr sz="1850" b="1" spc="-10" dirty="0">
                <a:latin typeface="Times New Roman" panose="02020603050405020304"/>
                <a:cs typeface="Times New Roman" panose="02020603050405020304"/>
              </a:rPr>
              <a:t>section</a:t>
            </a:r>
            <a:r>
              <a:rPr sz="1850" b="1" spc="-8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an </a:t>
            </a:r>
            <a:r>
              <a:rPr sz="1850" spc="-44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example.</a:t>
            </a:r>
            <a:endParaRPr sz="1850">
              <a:latin typeface="Times New Roman" panose="02020603050405020304"/>
              <a:cs typeface="Times New Roman" panose="02020603050405020304"/>
            </a:endParaRPr>
          </a:p>
          <a:p>
            <a:pPr marL="297180" indent="-285115">
              <a:lnSpc>
                <a:spcPts val="1990"/>
              </a:lnSpc>
              <a:buSzPct val="108000"/>
              <a:buFont typeface="Arial MT"/>
              <a:buChar char="•"/>
              <a:tabLst>
                <a:tab pos="297180" algn="l"/>
                <a:tab pos="297815" algn="l"/>
              </a:tabLst>
            </a:pPr>
            <a:r>
              <a:rPr sz="1850" spc="-10" dirty="0">
                <a:latin typeface="Times New Roman" panose="02020603050405020304"/>
                <a:cs typeface="Times New Roman" panose="02020603050405020304"/>
              </a:rPr>
              <a:t>Type</a:t>
            </a:r>
            <a:r>
              <a:rPr sz="1850" spc="-8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in</a:t>
            </a:r>
            <a:r>
              <a:rPr sz="1850" spc="-15" dirty="0">
                <a:latin typeface="Times New Roman" panose="02020603050405020304"/>
                <a:cs typeface="Times New Roman" panose="02020603050405020304"/>
              </a:rPr>
              <a:t> </a:t>
            </a:r>
            <a:r>
              <a:rPr sz="1850" b="1" dirty="0">
                <a:latin typeface="Times New Roman" panose="02020603050405020304"/>
                <a:cs typeface="Times New Roman" panose="02020603050405020304"/>
              </a:rPr>
              <a:t>UL_6666</a:t>
            </a:r>
            <a:r>
              <a:rPr sz="1850" b="1" spc="-17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in</a:t>
            </a:r>
            <a:r>
              <a:rPr sz="1850" spc="-9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dirty="0">
                <a:latin typeface="Times New Roman" panose="02020603050405020304"/>
                <a:cs typeface="Times New Roman" panose="02020603050405020304"/>
              </a:rPr>
              <a:t>apply</a:t>
            </a:r>
            <a:r>
              <a:rPr sz="1850" spc="-9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coupon</a:t>
            </a:r>
            <a:r>
              <a:rPr sz="1850" spc="-17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section</a:t>
            </a:r>
            <a:r>
              <a:rPr sz="1850" spc="-9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intercept</a:t>
            </a:r>
            <a:r>
              <a:rPr sz="1850" spc="-16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request</a:t>
            </a:r>
            <a:r>
              <a:rPr sz="1850" spc="-165" dirty="0">
                <a:latin typeface="Times New Roman" panose="02020603050405020304"/>
                <a:cs typeface="Times New Roman" panose="02020603050405020304"/>
              </a:rPr>
              <a:t> </a:t>
            </a:r>
            <a:r>
              <a:rPr sz="1850" dirty="0">
                <a:latin typeface="Times New Roman" panose="02020603050405020304"/>
                <a:cs typeface="Times New Roman" panose="02020603050405020304"/>
              </a:rPr>
              <a:t>using</a:t>
            </a:r>
            <a:r>
              <a:rPr sz="1850" spc="-17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Burp</a:t>
            </a:r>
            <a:r>
              <a:rPr sz="1850" spc="-9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Suite.</a:t>
            </a:r>
            <a:endParaRPr sz="1850">
              <a:latin typeface="Times New Roman" panose="02020603050405020304"/>
              <a:cs typeface="Times New Roman" panose="02020603050405020304"/>
            </a:endParaRPr>
          </a:p>
        </p:txBody>
      </p:sp>
      <p:pic>
        <p:nvPicPr>
          <p:cNvPr id="4" name="Picture 3" descr="Screenshot 2022-11-05 161729"/>
          <p:cNvPicPr>
            <a:picLocks noChangeAspect="1"/>
          </p:cNvPicPr>
          <p:nvPr/>
        </p:nvPicPr>
        <p:blipFill>
          <a:blip r:embed="rId1"/>
          <a:stretch>
            <a:fillRect/>
          </a:stretch>
        </p:blipFill>
        <p:spPr>
          <a:xfrm>
            <a:off x="3349625" y="2489200"/>
            <a:ext cx="5492750" cy="429387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8131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475676"/>
            <a:ext cx="6515734" cy="330835"/>
          </a:xfrm>
          <a:prstGeom prst="rect">
            <a:avLst/>
          </a:prstGeom>
        </p:spPr>
        <p:txBody>
          <a:bodyPr vert="horz" wrap="square" lIns="0" tIns="12700" rIns="0" bIns="0" rtlCol="0">
            <a:spAutoFit/>
          </a:bodyPr>
          <a:p>
            <a:pPr marL="246380" indent="-234315">
              <a:lnSpc>
                <a:spcPct val="100000"/>
              </a:lnSpc>
              <a:spcBef>
                <a:spcPts val="100"/>
              </a:spcBef>
              <a:buFont typeface="Arial MT"/>
              <a:buChar char="•"/>
              <a:tabLst>
                <a:tab pos="245745" algn="l"/>
                <a:tab pos="247015" algn="l"/>
              </a:tabLst>
            </a:pPr>
            <a:r>
              <a:rPr sz="2000" spc="-15" dirty="0">
                <a:latin typeface="Times New Roman" panose="02020603050405020304"/>
                <a:cs typeface="Times New Roman" panose="02020603050405020304"/>
              </a:rPr>
              <a:t>Following</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generated</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containing</a:t>
            </a:r>
            <a:r>
              <a:rPr sz="2000" spc="95"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coupon</a:t>
            </a:r>
            <a:r>
              <a:rPr sz="2000" b="1" spc="65"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code</a:t>
            </a:r>
            <a:r>
              <a:rPr sz="2000" spc="-1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5" name="Picture 4" descr="Screenshot 2022-11-05 161921"/>
          <p:cNvPicPr>
            <a:picLocks noChangeAspect="1"/>
          </p:cNvPicPr>
          <p:nvPr/>
        </p:nvPicPr>
        <p:blipFill>
          <a:blip r:embed="rId1"/>
          <a:stretch>
            <a:fillRect/>
          </a:stretch>
        </p:blipFill>
        <p:spPr>
          <a:xfrm>
            <a:off x="0" y="2176145"/>
            <a:ext cx="12163425" cy="270002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85762"/>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384492" y="1281049"/>
            <a:ext cx="3802379" cy="1704975"/>
          </a:xfrm>
          <a:prstGeom prst="rect">
            <a:avLst/>
          </a:prstGeom>
        </p:spPr>
        <p:txBody>
          <a:bodyPr vert="horz" wrap="square" lIns="0" tIns="43180" rIns="0" bIns="0" rtlCol="0">
            <a:spAutoFit/>
          </a:bodyPr>
          <a:p>
            <a:pPr marL="246380" marR="5080" indent="-234315">
              <a:lnSpc>
                <a:spcPct val="90000"/>
              </a:lnSpc>
              <a:spcBef>
                <a:spcPts val="340"/>
              </a:spcBef>
              <a:buFont typeface="Arial MT"/>
              <a:buChar char="•"/>
              <a:tabLst>
                <a:tab pos="245745" algn="l"/>
                <a:tab pos="247015" algn="l"/>
              </a:tabLst>
            </a:pPr>
            <a:r>
              <a:rPr sz="2000" spc="25" dirty="0">
                <a:latin typeface="Times New Roman" panose="02020603050405020304"/>
                <a:cs typeface="Times New Roman" panose="02020603050405020304"/>
              </a:rPr>
              <a:t>W</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hoo</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35"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r</a:t>
            </a:r>
            <a:r>
              <a:rPr sz="2000" spc="-1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qu</a:t>
            </a:r>
            <a:r>
              <a:rPr sz="2000" spc="-10" dirty="0">
                <a:latin typeface="Times New Roman" panose="02020603050405020304"/>
                <a:cs typeface="Times New Roman" panose="02020603050405020304"/>
              </a:rPr>
              <a:t>e</a:t>
            </a:r>
            <a:r>
              <a:rPr sz="2000" spc="15" dirty="0">
                <a:latin typeface="Times New Roman" panose="02020603050405020304"/>
                <a:cs typeface="Times New Roman" panose="02020603050405020304"/>
              </a:rPr>
              <a:t>s</a:t>
            </a:r>
            <a:r>
              <a:rPr sz="2000" dirty="0">
                <a:latin typeface="Times New Roman" panose="02020603050405020304"/>
                <a:cs typeface="Times New Roman" panose="02020603050405020304"/>
              </a:rPr>
              <a:t>t</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w</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th</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l  </a:t>
            </a:r>
            <a:r>
              <a:rPr sz="2000" spc="-5" dirty="0">
                <a:latin typeface="Times New Roman" panose="02020603050405020304"/>
                <a:cs typeface="Times New Roman" panose="02020603050405020304"/>
              </a:rPr>
              <a:t>possible </a:t>
            </a:r>
            <a:r>
              <a:rPr sz="2000" dirty="0">
                <a:latin typeface="Times New Roman" panose="02020603050405020304"/>
                <a:cs typeface="Times New Roman" panose="02020603050405020304"/>
              </a:rPr>
              <a:t>combinations </a:t>
            </a:r>
            <a:r>
              <a:rPr sz="2000" spc="15" dirty="0">
                <a:latin typeface="Times New Roman" panose="02020603050405020304"/>
                <a:cs typeface="Times New Roman" panose="02020603050405020304"/>
              </a:rPr>
              <a:t>of </a:t>
            </a:r>
            <a:r>
              <a:rPr sz="2000" dirty="0">
                <a:latin typeface="Times New Roman" panose="02020603050405020304"/>
                <a:cs typeface="Times New Roman" panose="02020603050405020304"/>
              </a:rPr>
              <a:t>4 </a:t>
            </a:r>
            <a:r>
              <a:rPr sz="2000" spc="-45" dirty="0">
                <a:latin typeface="Times New Roman" panose="02020603050405020304"/>
                <a:cs typeface="Times New Roman" panose="02020603050405020304"/>
              </a:rPr>
              <a:t>Digit </a:t>
            </a:r>
            <a:r>
              <a:rPr sz="2000" spc="-4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nu</a:t>
            </a:r>
            <a:r>
              <a:rPr sz="2000" spc="40" dirty="0">
                <a:latin typeface="Times New Roman" panose="02020603050405020304"/>
                <a:cs typeface="Times New Roman" panose="02020603050405020304"/>
              </a:rPr>
              <a:t>m</a:t>
            </a:r>
            <a:r>
              <a:rPr sz="2000" spc="35" dirty="0">
                <a:latin typeface="Times New Roman" panose="02020603050405020304"/>
                <a:cs typeface="Times New Roman" panose="02020603050405020304"/>
              </a:rPr>
              <a:t>b</a:t>
            </a:r>
            <a:r>
              <a:rPr sz="2000" spc="-1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r</a:t>
            </a:r>
            <a:r>
              <a:rPr sz="2000" dirty="0">
                <a:latin typeface="Times New Roman" panose="02020603050405020304"/>
                <a:cs typeface="Times New Roman" panose="02020603050405020304"/>
              </a:rPr>
              <a:t>s</a:t>
            </a:r>
            <a:r>
              <a:rPr sz="2000" spc="-1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upo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u</a:t>
            </a:r>
            <a:r>
              <a:rPr sz="2000" spc="-10" dirty="0">
                <a:latin typeface="Times New Roman" panose="02020603050405020304"/>
                <a:cs typeface="Times New Roman" panose="02020603050405020304"/>
              </a:rPr>
              <a:t>cce</a:t>
            </a:r>
            <a:r>
              <a:rPr sz="2000" spc="20" dirty="0">
                <a:latin typeface="Times New Roman" panose="02020603050405020304"/>
                <a:cs typeface="Times New Roman" panose="02020603050405020304"/>
              </a:rPr>
              <a:t>ss</a:t>
            </a:r>
            <a:r>
              <a:rPr sz="2000" spc="-30" dirty="0">
                <a:latin typeface="Times New Roman" panose="02020603050405020304"/>
                <a:cs typeface="Times New Roman" panose="02020603050405020304"/>
              </a:rPr>
              <a:t>f</a:t>
            </a:r>
            <a:r>
              <a:rPr sz="2000" spc="35" dirty="0">
                <a:latin typeface="Times New Roman" panose="02020603050405020304"/>
                <a:cs typeface="Times New Roman" panose="02020603050405020304"/>
              </a:rPr>
              <a:t>u</a:t>
            </a:r>
            <a:r>
              <a:rPr sz="2000" dirty="0">
                <a:latin typeface="Times New Roman" panose="02020603050405020304"/>
                <a:cs typeface="Times New Roman" panose="02020603050405020304"/>
              </a:rPr>
              <a:t>l</a:t>
            </a:r>
            <a:r>
              <a:rPr sz="2000" spc="-10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  </a:t>
            </a:r>
            <a:r>
              <a:rPr sz="2000" dirty="0">
                <a:latin typeface="Times New Roman" panose="02020603050405020304"/>
                <a:cs typeface="Times New Roman" panose="02020603050405020304"/>
              </a:rPr>
              <a:t>we</a:t>
            </a:r>
            <a:r>
              <a:rPr sz="2000" spc="-3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g</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t</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4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r</a:t>
            </a:r>
            <a:r>
              <a:rPr sz="2000" spc="-10" dirty="0">
                <a:latin typeface="Times New Roman" panose="02020603050405020304"/>
                <a:cs typeface="Times New Roman" panose="02020603050405020304"/>
              </a:rPr>
              <a:t>e</a:t>
            </a:r>
            <a:r>
              <a:rPr sz="2000" spc="2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pon</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e</a:t>
            </a:r>
            <a:r>
              <a:rPr sz="2000" spc="-1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on</a:t>
            </a:r>
            <a:r>
              <a:rPr sz="2000" dirty="0">
                <a:latin typeface="Times New Roman" panose="02020603050405020304"/>
                <a:cs typeface="Times New Roman" panose="02020603050405020304"/>
              </a:rPr>
              <a:t>ta</a:t>
            </a:r>
            <a:r>
              <a:rPr sz="2000" spc="-85"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n</a:t>
            </a:r>
            <a:r>
              <a:rPr sz="2000" spc="-80"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g</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dirty="0">
                <a:latin typeface="Times New Roman" panose="02020603050405020304"/>
                <a:cs typeface="Times New Roman" panose="02020603050405020304"/>
              </a:rPr>
              <a:t>e  </a:t>
            </a:r>
            <a:r>
              <a:rPr sz="2000" spc="-45" dirty="0">
                <a:latin typeface="Times New Roman" panose="02020603050405020304"/>
                <a:cs typeface="Times New Roman" panose="02020603050405020304"/>
              </a:rPr>
              <a:t>v</a:t>
            </a:r>
            <a:r>
              <a:rPr sz="2000" spc="-10" dirty="0">
                <a:latin typeface="Times New Roman" panose="02020603050405020304"/>
                <a:cs typeface="Times New Roman" panose="02020603050405020304"/>
              </a:rPr>
              <a:t>a</a:t>
            </a:r>
            <a:r>
              <a:rPr sz="2000" spc="-80" dirty="0">
                <a:latin typeface="Times New Roman" panose="02020603050405020304"/>
                <a:cs typeface="Times New Roman" panose="02020603050405020304"/>
              </a:rPr>
              <a:t>li</a:t>
            </a:r>
            <a:r>
              <a:rPr sz="2000" dirty="0">
                <a:latin typeface="Times New Roman" panose="02020603050405020304"/>
                <a:cs typeface="Times New Roman" panose="02020603050405020304"/>
              </a:rPr>
              <a:t>d</a:t>
            </a:r>
            <a:r>
              <a:rPr sz="2000" spc="1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oupo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od</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a:t>
            </a:r>
            <a:r>
              <a:rPr sz="2000" spc="-4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a:t>
            </a:r>
            <a:r>
              <a:rPr sz="2000" dirty="0">
                <a:latin typeface="Times New Roman" panose="02020603050405020304"/>
                <a:cs typeface="Times New Roman" panose="02020603050405020304"/>
              </a:rPr>
              <a:t>n</a:t>
            </a:r>
            <a:r>
              <a:rPr sz="2000" spc="-6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u</a:t>
            </a:r>
            <a:r>
              <a:rPr sz="2000" spc="15" dirty="0">
                <a:latin typeface="Times New Roman" panose="02020603050405020304"/>
                <a:cs typeface="Times New Roman" panose="02020603050405020304"/>
              </a:rPr>
              <a:t>s</a:t>
            </a:r>
            <a:r>
              <a:rPr sz="2000" dirty="0">
                <a:latin typeface="Times New Roman" panose="02020603050405020304"/>
                <a:cs typeface="Times New Roman" panose="02020603050405020304"/>
              </a:rPr>
              <a:t>e  </a:t>
            </a:r>
            <a:r>
              <a:rPr sz="2000" spc="-10" dirty="0">
                <a:latin typeface="Times New Roman" panose="02020603050405020304"/>
                <a:cs typeface="Times New Roman" panose="02020603050405020304"/>
              </a:rPr>
              <a:t>this</a:t>
            </a:r>
            <a:r>
              <a:rPr sz="2000" spc="-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code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get</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discount.</a:t>
            </a:r>
            <a:endParaRPr sz="2000">
              <a:latin typeface="Times New Roman" panose="02020603050405020304"/>
              <a:cs typeface="Times New Roman" panose="02020603050405020304"/>
            </a:endParaRPr>
          </a:p>
        </p:txBody>
      </p:sp>
      <p:sp>
        <p:nvSpPr>
          <p:cNvPr id="4" name="object 4"/>
          <p:cNvSpPr txBox="1"/>
          <p:nvPr/>
        </p:nvSpPr>
        <p:spPr>
          <a:xfrm>
            <a:off x="384492" y="3754056"/>
            <a:ext cx="3792220" cy="601345"/>
          </a:xfrm>
          <a:prstGeom prst="rect">
            <a:avLst/>
          </a:prstGeom>
        </p:spPr>
        <p:txBody>
          <a:bodyPr vert="horz" wrap="square" lIns="0" tIns="47625" rIns="0" bIns="0" rtlCol="0">
            <a:spAutoFit/>
          </a:bodyPr>
          <a:p>
            <a:pPr marL="246380" marR="5080" indent="-234315">
              <a:lnSpc>
                <a:spcPts val="2160"/>
              </a:lnSpc>
              <a:spcBef>
                <a:spcPts val="375"/>
              </a:spcBef>
              <a:buFont typeface="Arial MT"/>
              <a:buChar char="•"/>
              <a:tabLst>
                <a:tab pos="245745" algn="l"/>
                <a:tab pos="247015" algn="l"/>
              </a:tabLst>
            </a:pPr>
            <a:r>
              <a:rPr sz="2000" dirty="0">
                <a:latin typeface="Times New Roman" panose="02020603050405020304"/>
                <a:cs typeface="Times New Roman" panose="02020603050405020304"/>
              </a:rPr>
              <a:t>V</a:t>
            </a:r>
            <a:r>
              <a:rPr sz="2000" spc="-15" dirty="0">
                <a:latin typeface="Times New Roman" panose="02020603050405020304"/>
                <a:cs typeface="Times New Roman" panose="02020603050405020304"/>
              </a:rPr>
              <a:t>a</a:t>
            </a:r>
            <a:r>
              <a:rPr sz="2000" spc="-80" dirty="0">
                <a:latin typeface="Times New Roman" panose="02020603050405020304"/>
                <a:cs typeface="Times New Roman" panose="02020603050405020304"/>
              </a:rPr>
              <a:t>li</a:t>
            </a:r>
            <a:r>
              <a:rPr sz="2000" dirty="0">
                <a:latin typeface="Times New Roman" panose="02020603050405020304"/>
                <a:cs typeface="Times New Roman" panose="02020603050405020304"/>
              </a:rPr>
              <a:t>d</a:t>
            </a:r>
            <a:r>
              <a:rPr sz="2000" spc="1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oupo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od</a:t>
            </a:r>
            <a:r>
              <a:rPr sz="2000" dirty="0">
                <a:latin typeface="Times New Roman" panose="02020603050405020304"/>
                <a:cs typeface="Times New Roman" panose="02020603050405020304"/>
              </a:rPr>
              <a:t>e</a:t>
            </a:r>
            <a:r>
              <a:rPr sz="2000" spc="-11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f</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r</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s</a:t>
            </a:r>
            <a:r>
              <a:rPr sz="2000" dirty="0">
                <a:latin typeface="Times New Roman" panose="02020603050405020304"/>
                <a:cs typeface="Times New Roman" panose="02020603050405020304"/>
              </a:rPr>
              <a:t> w</a:t>
            </a:r>
            <a:r>
              <a:rPr sz="2000" spc="-15"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b</a:t>
            </a:r>
            <a:r>
              <a:rPr sz="2000" spc="20" dirty="0">
                <a:latin typeface="Times New Roman" panose="02020603050405020304"/>
                <a:cs typeface="Times New Roman" panose="02020603050405020304"/>
              </a:rPr>
              <a:t>s</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te  </a:t>
            </a:r>
            <a:r>
              <a:rPr sz="2000" spc="-40" dirty="0">
                <a:latin typeface="Times New Roman" panose="02020603050405020304"/>
                <a:cs typeface="Times New Roman" panose="02020603050405020304"/>
              </a:rPr>
              <a:t>is</a:t>
            </a:r>
            <a:r>
              <a:rPr lang="en-IN" sz="2000" spc="-40" dirty="0">
                <a:latin typeface="Times New Roman" panose="02020603050405020304"/>
                <a:cs typeface="Times New Roman" panose="02020603050405020304"/>
              </a:rPr>
              <a:t> UL_1247,  UL_2566, UL_1056</a:t>
            </a:r>
            <a:endParaRPr lang="en-IN" sz="2000" spc="-40" dirty="0">
              <a:latin typeface="Times New Roman" panose="02020603050405020304"/>
              <a:cs typeface="Times New Roman" panose="02020603050405020304"/>
            </a:endParaRPr>
          </a:p>
        </p:txBody>
      </p:sp>
      <p:pic>
        <p:nvPicPr>
          <p:cNvPr id="5" name="Picture 4" descr="Screenshot 2022-11-05 163217"/>
          <p:cNvPicPr>
            <a:picLocks noChangeAspect="1"/>
          </p:cNvPicPr>
          <p:nvPr/>
        </p:nvPicPr>
        <p:blipFill>
          <a:blip r:embed="rId1"/>
          <a:stretch>
            <a:fillRect/>
          </a:stretch>
        </p:blipFill>
        <p:spPr>
          <a:xfrm>
            <a:off x="4677410" y="1022350"/>
            <a:ext cx="7147560" cy="393636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900747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40" dirty="0"/>
              <a:t> </a:t>
            </a:r>
            <a:r>
              <a:rPr sz="4000" dirty="0"/>
              <a:t>–</a:t>
            </a:r>
            <a:r>
              <a:rPr sz="4000" spc="-25" dirty="0"/>
              <a:t> </a:t>
            </a:r>
            <a:r>
              <a:rPr sz="4000" spc="5" dirty="0"/>
              <a:t>coupon</a:t>
            </a:r>
            <a:r>
              <a:rPr sz="4000" spc="-114" dirty="0"/>
              <a:t> </a:t>
            </a:r>
            <a:r>
              <a:rPr sz="4000" spc="5" dirty="0"/>
              <a:t>code</a:t>
            </a:r>
            <a:r>
              <a:rPr sz="4000" spc="-25" dirty="0"/>
              <a:t> </a:t>
            </a:r>
            <a:r>
              <a:rPr sz="4000" spc="-10" dirty="0"/>
              <a:t>applied</a:t>
            </a:r>
            <a:r>
              <a:rPr sz="4000" spc="35" dirty="0"/>
              <a:t> </a:t>
            </a:r>
            <a:r>
              <a:rPr sz="4000" spc="-25" dirty="0"/>
              <a:t>successfully</a:t>
            </a:r>
            <a:endParaRPr sz="4000" spc="-25" dirty="0"/>
          </a:p>
        </p:txBody>
      </p:sp>
      <p:pic>
        <p:nvPicPr>
          <p:cNvPr id="3" name="Picture 2" descr="Screenshot 2022-11-05 163339"/>
          <p:cNvPicPr>
            <a:picLocks noChangeAspect="1"/>
          </p:cNvPicPr>
          <p:nvPr/>
        </p:nvPicPr>
        <p:blipFill>
          <a:blip r:embed="rId1"/>
          <a:stretch>
            <a:fillRect/>
          </a:stretch>
        </p:blipFill>
        <p:spPr>
          <a:xfrm>
            <a:off x="917575" y="1500505"/>
            <a:ext cx="8854440" cy="46482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76453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5" dirty="0"/>
              <a:t>Business</a:t>
            </a:r>
            <a:r>
              <a:rPr sz="4000" spc="125" dirty="0"/>
              <a:t> </a:t>
            </a:r>
            <a:r>
              <a:rPr sz="4000" spc="-25" dirty="0"/>
              <a:t>Impact</a:t>
            </a:r>
            <a:r>
              <a:rPr sz="4000" spc="160" dirty="0"/>
              <a:t> </a:t>
            </a:r>
            <a:r>
              <a:rPr sz="4000" dirty="0"/>
              <a:t>–</a:t>
            </a:r>
            <a:r>
              <a:rPr sz="4000" spc="-35" dirty="0"/>
              <a:t> </a:t>
            </a:r>
            <a:r>
              <a:rPr sz="4000" spc="-30" dirty="0"/>
              <a:t>Severe</a:t>
            </a:r>
            <a:endParaRPr sz="4000" spc="-30" dirty="0"/>
          </a:p>
        </p:txBody>
      </p:sp>
      <p:sp>
        <p:nvSpPr>
          <p:cNvPr id="3" name="object 3"/>
          <p:cNvSpPr txBox="1"/>
          <p:nvPr/>
        </p:nvSpPr>
        <p:spPr>
          <a:xfrm>
            <a:off x="765175" y="1458531"/>
            <a:ext cx="10196830" cy="605790"/>
          </a:xfrm>
          <a:prstGeom prst="rect">
            <a:avLst/>
          </a:prstGeom>
        </p:spPr>
        <p:txBody>
          <a:bodyPr vert="horz" wrap="square" lIns="0" tIns="47625" rIns="0" bIns="0" rtlCol="0">
            <a:spAutoFit/>
          </a:bodyPr>
          <a:p>
            <a:pPr marL="297180" marR="5080" indent="-285115">
              <a:lnSpc>
                <a:spcPts val="2160"/>
              </a:lnSpc>
              <a:spcBef>
                <a:spcPts val="375"/>
              </a:spcBef>
              <a:buSzPct val="93000"/>
              <a:buFont typeface="Arial MT"/>
              <a:buChar char="•"/>
              <a:tabLst>
                <a:tab pos="297180" algn="l"/>
                <a:tab pos="297815" algn="l"/>
              </a:tabLst>
            </a:pPr>
            <a:r>
              <a:rPr sz="2000" spc="-10" dirty="0">
                <a:latin typeface="Times New Roman" panose="02020603050405020304"/>
                <a:cs typeface="Times New Roman" panose="02020603050405020304"/>
              </a:rPr>
              <a:t>Attacker</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easily</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order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items</a:t>
            </a:r>
            <a:r>
              <a:rPr sz="2000" spc="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extreme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discounts</a:t>
            </a:r>
            <a:r>
              <a:rPr sz="2000" spc="-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which</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turn</a:t>
            </a:r>
            <a:r>
              <a:rPr sz="2000" spc="-5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cause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huge</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loss</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 </a:t>
            </a:r>
            <a:r>
              <a:rPr sz="2000" spc="-484"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company.</a:t>
            </a:r>
            <a:endParaRPr sz="2000">
              <a:latin typeface="Times New Roman" panose="02020603050405020304"/>
              <a:cs typeface="Times New Roman" panose="02020603050405020304"/>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bject 3"/>
          <p:cNvSpPr txBox="1"/>
          <p:nvPr/>
        </p:nvSpPr>
        <p:spPr>
          <a:xfrm>
            <a:off x="917575" y="1591627"/>
            <a:ext cx="9879965" cy="615950"/>
          </a:xfrm>
          <a:prstGeom prst="rect">
            <a:avLst/>
          </a:prstGeom>
        </p:spPr>
        <p:txBody>
          <a:bodyPr vert="horz" wrap="square" lIns="0" tIns="12700" rIns="0" bIns="0" rtlCol="0">
            <a:spAutoFit/>
          </a:bodyPr>
          <a:p>
            <a:pPr marL="358140" indent="-346075">
              <a:lnSpc>
                <a:spcPts val="2280"/>
              </a:lnSpc>
              <a:spcBef>
                <a:spcPts val="100"/>
              </a:spcBef>
              <a:buSzPct val="120000"/>
              <a:buFont typeface="Arial MT"/>
              <a:buChar char="•"/>
              <a:tabLst>
                <a:tab pos="358140" algn="l"/>
                <a:tab pos="358775" algn="l"/>
              </a:tabLst>
            </a:pPr>
            <a:r>
              <a:rPr sz="2000" spc="30" dirty="0">
                <a:latin typeface="Times New Roman" panose="02020603050405020304"/>
                <a:cs typeface="Times New Roman" panose="02020603050405020304"/>
              </a:rPr>
              <a:t>Coupon</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codes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1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have</a:t>
            </a:r>
            <a:r>
              <a:rPr sz="2000" spc="5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limited</a:t>
            </a:r>
            <a:r>
              <a:rPr sz="2000" spc="18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number</a:t>
            </a:r>
            <a:r>
              <a:rPr sz="2000" spc="-2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14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regenerated</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after</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sometime.</a:t>
            </a:r>
            <a:endParaRPr sz="2000">
              <a:latin typeface="Times New Roman" panose="02020603050405020304"/>
              <a:cs typeface="Times New Roman" panose="02020603050405020304"/>
            </a:endParaRPr>
          </a:p>
          <a:p>
            <a:pPr marL="358140" indent="-346075">
              <a:lnSpc>
                <a:spcPts val="2280"/>
              </a:lnSpc>
              <a:buSzPct val="120000"/>
              <a:buFont typeface="Arial MT"/>
              <a:buChar char="•"/>
              <a:tabLst>
                <a:tab pos="358140" algn="l"/>
                <a:tab pos="358775" algn="l"/>
              </a:tabLst>
            </a:pPr>
            <a:r>
              <a:rPr sz="2000" spc="25" dirty="0">
                <a:latin typeface="Times New Roman" panose="02020603050405020304"/>
                <a:cs typeface="Times New Roman" panose="02020603050405020304"/>
              </a:rPr>
              <a:t>Coupon</a:t>
            </a:r>
            <a:r>
              <a:rPr sz="2000" spc="-1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code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random</a:t>
            </a:r>
            <a:r>
              <a:rPr sz="2000" spc="-1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alpha-numeric</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characters.</a:t>
            </a:r>
            <a:endParaRPr sz="2000">
              <a:latin typeface="Times New Roman" panose="02020603050405020304"/>
              <a:cs typeface="Times New Roman" panose="02020603050405020304"/>
            </a:endParaRPr>
          </a:p>
        </p:txBody>
      </p:sp>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0740" y="826770"/>
            <a:ext cx="5507990" cy="521970"/>
          </a:xfrm>
          <a:prstGeom prst="rect">
            <a:avLst/>
          </a:prstGeom>
          <a:noFill/>
        </p:spPr>
        <p:txBody>
          <a:bodyPr wrap="square" rtlCol="0">
            <a:spAutoFit/>
          </a:bodyPr>
          <a:p>
            <a:r>
              <a:rPr lang="en-IN" altLang="en-US" sz="2800"/>
              <a:t>Reference</a:t>
            </a:r>
            <a:endParaRPr lang="en-IN" altLang="en-US" sz="2800"/>
          </a:p>
        </p:txBody>
      </p:sp>
      <p:sp>
        <p:nvSpPr>
          <p:cNvPr id="3" name="Text Box 2"/>
          <p:cNvSpPr txBox="1"/>
          <p:nvPr/>
        </p:nvSpPr>
        <p:spPr>
          <a:xfrm>
            <a:off x="841375" y="2023745"/>
            <a:ext cx="6724650" cy="1476375"/>
          </a:xfrm>
          <a:prstGeom prst="rect">
            <a:avLst/>
          </a:prstGeom>
          <a:noFill/>
        </p:spPr>
        <p:txBody>
          <a:bodyPr wrap="square" rtlCol="0">
            <a:spAutoFit/>
          </a:bodyPr>
          <a:p>
            <a:pPr marL="285750" indent="-285750">
              <a:buFont typeface="Wingdings" panose="05000000000000000000" charset="0"/>
              <a:buChar char="Ø"/>
            </a:pPr>
            <a:r>
              <a:rPr lang="en-US">
                <a:hlinkClick r:id="rId1" action="ppaction://hlinkfile"/>
              </a:rPr>
              <a:t>https://www.trustwave.com/en-us/resources/blogs/spiderlabs-blog/hacking-online-coupons/</a:t>
            </a:r>
            <a:endParaRPr lang="en-US">
              <a:hlinkClick r:id="rId1" action="ppaction://hlinkfile"/>
            </a:endParaRPr>
          </a:p>
          <a:p>
            <a:pPr marL="285750" indent="-285750">
              <a:buFont typeface="Wingdings" panose="05000000000000000000" charset="0"/>
              <a:buChar char="Ø"/>
            </a:pPr>
            <a:endParaRPr lang="en-US"/>
          </a:p>
          <a:p>
            <a:pPr marL="285750" indent="-285750">
              <a:buFont typeface="Wingdings" panose="05000000000000000000" charset="0"/>
              <a:buChar char="Ø"/>
            </a:pPr>
            <a:r>
              <a:rPr u="heavy" dirty="0">
                <a:solidFill>
                  <a:srgbClr val="0462C1"/>
                </a:solidFill>
                <a:uFill>
                  <a:solidFill>
                    <a:srgbClr val="0462C1"/>
                  </a:solidFill>
                </a:uFill>
                <a:latin typeface="Times New Roman" panose="02020603050405020304"/>
                <a:cs typeface="Times New Roman" panose="02020603050405020304"/>
                <a:sym typeface="+mn-ea"/>
                <a:hlinkClick r:id="rId2"/>
              </a:rPr>
              <a:t>https://www.couponxoo.com/brute-force-attack-coupon-code</a:t>
            </a:r>
            <a:endParaRPr>
              <a:latin typeface="Times New Roman" panose="02020603050405020304"/>
              <a:cs typeface="Times New Roman" panose="02020603050405020304"/>
            </a:endParaRPr>
          </a:p>
          <a:p>
            <a:pPr marL="285750" indent="-285750">
              <a:buFont typeface="Wingdings" panose="05000000000000000000" charset="0"/>
              <a:buChar char="Ø"/>
            </a:pP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7375" y="349885"/>
            <a:ext cx="8885555" cy="521970"/>
          </a:xfrm>
          <a:prstGeom prst="rect">
            <a:avLst/>
          </a:prstGeom>
          <a:noFill/>
        </p:spPr>
        <p:txBody>
          <a:bodyPr wrap="square" rtlCol="0">
            <a:spAutoFit/>
          </a:bodyPr>
          <a:p>
            <a:r>
              <a:rPr lang="en-IN" altLang="en-US" sz="2800"/>
              <a:t>15) Command execution Vulnerability</a:t>
            </a:r>
            <a:endParaRPr lang="en-IN" altLang="en-US" sz="2800"/>
          </a:p>
        </p:txBody>
      </p:sp>
      <p:graphicFrame>
        <p:nvGraphicFramePr>
          <p:cNvPr id="3" name="object 3"/>
          <p:cNvGraphicFramePr>
            <a:graphicFrameLocks noGrp="1"/>
          </p:cNvGraphicFramePr>
          <p:nvPr/>
        </p:nvGraphicFramePr>
        <p:xfrm>
          <a:off x="587247" y="1949957"/>
          <a:ext cx="8811895" cy="2728595"/>
        </p:xfrm>
        <a:graphic>
          <a:graphicData uri="http://schemas.openxmlformats.org/drawingml/2006/table">
            <a:tbl>
              <a:tblPr firstRow="1" bandRow="1">
                <a:tableStyleId>{2D5ABB26-0587-4C30-8999-92F81FD0307C}</a:tableStyleId>
              </a:tblPr>
              <a:tblGrid>
                <a:gridCol w="1532890"/>
                <a:gridCol w="7259955"/>
              </a:tblGrid>
              <a:tr h="2406650">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15"/>
                        </a:spcBef>
                      </a:pPr>
                      <a:endParaRPr sz="1450">
                        <a:latin typeface="Times New Roman" panose="02020603050405020304"/>
                        <a:cs typeface="Times New Roman" panose="02020603050405020304"/>
                      </a:endParaRPr>
                    </a:p>
                    <a:p>
                      <a:pPr marL="237490" marR="217805" indent="-22860" algn="ctr">
                        <a:lnSpc>
                          <a:spcPct val="100000"/>
                        </a:lnSpc>
                      </a:pPr>
                      <a:r>
                        <a:rPr sz="1600" spc="-55" dirty="0">
                          <a:solidFill>
                            <a:srgbClr val="FFFFFF"/>
                          </a:solidFill>
                          <a:latin typeface="Times New Roman" panose="02020603050405020304"/>
                          <a:cs typeface="Times New Roman" panose="02020603050405020304"/>
                        </a:rPr>
                        <a:t>Command </a:t>
                      </a:r>
                      <a:r>
                        <a:rPr sz="1600" spc="-50" dirty="0">
                          <a:solidFill>
                            <a:srgbClr val="FFFFFF"/>
                          </a:solidFill>
                          <a:latin typeface="Times New Roman" panose="02020603050405020304"/>
                          <a:cs typeface="Times New Roman" panose="02020603050405020304"/>
                        </a:rPr>
                        <a:t> </a:t>
                      </a:r>
                      <a:r>
                        <a:rPr sz="1600" spc="-25" dirty="0">
                          <a:solidFill>
                            <a:srgbClr val="FFFFFF"/>
                          </a:solidFill>
                          <a:latin typeface="Times New Roman" panose="02020603050405020304"/>
                          <a:cs typeface="Times New Roman" panose="02020603050405020304"/>
                        </a:rPr>
                        <a:t>Execution </a:t>
                      </a:r>
                      <a:r>
                        <a:rPr sz="1600" spc="-20" dirty="0">
                          <a:solidFill>
                            <a:srgbClr val="FFFFFF"/>
                          </a:solidFill>
                          <a:latin typeface="Times New Roman" panose="02020603050405020304"/>
                          <a:cs typeface="Times New Roman" panose="02020603050405020304"/>
                        </a:rPr>
                        <a:t> </a:t>
                      </a:r>
                      <a:r>
                        <a:rPr sz="1600" spc="-114" dirty="0">
                          <a:solidFill>
                            <a:srgbClr val="FFFFFF"/>
                          </a:solidFill>
                          <a:latin typeface="Times New Roman" panose="02020603050405020304"/>
                          <a:cs typeface="Times New Roman" panose="02020603050405020304"/>
                        </a:rPr>
                        <a:t>V</a:t>
                      </a:r>
                      <a:r>
                        <a:rPr sz="1600" spc="-80" dirty="0">
                          <a:solidFill>
                            <a:srgbClr val="FFFFFF"/>
                          </a:solidFill>
                          <a:latin typeface="Times New Roman" panose="02020603050405020304"/>
                          <a:cs typeface="Times New Roman" panose="02020603050405020304"/>
                        </a:rPr>
                        <a:t>u</a:t>
                      </a:r>
                      <a:r>
                        <a:rPr sz="1600" spc="35" dirty="0">
                          <a:solidFill>
                            <a:srgbClr val="FFFFFF"/>
                          </a:solidFill>
                          <a:latin typeface="Times New Roman" panose="02020603050405020304"/>
                          <a:cs typeface="Times New Roman" panose="02020603050405020304"/>
                        </a:rPr>
                        <a:t>l</a:t>
                      </a:r>
                      <a:r>
                        <a:rPr sz="1600" spc="-80" dirty="0">
                          <a:solidFill>
                            <a:srgbClr val="FFFFFF"/>
                          </a:solidFill>
                          <a:latin typeface="Times New Roman" panose="02020603050405020304"/>
                          <a:cs typeface="Times New Roman" panose="02020603050405020304"/>
                        </a:rPr>
                        <a:t>n</a:t>
                      </a:r>
                      <a:r>
                        <a:rPr sz="1600" spc="5" dirty="0">
                          <a:solidFill>
                            <a:srgbClr val="FFFFFF"/>
                          </a:solidFill>
                          <a:latin typeface="Times New Roman" panose="02020603050405020304"/>
                          <a:cs typeface="Times New Roman" panose="02020603050405020304"/>
                        </a:rPr>
                        <a:t>e</a:t>
                      </a:r>
                      <a:r>
                        <a:rPr sz="1600" spc="25" dirty="0">
                          <a:solidFill>
                            <a:srgbClr val="FFFFFF"/>
                          </a:solidFill>
                          <a:latin typeface="Times New Roman" panose="02020603050405020304"/>
                          <a:cs typeface="Times New Roman" panose="02020603050405020304"/>
                        </a:rPr>
                        <a:t>r</a:t>
                      </a:r>
                      <a:r>
                        <a:rPr sz="1600" spc="5" dirty="0">
                          <a:solidFill>
                            <a:srgbClr val="FFFFFF"/>
                          </a:solidFill>
                          <a:latin typeface="Times New Roman" panose="02020603050405020304"/>
                          <a:cs typeface="Times New Roman" panose="02020603050405020304"/>
                        </a:rPr>
                        <a:t>a</a:t>
                      </a:r>
                      <a:r>
                        <a:rPr sz="1600" dirty="0">
                          <a:solidFill>
                            <a:srgbClr val="FFFFFF"/>
                          </a:solidFill>
                          <a:latin typeface="Times New Roman" panose="02020603050405020304"/>
                          <a:cs typeface="Times New Roman" panose="02020603050405020304"/>
                        </a:rPr>
                        <a:t>b</a:t>
                      </a:r>
                      <a:r>
                        <a:rPr sz="1600" spc="35" dirty="0">
                          <a:solidFill>
                            <a:srgbClr val="FFFFFF"/>
                          </a:solidFill>
                          <a:latin typeface="Times New Roman" panose="02020603050405020304"/>
                          <a:cs typeface="Times New Roman" panose="02020603050405020304"/>
                        </a:rPr>
                        <a:t>ili</a:t>
                      </a:r>
                      <a:r>
                        <a:rPr sz="1600" spc="-45" dirty="0">
                          <a:solidFill>
                            <a:srgbClr val="FFFFFF"/>
                          </a:solidFill>
                          <a:latin typeface="Times New Roman" panose="02020603050405020304"/>
                          <a:cs typeface="Times New Roman" panose="02020603050405020304"/>
                        </a:rPr>
                        <a:t>t</a:t>
                      </a:r>
                      <a:r>
                        <a:rPr sz="1600" dirty="0">
                          <a:solidFill>
                            <a:srgbClr val="FFFFFF"/>
                          </a:solidFill>
                          <a:latin typeface="Times New Roman" panose="02020603050405020304"/>
                          <a:cs typeface="Times New Roman" panose="02020603050405020304"/>
                        </a:rPr>
                        <a:t>y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40"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mentioned</a:t>
                      </a:r>
                      <a:r>
                        <a:rPr sz="1600" spc="325" dirty="0">
                          <a:latin typeface="Times New Roman" panose="02020603050405020304"/>
                          <a:cs typeface="Times New Roman" panose="02020603050405020304"/>
                        </a:rPr>
                        <a:t> </a:t>
                      </a:r>
                      <a:r>
                        <a:rPr sz="1600" spc="-65" dirty="0">
                          <a:latin typeface="Times New Roman" panose="02020603050405020304"/>
                          <a:cs typeface="Times New Roman" panose="02020603050405020304"/>
                        </a:rPr>
                        <a:t>URLs</a:t>
                      </a:r>
                      <a:r>
                        <a:rPr sz="1600" spc="254"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is</a:t>
                      </a:r>
                      <a:r>
                        <a:rPr sz="1600" spc="-6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vulnerable</a:t>
                      </a:r>
                      <a:r>
                        <a:rPr sz="1600" spc="8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to</a:t>
                      </a:r>
                      <a:r>
                        <a:rPr sz="1600" spc="5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command</a:t>
                      </a:r>
                      <a:r>
                        <a:rPr sz="1600" spc="-2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execution,</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spc="-30" dirty="0">
                          <a:latin typeface="Times New Roman" panose="02020603050405020304"/>
                          <a:cs typeface="Times New Roman" panose="02020603050405020304"/>
                        </a:rPr>
                        <a:t>L</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0" dirty="0">
                          <a:solidFill>
                            <a:srgbClr val="0462C1"/>
                          </a:solidFill>
                          <a:uFill>
                            <a:solidFill>
                              <a:srgbClr val="0462C1"/>
                            </a:solidFill>
                          </a:uFill>
                          <a:latin typeface="Times New Roman" panose="02020603050405020304"/>
                          <a:cs typeface="Times New Roman" panose="02020603050405020304"/>
                          <a:hlinkClick r:id="rId1"/>
                        </a:rPr>
                        <a:t>http://13.232.125.26/wondercms/files/b374kmini.php</a:t>
                      </a:r>
                      <a:endParaRPr sz="1600" u="sng" spc="-10" dirty="0">
                        <a:solidFill>
                          <a:srgbClr val="0462C1"/>
                        </a:solidFill>
                        <a:uFill>
                          <a:solidFill>
                            <a:srgbClr val="0462C1"/>
                          </a:solidFill>
                        </a:uFill>
                        <a:latin typeface="Times New Roman" panose="02020603050405020304"/>
                        <a:cs typeface="Times New Roman" panose="02020603050405020304"/>
                        <a:hlinkClick r:id="rId1"/>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0" dirty="0">
                          <a:solidFill>
                            <a:srgbClr val="0462C1"/>
                          </a:solidFill>
                          <a:uFill>
                            <a:solidFill>
                              <a:srgbClr val="0462C1"/>
                            </a:solidFill>
                          </a:uFill>
                          <a:latin typeface="Times New Roman" panose="02020603050405020304"/>
                          <a:cs typeface="Times New Roman" panose="02020603050405020304"/>
                          <a:hlinkClick r:id="rId2"/>
                        </a:rPr>
                        <a:t>http://13.127.150.195/admin31/console.php</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228026"/>
            <a:ext cx="8572500" cy="809625"/>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25" dirty="0">
                <a:latin typeface="Times New Roman" panose="02020603050405020304"/>
                <a:cs typeface="Times New Roman" panose="02020603050405020304"/>
              </a:rPr>
              <a:t>Navigate</a:t>
            </a:r>
            <a:r>
              <a:rPr sz="1850" spc="-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65" dirty="0">
                <a:latin typeface="Times New Roman" panose="02020603050405020304"/>
                <a:cs typeface="Times New Roman" panose="02020603050405020304"/>
              </a:rPr>
              <a:t> </a:t>
            </a:r>
            <a:r>
              <a:rPr sz="1850" b="1" spc="-15" dirty="0">
                <a:latin typeface="Times New Roman" panose="02020603050405020304"/>
                <a:cs typeface="Times New Roman" panose="02020603050405020304"/>
              </a:rPr>
              <a:t>Blog</a:t>
            </a:r>
            <a:r>
              <a:rPr sz="1850" b="1"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section</a:t>
            </a:r>
            <a:r>
              <a:rPr sz="1850" spc="-3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website</a:t>
            </a:r>
            <a:r>
              <a:rPr sz="1850" spc="-8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1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login</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as</a:t>
            </a:r>
            <a:r>
              <a:rPr sz="1850" spc="-6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admin.</a:t>
            </a:r>
            <a:endParaRPr sz="1850">
              <a:latin typeface="Times New Roman" panose="02020603050405020304"/>
              <a:cs typeface="Times New Roman" panose="02020603050405020304"/>
            </a:endParaRPr>
          </a:p>
          <a:p>
            <a:pPr marL="297180" indent="-285115">
              <a:lnSpc>
                <a:spcPts val="1965"/>
              </a:lnSpc>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3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navigate</a:t>
            </a:r>
            <a:r>
              <a:rPr sz="1850" spc="-8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55" dirty="0">
                <a:latin typeface="Times New Roman" panose="02020603050405020304"/>
                <a:cs typeface="Times New Roman" panose="02020603050405020304"/>
              </a:rPr>
              <a:t> </a:t>
            </a:r>
            <a:r>
              <a:rPr sz="1850" b="1" dirty="0">
                <a:latin typeface="Times New Roman" panose="02020603050405020304"/>
                <a:cs typeface="Times New Roman" panose="02020603050405020304"/>
              </a:rPr>
              <a:t>Settings</a:t>
            </a:r>
            <a:r>
              <a:rPr sz="1850" b="1" spc="-13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then</a:t>
            </a:r>
            <a:r>
              <a:rPr sz="1850" spc="-10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go </a:t>
            </a:r>
            <a:r>
              <a:rPr sz="1850" spc="-20"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b="1" spc="-25" dirty="0">
                <a:latin typeface="Times New Roman" panose="02020603050405020304"/>
                <a:cs typeface="Times New Roman" panose="02020603050405020304"/>
              </a:rPr>
              <a:t>Files</a:t>
            </a:r>
            <a:r>
              <a:rPr sz="1850" b="1" spc="-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option.</a:t>
            </a:r>
            <a:endParaRPr sz="1850">
              <a:latin typeface="Times New Roman" panose="02020603050405020304"/>
              <a:cs typeface="Times New Roman" panose="02020603050405020304"/>
            </a:endParaRPr>
          </a:p>
          <a:p>
            <a:pPr marL="297180" indent="-285115">
              <a:lnSpc>
                <a:spcPts val="2110"/>
              </a:lnSpc>
              <a:buSzPct val="108000"/>
              <a:buFont typeface="Arial MT"/>
              <a:buChar char="•"/>
              <a:tabLst>
                <a:tab pos="297180" algn="l"/>
                <a:tab pos="297815" algn="l"/>
              </a:tabLst>
            </a:pPr>
            <a:r>
              <a:rPr sz="1850" spc="-10" dirty="0">
                <a:latin typeface="Times New Roman" panose="02020603050405020304"/>
                <a:cs typeface="Times New Roman" panose="02020603050405020304"/>
              </a:rPr>
              <a:t>You</a:t>
            </a:r>
            <a:r>
              <a:rPr sz="1850" spc="-10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will</a:t>
            </a:r>
            <a:r>
              <a:rPr sz="1850" spc="-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notice</a:t>
            </a:r>
            <a:r>
              <a:rPr sz="1850" spc="-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an</a:t>
            </a:r>
            <a:r>
              <a:rPr sz="1850" spc="-75"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Remove</a:t>
            </a:r>
            <a:r>
              <a:rPr sz="1850" b="1" spc="-80" dirty="0">
                <a:latin typeface="Times New Roman" panose="02020603050405020304"/>
                <a:cs typeface="Times New Roman" panose="02020603050405020304"/>
              </a:rPr>
              <a:t> </a:t>
            </a:r>
            <a:r>
              <a:rPr sz="1850" b="1" spc="-25" dirty="0">
                <a:latin typeface="Times New Roman" panose="02020603050405020304"/>
                <a:cs typeface="Times New Roman" panose="02020603050405020304"/>
              </a:rPr>
              <a:t>Files</a:t>
            </a:r>
            <a:r>
              <a:rPr sz="1850" b="1" spc="-1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section</a:t>
            </a:r>
            <a:r>
              <a:rPr sz="1850" spc="-20" dirty="0">
                <a:latin typeface="Times New Roman" panose="02020603050405020304"/>
                <a:cs typeface="Times New Roman" panose="02020603050405020304"/>
              </a:rPr>
              <a:t> </a:t>
            </a:r>
            <a:r>
              <a:rPr sz="1850" dirty="0">
                <a:latin typeface="Times New Roman" panose="02020603050405020304"/>
                <a:cs typeface="Times New Roman" panose="02020603050405020304"/>
              </a:rPr>
              <a:t>here,</a:t>
            </a:r>
            <a:r>
              <a:rPr sz="1850" spc="-12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click</a:t>
            </a:r>
            <a:r>
              <a:rPr sz="1850"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on</a:t>
            </a:r>
            <a:r>
              <a:rPr sz="1850" spc="-10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/wondercms/files/</a:t>
            </a:r>
            <a:r>
              <a:rPr sz="1850" b="1" spc="-20" dirty="0">
                <a:latin typeface="Times New Roman" panose="02020603050405020304"/>
                <a:cs typeface="Times New Roman" panose="02020603050405020304"/>
              </a:rPr>
              <a:t>b374kmini.php</a:t>
            </a:r>
            <a:endParaRPr sz="1850">
              <a:latin typeface="Times New Roman" panose="02020603050405020304"/>
              <a:cs typeface="Times New Roman" panose="02020603050405020304"/>
            </a:endParaRPr>
          </a:p>
        </p:txBody>
      </p:sp>
      <p:pic>
        <p:nvPicPr>
          <p:cNvPr id="5" name="Picture 4" descr="Screenshot 2022-11-05 164134"/>
          <p:cNvPicPr>
            <a:picLocks noChangeAspect="1"/>
          </p:cNvPicPr>
          <p:nvPr/>
        </p:nvPicPr>
        <p:blipFill>
          <a:blip r:embed="rId1"/>
          <a:stretch>
            <a:fillRect/>
          </a:stretch>
        </p:blipFill>
        <p:spPr>
          <a:xfrm>
            <a:off x="3834765" y="2411095"/>
            <a:ext cx="4523105" cy="34461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23620" y="441325"/>
            <a:ext cx="4645660" cy="583565"/>
          </a:xfrm>
          <a:prstGeom prst="rect">
            <a:avLst/>
          </a:prstGeom>
          <a:noFill/>
        </p:spPr>
        <p:txBody>
          <a:bodyPr wrap="square" rtlCol="0">
            <a:spAutoFit/>
          </a:bodyPr>
          <a:p>
            <a:r>
              <a:rPr lang="en-US" sz="3200"/>
              <a:t>Observation</a:t>
            </a:r>
            <a:endParaRPr lang="en-US" sz="3200"/>
          </a:p>
        </p:txBody>
      </p:sp>
      <p:sp>
        <p:nvSpPr>
          <p:cNvPr id="3" name="Text Box 2"/>
          <p:cNvSpPr txBox="1"/>
          <p:nvPr/>
        </p:nvSpPr>
        <p:spPr>
          <a:xfrm>
            <a:off x="902335" y="1141095"/>
            <a:ext cx="10568940" cy="645160"/>
          </a:xfrm>
          <a:prstGeom prst="rect">
            <a:avLst/>
          </a:prstGeom>
          <a:noFill/>
        </p:spPr>
        <p:txBody>
          <a:bodyPr wrap="square" rtlCol="0">
            <a:spAutoFit/>
          </a:bodyPr>
          <a:p>
            <a:r>
              <a:rPr lang="en-US"/>
              <a:t>Navigate to the shop now button and if you scroll down there is process of autoloading of products.</a:t>
            </a:r>
            <a:endParaRPr lang="en-US"/>
          </a:p>
          <a:p>
            <a:endParaRPr lang="en-US"/>
          </a:p>
        </p:txBody>
      </p:sp>
      <p:pic>
        <p:nvPicPr>
          <p:cNvPr id="7" name="Picture 6" descr="autoloading_page"/>
          <p:cNvPicPr>
            <a:picLocks noChangeAspect="1"/>
          </p:cNvPicPr>
          <p:nvPr/>
        </p:nvPicPr>
        <p:blipFill>
          <a:blip r:embed="rId1"/>
          <a:stretch>
            <a:fillRect/>
          </a:stretch>
        </p:blipFill>
        <p:spPr>
          <a:xfrm>
            <a:off x="902335" y="1902460"/>
            <a:ext cx="5551805" cy="384619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15975" y="43084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815975" y="1532191"/>
            <a:ext cx="10472420" cy="550545"/>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5" dirty="0">
                <a:latin typeface="Times New Roman" panose="02020603050405020304"/>
                <a:cs typeface="Times New Roman" panose="02020603050405020304"/>
              </a:rPr>
              <a:t>It</a:t>
            </a:r>
            <a:r>
              <a:rPr sz="1850" spc="-9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looks</a:t>
            </a:r>
            <a:r>
              <a:rPr sz="1850" spc="-14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like,</a:t>
            </a:r>
            <a:r>
              <a:rPr sz="1850" spc="-4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this</a:t>
            </a:r>
            <a:r>
              <a:rPr sz="1850" spc="-5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is</a:t>
            </a:r>
            <a:r>
              <a:rPr sz="1850" spc="-5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small</a:t>
            </a:r>
            <a:r>
              <a:rPr sz="1850" spc="-9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2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simple</a:t>
            </a:r>
            <a:r>
              <a:rPr sz="1850" spc="-16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PHP-shell</a:t>
            </a:r>
            <a:r>
              <a:rPr sz="1850" spc="-9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that</a:t>
            </a:r>
            <a:r>
              <a:rPr sz="1850" spc="-90" dirty="0">
                <a:latin typeface="Times New Roman" panose="02020603050405020304"/>
                <a:cs typeface="Times New Roman" panose="02020603050405020304"/>
              </a:rPr>
              <a:t> </a:t>
            </a:r>
            <a:r>
              <a:rPr sz="1850" dirty="0">
                <a:latin typeface="Times New Roman" panose="02020603050405020304"/>
                <a:cs typeface="Times New Roman" panose="02020603050405020304"/>
              </a:rPr>
              <a:t>has</a:t>
            </a:r>
            <a:r>
              <a:rPr sz="1850" spc="-5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an</a:t>
            </a:r>
            <a:r>
              <a:rPr sz="1850" spc="-2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explorer,</a:t>
            </a:r>
            <a:r>
              <a:rPr sz="1850" spc="-1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allows</a:t>
            </a:r>
            <a:r>
              <a:rPr sz="1850" spc="-14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shell</a:t>
            </a:r>
            <a:r>
              <a:rPr sz="1850" spc="-90" dirty="0">
                <a:latin typeface="Times New Roman" panose="02020603050405020304"/>
                <a:cs typeface="Times New Roman" panose="02020603050405020304"/>
              </a:rPr>
              <a:t> </a:t>
            </a:r>
            <a:r>
              <a:rPr sz="1850" dirty="0">
                <a:latin typeface="Times New Roman" panose="02020603050405020304"/>
                <a:cs typeface="Times New Roman" panose="02020603050405020304"/>
              </a:rPr>
              <a:t>command</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execution,</a:t>
            </a:r>
            <a:r>
              <a:rPr sz="1850" spc="-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mysql</a:t>
            </a:r>
            <a:endParaRPr sz="1850">
              <a:latin typeface="Times New Roman" panose="02020603050405020304"/>
              <a:cs typeface="Times New Roman" panose="02020603050405020304"/>
            </a:endParaRPr>
          </a:p>
          <a:p>
            <a:pPr marL="297180">
              <a:lnSpc>
                <a:spcPts val="2070"/>
              </a:lnSpc>
            </a:pPr>
            <a:r>
              <a:rPr sz="1850" spc="30" dirty="0">
                <a:latin typeface="Times New Roman" panose="02020603050405020304"/>
                <a:cs typeface="Times New Roman" panose="02020603050405020304"/>
              </a:rPr>
              <a:t>qu</a:t>
            </a:r>
            <a:r>
              <a:rPr sz="1850" spc="-25" dirty="0">
                <a:latin typeface="Times New Roman" panose="02020603050405020304"/>
                <a:cs typeface="Times New Roman" panose="02020603050405020304"/>
              </a:rPr>
              <a:t>e</a:t>
            </a:r>
            <a:r>
              <a:rPr sz="1850" spc="15" dirty="0">
                <a:latin typeface="Times New Roman" panose="02020603050405020304"/>
                <a:cs typeface="Times New Roman" panose="02020603050405020304"/>
              </a:rPr>
              <a:t>r</a:t>
            </a:r>
            <a:r>
              <a:rPr sz="1850" spc="-40" dirty="0">
                <a:latin typeface="Times New Roman" panose="02020603050405020304"/>
                <a:cs typeface="Times New Roman" panose="02020603050405020304"/>
              </a:rPr>
              <a:t>i</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s,</a:t>
            </a:r>
            <a:r>
              <a:rPr sz="1850" spc="-12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n</a:t>
            </a:r>
            <a:r>
              <a:rPr sz="1850" spc="-5" dirty="0">
                <a:latin typeface="Times New Roman" panose="02020603050405020304"/>
                <a:cs typeface="Times New Roman" panose="02020603050405020304"/>
              </a:rPr>
              <a:t>d</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m</a:t>
            </a:r>
            <a:r>
              <a:rPr sz="1850" spc="35" dirty="0">
                <a:latin typeface="Times New Roman" panose="02020603050405020304"/>
                <a:cs typeface="Times New Roman" panose="02020603050405020304"/>
              </a:rPr>
              <a:t>o</a:t>
            </a:r>
            <a:r>
              <a:rPr sz="1850" spc="15" dirty="0">
                <a:latin typeface="Times New Roman" panose="02020603050405020304"/>
                <a:cs typeface="Times New Roman" panose="02020603050405020304"/>
              </a:rPr>
              <a:t>r</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4" name="Picture 3" descr="Screenshot 2022-11-05 164221"/>
          <p:cNvPicPr>
            <a:picLocks noChangeAspect="1"/>
          </p:cNvPicPr>
          <p:nvPr/>
        </p:nvPicPr>
        <p:blipFill>
          <a:blip r:embed="rId1"/>
          <a:stretch>
            <a:fillRect/>
          </a:stretch>
        </p:blipFill>
        <p:spPr>
          <a:xfrm>
            <a:off x="815975" y="3175635"/>
            <a:ext cx="9947275" cy="283019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605028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45" dirty="0"/>
              <a:t> </a:t>
            </a:r>
            <a:r>
              <a:rPr dirty="0"/>
              <a:t>–</a:t>
            </a:r>
            <a:r>
              <a:rPr spc="-35" dirty="0"/>
              <a:t> </a:t>
            </a:r>
            <a:r>
              <a:rPr spc="-5" dirty="0"/>
              <a:t>command</a:t>
            </a:r>
            <a:r>
              <a:rPr spc="-35" dirty="0"/>
              <a:t> </a:t>
            </a:r>
            <a:r>
              <a:rPr spc="-15" dirty="0"/>
              <a:t>execution</a:t>
            </a:r>
            <a:endParaRPr spc="-15" dirty="0"/>
          </a:p>
        </p:txBody>
      </p:sp>
      <p:sp>
        <p:nvSpPr>
          <p:cNvPr id="3" name="object 3"/>
          <p:cNvSpPr txBox="1"/>
          <p:nvPr/>
        </p:nvSpPr>
        <p:spPr>
          <a:xfrm>
            <a:off x="497840" y="1129030"/>
            <a:ext cx="4669155" cy="295910"/>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10" dirty="0">
                <a:latin typeface="Times New Roman" panose="02020603050405020304"/>
                <a:cs typeface="Times New Roman" panose="02020603050405020304"/>
              </a:rPr>
              <a:t>Type</a:t>
            </a:r>
            <a:r>
              <a:rPr sz="1850" spc="-8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in</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5" dirty="0">
                <a:latin typeface="Times New Roman" panose="02020603050405020304"/>
                <a:cs typeface="Times New Roman" panose="02020603050405020304"/>
              </a:rPr>
              <a:t> </a:t>
            </a:r>
            <a:r>
              <a:rPr sz="1850" dirty="0">
                <a:latin typeface="Times New Roman" panose="02020603050405020304"/>
                <a:cs typeface="Times New Roman" panose="02020603050405020304"/>
              </a:rPr>
              <a:t>Command:</a:t>
            </a:r>
            <a:r>
              <a:rPr sz="1850" spc="335" dirty="0">
                <a:latin typeface="Times New Roman" panose="02020603050405020304"/>
                <a:cs typeface="Times New Roman" panose="02020603050405020304"/>
              </a:rPr>
              <a:t> </a:t>
            </a:r>
            <a:r>
              <a:rPr lang="en-IN" sz="1850" b="1" spc="335" dirty="0">
                <a:latin typeface="Times New Roman" panose="02020603050405020304"/>
                <a:cs typeface="Times New Roman" panose="02020603050405020304"/>
              </a:rPr>
              <a:t>ls</a:t>
            </a:r>
            <a:r>
              <a:rPr sz="1850" b="1" spc="-240" dirty="0">
                <a:latin typeface="Times New Roman" panose="02020603050405020304"/>
                <a:cs typeface="Times New Roman" panose="02020603050405020304"/>
              </a:rPr>
              <a:t> </a:t>
            </a:r>
            <a:r>
              <a:rPr lang="en-IN" sz="1850" b="1" spc="-24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10" dirty="0">
                <a:latin typeface="Times New Roman" panose="02020603050405020304"/>
                <a:cs typeface="Times New Roman" panose="02020603050405020304"/>
              </a:rPr>
              <a:t> </a:t>
            </a:r>
            <a:r>
              <a:rPr sz="1850" dirty="0">
                <a:latin typeface="Times New Roman" panose="02020603050405020304"/>
                <a:cs typeface="Times New Roman" panose="02020603050405020304"/>
              </a:rPr>
              <a:t>press</a:t>
            </a:r>
            <a:r>
              <a:rPr sz="1850" spc="-125"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Go!</a:t>
            </a:r>
            <a:endParaRPr sz="1850">
              <a:latin typeface="Times New Roman" panose="02020603050405020304"/>
              <a:cs typeface="Times New Roman" panose="02020603050405020304"/>
            </a:endParaRPr>
          </a:p>
        </p:txBody>
      </p:sp>
      <p:pic>
        <p:nvPicPr>
          <p:cNvPr id="4" name="Picture 3" descr="Screenshot 2022-11-05 164247"/>
          <p:cNvPicPr>
            <a:picLocks noChangeAspect="1"/>
          </p:cNvPicPr>
          <p:nvPr/>
        </p:nvPicPr>
        <p:blipFill>
          <a:blip r:embed="rId1"/>
          <a:stretch>
            <a:fillRect/>
          </a:stretch>
        </p:blipFill>
        <p:spPr>
          <a:xfrm>
            <a:off x="497840" y="1879600"/>
            <a:ext cx="3736975" cy="1111885"/>
          </a:xfrm>
          <a:prstGeom prst="rect">
            <a:avLst/>
          </a:prstGeom>
        </p:spPr>
      </p:pic>
      <p:sp>
        <p:nvSpPr>
          <p:cNvPr id="5" name="object 4"/>
          <p:cNvSpPr txBox="1"/>
          <p:nvPr/>
        </p:nvSpPr>
        <p:spPr>
          <a:xfrm>
            <a:off x="497840" y="3385502"/>
            <a:ext cx="4156075" cy="306705"/>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15" dirty="0">
                <a:latin typeface="Times New Roman" panose="02020603050405020304"/>
                <a:cs typeface="Times New Roman" panose="02020603050405020304"/>
              </a:rPr>
              <a:t>T</a:t>
            </a:r>
            <a:r>
              <a:rPr sz="1850" spc="30" dirty="0">
                <a:latin typeface="Times New Roman" panose="02020603050405020304"/>
                <a:cs typeface="Times New Roman" panose="02020603050405020304"/>
              </a:rPr>
              <a:t>h</a:t>
            </a:r>
            <a:r>
              <a:rPr sz="1850" spc="-5" dirty="0">
                <a:latin typeface="Times New Roman" panose="02020603050405020304"/>
                <a:cs typeface="Times New Roman" panose="02020603050405020304"/>
              </a:rPr>
              <a:t>e</a:t>
            </a:r>
            <a:r>
              <a:rPr sz="1850" spc="-8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a:t>
            </a:r>
            <a:r>
              <a:rPr sz="1850" spc="30" dirty="0">
                <a:latin typeface="Times New Roman" panose="02020603050405020304"/>
                <a:cs typeface="Times New Roman" panose="02020603050405020304"/>
              </a:rPr>
              <a:t>o</a:t>
            </a:r>
            <a:r>
              <a:rPr sz="1850" spc="-5" dirty="0">
                <a:latin typeface="Times New Roman" panose="02020603050405020304"/>
                <a:cs typeface="Times New Roman" panose="02020603050405020304"/>
              </a:rPr>
              <a:t>mm</a:t>
            </a:r>
            <a:r>
              <a:rPr sz="1850" spc="-25"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n</a:t>
            </a:r>
            <a:r>
              <a:rPr sz="1850" spc="-5" dirty="0">
                <a:latin typeface="Times New Roman" panose="02020603050405020304"/>
                <a:cs typeface="Times New Roman" panose="02020603050405020304"/>
              </a:rPr>
              <a:t>d</a:t>
            </a:r>
            <a:r>
              <a:rPr sz="1850" spc="-18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a:t>
            </a:r>
            <a:r>
              <a:rPr sz="1850" spc="-25" dirty="0">
                <a:latin typeface="Times New Roman" panose="02020603050405020304"/>
                <a:cs typeface="Times New Roman" panose="02020603050405020304"/>
              </a:rPr>
              <a:t>a</a:t>
            </a:r>
            <a:r>
              <a:rPr sz="1850" spc="-5" dirty="0">
                <a:latin typeface="Times New Roman" panose="02020603050405020304"/>
                <a:cs typeface="Times New Roman" panose="02020603050405020304"/>
              </a:rPr>
              <a:t>s</a:t>
            </a:r>
            <a:r>
              <a:rPr sz="1850" spc="-14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e</a:t>
            </a:r>
            <a:r>
              <a:rPr sz="1850" spc="-50" dirty="0">
                <a:latin typeface="Times New Roman" panose="02020603050405020304"/>
                <a:cs typeface="Times New Roman" panose="02020603050405020304"/>
              </a:rPr>
              <a:t>x</a:t>
            </a:r>
            <a:r>
              <a:rPr sz="1850" spc="-25" dirty="0">
                <a:latin typeface="Times New Roman" panose="02020603050405020304"/>
                <a:cs typeface="Times New Roman" panose="02020603050405020304"/>
              </a:rPr>
              <a:t>ec</a:t>
            </a:r>
            <a:r>
              <a:rPr sz="1850" spc="30" dirty="0">
                <a:latin typeface="Times New Roman" panose="02020603050405020304"/>
                <a:cs typeface="Times New Roman" panose="02020603050405020304"/>
              </a:rPr>
              <a:t>u</a:t>
            </a:r>
            <a:r>
              <a:rPr sz="1850" spc="-40" dirty="0">
                <a:latin typeface="Times New Roman" panose="02020603050405020304"/>
                <a:cs typeface="Times New Roman" panose="02020603050405020304"/>
              </a:rPr>
              <a:t>t</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d</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s</a:t>
            </a:r>
            <a:r>
              <a:rPr sz="1850" spc="35" dirty="0">
                <a:latin typeface="Times New Roman" panose="02020603050405020304"/>
                <a:cs typeface="Times New Roman" panose="02020603050405020304"/>
              </a:rPr>
              <a:t>u</a:t>
            </a:r>
            <a:r>
              <a:rPr sz="1850" spc="-25" dirty="0">
                <a:latin typeface="Times New Roman" panose="02020603050405020304"/>
                <a:cs typeface="Times New Roman" panose="02020603050405020304"/>
              </a:rPr>
              <a:t>cce</a:t>
            </a:r>
            <a:r>
              <a:rPr sz="1850" spc="-5" dirty="0">
                <a:latin typeface="Times New Roman" panose="02020603050405020304"/>
                <a:cs typeface="Times New Roman" panose="02020603050405020304"/>
              </a:rPr>
              <a:t>s</a:t>
            </a:r>
            <a:r>
              <a:rPr sz="1850" dirty="0">
                <a:latin typeface="Times New Roman" panose="02020603050405020304"/>
                <a:cs typeface="Times New Roman" panose="02020603050405020304"/>
              </a:rPr>
              <a:t>s</a:t>
            </a:r>
            <a:r>
              <a:rPr sz="1850" spc="15" dirty="0">
                <a:latin typeface="Times New Roman" panose="02020603050405020304"/>
                <a:cs typeface="Times New Roman" panose="02020603050405020304"/>
              </a:rPr>
              <a:t>f</a:t>
            </a:r>
            <a:r>
              <a:rPr sz="1850" spc="30" dirty="0">
                <a:latin typeface="Times New Roman" panose="02020603050405020304"/>
                <a:cs typeface="Times New Roman" panose="02020603050405020304"/>
              </a:rPr>
              <a:t>u</a:t>
            </a:r>
            <a:r>
              <a:rPr sz="1850" spc="-40" dirty="0">
                <a:latin typeface="Times New Roman" panose="02020603050405020304"/>
                <a:cs typeface="Times New Roman" panose="02020603050405020304"/>
              </a:rPr>
              <a:t>ll</a:t>
            </a:r>
            <a:r>
              <a:rPr sz="1850" spc="-50" dirty="0">
                <a:latin typeface="Times New Roman" panose="02020603050405020304"/>
                <a:cs typeface="Times New Roman" panose="02020603050405020304"/>
              </a:rPr>
              <a:t>y</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6" name="Picture 5" descr="Screenshot 2022-11-05 164309"/>
          <p:cNvPicPr>
            <a:picLocks noChangeAspect="1"/>
          </p:cNvPicPr>
          <p:nvPr/>
        </p:nvPicPr>
        <p:blipFill>
          <a:blip r:embed="rId2"/>
          <a:stretch>
            <a:fillRect/>
          </a:stretch>
        </p:blipFill>
        <p:spPr>
          <a:xfrm>
            <a:off x="497840" y="3999865"/>
            <a:ext cx="2265045" cy="231711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497840" y="1156906"/>
            <a:ext cx="11059160" cy="1040765"/>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30" dirty="0">
                <a:latin typeface="Times New Roman" panose="02020603050405020304"/>
                <a:cs typeface="Times New Roman" panose="02020603050405020304"/>
              </a:rPr>
              <a:t>As</a:t>
            </a:r>
            <a:r>
              <a:rPr sz="1850" spc="1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spc="-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customer,</a:t>
            </a:r>
            <a:r>
              <a:rPr sz="1850" spc="-125" dirty="0">
                <a:latin typeface="Times New Roman" panose="02020603050405020304"/>
                <a:cs typeface="Times New Roman" panose="02020603050405020304"/>
              </a:rPr>
              <a:t> </a:t>
            </a:r>
            <a:r>
              <a:rPr sz="1850" spc="-35" dirty="0">
                <a:latin typeface="Times New Roman" panose="02020603050405020304"/>
                <a:cs typeface="Times New Roman" panose="02020603050405020304"/>
              </a:rPr>
              <a:t>Login</a:t>
            </a:r>
            <a:r>
              <a:rPr sz="1850" spc="-10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dirty="0">
                <a:latin typeface="Times New Roman" panose="02020603050405020304"/>
                <a:cs typeface="Times New Roman" panose="02020603050405020304"/>
              </a:rPr>
              <a:t>your</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account.</a:t>
            </a:r>
            <a:endParaRPr sz="1850">
              <a:latin typeface="Times New Roman" panose="02020603050405020304"/>
              <a:cs typeface="Times New Roman" panose="02020603050405020304"/>
            </a:endParaRPr>
          </a:p>
          <a:p>
            <a:pPr marL="297180" marR="5080" indent="-285115">
              <a:lnSpc>
                <a:spcPct val="88000"/>
              </a:lnSpc>
              <a:spcBef>
                <a:spcPts val="110"/>
              </a:spcBef>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20" dirty="0">
                <a:latin typeface="Times New Roman" panose="02020603050405020304"/>
                <a:cs typeface="Times New Roman" panose="02020603050405020304"/>
              </a:rPr>
              <a:t> </a:t>
            </a:r>
            <a:r>
              <a:rPr sz="1850" dirty="0">
                <a:latin typeface="Times New Roman" panose="02020603050405020304"/>
                <a:cs typeface="Times New Roman" panose="02020603050405020304"/>
              </a:rPr>
              <a:t>forcefully</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type</a:t>
            </a:r>
            <a:r>
              <a:rPr sz="1850" spc="-7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in</a:t>
            </a:r>
            <a:r>
              <a:rPr sz="1850" spc="-1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url</a:t>
            </a:r>
            <a:r>
              <a:rPr sz="1850" spc="-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for</a:t>
            </a:r>
            <a:r>
              <a:rPr sz="1850" spc="-10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going</a:t>
            </a:r>
            <a:r>
              <a:rPr sz="1850" spc="-17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to</a:t>
            </a:r>
            <a:r>
              <a:rPr sz="1850" spc="-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admin</a:t>
            </a:r>
            <a:r>
              <a:rPr sz="1850" spc="-9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console</a:t>
            </a:r>
            <a:r>
              <a:rPr sz="1850" spc="-190" dirty="0">
                <a:solidFill>
                  <a:srgbClr val="0462C1"/>
                </a:solidFill>
                <a:latin typeface="Times New Roman" panose="02020603050405020304"/>
                <a:cs typeface="Times New Roman" panose="02020603050405020304"/>
              </a:rPr>
              <a:t> </a:t>
            </a:r>
            <a:r>
              <a:rPr sz="1850" u="heavy" spc="-25" dirty="0">
                <a:solidFill>
                  <a:srgbClr val="0462C1"/>
                </a:solidFill>
                <a:uFill>
                  <a:solidFill>
                    <a:srgbClr val="0462C1"/>
                  </a:solidFill>
                </a:uFill>
                <a:latin typeface="Times New Roman" panose="02020603050405020304"/>
                <a:cs typeface="Times New Roman" panose="02020603050405020304"/>
                <a:hlinkClick r:id="rId1"/>
              </a:rPr>
              <a:t>http://13.127.150.195/admin31/console.php</a:t>
            </a:r>
            <a:r>
              <a:rPr sz="1850" spc="-40" dirty="0">
                <a:solidFill>
                  <a:srgbClr val="0462C1"/>
                </a:solidFill>
                <a:latin typeface="Times New Roman" panose="02020603050405020304"/>
                <a:cs typeface="Times New Roman" panose="02020603050405020304"/>
                <a:hlinkClick r:id="rId1"/>
              </a:rPr>
              <a:t> </a:t>
            </a:r>
            <a:r>
              <a:rPr sz="1850" dirty="0">
                <a:latin typeface="Times New Roman" panose="02020603050405020304"/>
                <a:cs typeface="Times New Roman" panose="02020603050405020304"/>
              </a:rPr>
              <a:t>(you</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came </a:t>
            </a:r>
            <a:r>
              <a:rPr sz="1850" spc="-44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 </a:t>
            </a:r>
            <a:r>
              <a:rPr sz="1850" spc="20" dirty="0">
                <a:latin typeface="Times New Roman" panose="02020603050405020304"/>
                <a:cs typeface="Times New Roman" panose="02020603050405020304"/>
              </a:rPr>
              <a:t>know </a:t>
            </a:r>
            <a:r>
              <a:rPr sz="1850" spc="-5" dirty="0">
                <a:latin typeface="Times New Roman" panose="02020603050405020304"/>
                <a:cs typeface="Times New Roman" panose="02020603050405020304"/>
              </a:rPr>
              <a:t>about </a:t>
            </a:r>
            <a:r>
              <a:rPr sz="1850" spc="-15" dirty="0">
                <a:latin typeface="Times New Roman" panose="02020603050405020304"/>
                <a:cs typeface="Times New Roman" panose="02020603050405020304"/>
              </a:rPr>
              <a:t>this </a:t>
            </a:r>
            <a:r>
              <a:rPr sz="1850" spc="15" dirty="0">
                <a:latin typeface="Times New Roman" panose="02020603050405020304"/>
                <a:cs typeface="Times New Roman" panose="02020603050405020304"/>
              </a:rPr>
              <a:t>url </a:t>
            </a:r>
            <a:r>
              <a:rPr sz="1850" spc="-10" dirty="0">
                <a:latin typeface="Times New Roman" panose="02020603050405020304"/>
                <a:cs typeface="Times New Roman" panose="02020603050405020304"/>
              </a:rPr>
              <a:t>while </a:t>
            </a:r>
            <a:r>
              <a:rPr sz="1850" spc="-15" dirty="0">
                <a:latin typeface="Times New Roman" panose="02020603050405020304"/>
                <a:cs typeface="Times New Roman" panose="02020603050405020304"/>
              </a:rPr>
              <a:t>testing </a:t>
            </a:r>
            <a:r>
              <a:rPr sz="1850" spc="-10" dirty="0">
                <a:latin typeface="Times New Roman" panose="02020603050405020304"/>
                <a:cs typeface="Times New Roman" panose="02020603050405020304"/>
              </a:rPr>
              <a:t>vulnerabilities </a:t>
            </a:r>
            <a:r>
              <a:rPr sz="1850" spc="15" dirty="0">
                <a:latin typeface="Times New Roman" panose="02020603050405020304"/>
                <a:cs typeface="Times New Roman" panose="02020603050405020304"/>
              </a:rPr>
              <a:t>for </a:t>
            </a:r>
            <a:r>
              <a:rPr sz="1850" spc="-15" dirty="0">
                <a:latin typeface="Times New Roman" panose="02020603050405020304"/>
                <a:cs typeface="Times New Roman" panose="02020603050405020304"/>
              </a:rPr>
              <a:t>Vulnerability </a:t>
            </a:r>
            <a:r>
              <a:rPr sz="1850" dirty="0">
                <a:latin typeface="Times New Roman" panose="02020603050405020304"/>
                <a:cs typeface="Times New Roman" panose="02020603050405020304"/>
              </a:rPr>
              <a:t>Report </a:t>
            </a:r>
            <a:r>
              <a:rPr sz="1850" spc="-10" dirty="0">
                <a:latin typeface="Times New Roman" panose="02020603050405020304"/>
                <a:cs typeface="Times New Roman" panose="02020603050405020304"/>
              </a:rPr>
              <a:t>No. </a:t>
            </a:r>
            <a:r>
              <a:rPr lang="en-IN" sz="1850" spc="-10" dirty="0">
                <a:latin typeface="Times New Roman" panose="02020603050405020304"/>
                <a:cs typeface="Times New Roman" panose="02020603050405020304"/>
              </a:rPr>
              <a:t>7</a:t>
            </a:r>
            <a:r>
              <a:rPr sz="1850" spc="-25" dirty="0">
                <a:latin typeface="Times New Roman" panose="02020603050405020304"/>
                <a:cs typeface="Times New Roman" panose="02020603050405020304"/>
              </a:rPr>
              <a:t>, Rate </a:t>
            </a:r>
            <a:r>
              <a:rPr sz="1850" spc="-30" dirty="0">
                <a:latin typeface="Times New Roman" panose="02020603050405020304"/>
                <a:cs typeface="Times New Roman" panose="02020603050405020304"/>
              </a:rPr>
              <a:t>Limiting </a:t>
            </a:r>
            <a:r>
              <a:rPr sz="1850" spc="-5" dirty="0">
                <a:latin typeface="Times New Roman" panose="02020603050405020304"/>
                <a:cs typeface="Times New Roman" panose="02020603050405020304"/>
              </a:rPr>
              <a:t>Flaws), </a:t>
            </a:r>
            <a:r>
              <a:rPr sz="1850" dirty="0">
                <a:latin typeface="Times New Roman" panose="02020603050405020304"/>
                <a:cs typeface="Times New Roman" panose="02020603050405020304"/>
              </a:rPr>
              <a:t>and </a:t>
            </a:r>
            <a:r>
              <a:rPr sz="1850" spc="5" dirty="0">
                <a:latin typeface="Times New Roman" panose="02020603050405020304"/>
                <a:cs typeface="Times New Roman" panose="02020603050405020304"/>
              </a:rPr>
              <a:t>press </a:t>
            </a:r>
            <a:r>
              <a:rPr sz="1850" spc="1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enter.</a:t>
            </a:r>
            <a:endParaRPr sz="1850">
              <a:latin typeface="Times New Roman" panose="02020603050405020304"/>
              <a:cs typeface="Times New Roman" panose="02020603050405020304"/>
            </a:endParaRPr>
          </a:p>
        </p:txBody>
      </p:sp>
      <p:pic>
        <p:nvPicPr>
          <p:cNvPr id="4" name="Picture 3" descr="Screenshot 2022-11-05 164909"/>
          <p:cNvPicPr>
            <a:picLocks noChangeAspect="1"/>
          </p:cNvPicPr>
          <p:nvPr/>
        </p:nvPicPr>
        <p:blipFill>
          <a:blip r:embed="rId2"/>
          <a:stretch>
            <a:fillRect/>
          </a:stretch>
        </p:blipFill>
        <p:spPr>
          <a:xfrm>
            <a:off x="1882140" y="2622550"/>
            <a:ext cx="8290560" cy="382524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605028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45" dirty="0"/>
              <a:t> </a:t>
            </a:r>
            <a:r>
              <a:rPr dirty="0"/>
              <a:t>–</a:t>
            </a:r>
            <a:r>
              <a:rPr spc="-35" dirty="0"/>
              <a:t> </a:t>
            </a:r>
            <a:r>
              <a:rPr spc="-5" dirty="0"/>
              <a:t>command</a:t>
            </a:r>
            <a:r>
              <a:rPr spc="-35" dirty="0"/>
              <a:t> </a:t>
            </a:r>
            <a:r>
              <a:rPr spc="-15" dirty="0"/>
              <a:t>execution</a:t>
            </a:r>
            <a:endParaRPr spc="-15" dirty="0"/>
          </a:p>
        </p:txBody>
      </p:sp>
      <p:sp>
        <p:nvSpPr>
          <p:cNvPr id="3" name="object 3"/>
          <p:cNvSpPr txBox="1"/>
          <p:nvPr/>
        </p:nvSpPr>
        <p:spPr>
          <a:xfrm>
            <a:off x="497840" y="1156906"/>
            <a:ext cx="8979535" cy="295910"/>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5" dirty="0">
                <a:latin typeface="Times New Roman" panose="02020603050405020304"/>
                <a:cs typeface="Times New Roman" panose="02020603050405020304"/>
              </a:rPr>
              <a:t>It</a:t>
            </a:r>
            <a:r>
              <a:rPr sz="1850" spc="-9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seems</a:t>
            </a:r>
            <a:r>
              <a:rPr sz="1850" spc="-5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like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can</a:t>
            </a:r>
            <a:r>
              <a:rPr sz="1850" spc="-2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execute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commands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here,</a:t>
            </a:r>
            <a:r>
              <a:rPr sz="1850" spc="-120" dirty="0">
                <a:latin typeface="Times New Roman" panose="02020603050405020304"/>
                <a:cs typeface="Times New Roman" panose="02020603050405020304"/>
              </a:rPr>
              <a:t> </a:t>
            </a:r>
            <a:r>
              <a:rPr sz="1850" spc="-35" dirty="0">
                <a:latin typeface="Times New Roman" panose="02020603050405020304"/>
                <a:cs typeface="Times New Roman" panose="02020603050405020304"/>
              </a:rPr>
              <a:t>let’s</a:t>
            </a:r>
            <a:r>
              <a:rPr sz="1850" spc="-5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try</a:t>
            </a:r>
            <a:r>
              <a:rPr sz="1850"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by</a:t>
            </a:r>
            <a:r>
              <a:rPr sz="1850"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typing</a:t>
            </a:r>
            <a:r>
              <a:rPr sz="1850" spc="-25" dirty="0">
                <a:latin typeface="Times New Roman" panose="02020603050405020304"/>
                <a:cs typeface="Times New Roman" panose="02020603050405020304"/>
              </a:rPr>
              <a:t> </a:t>
            </a:r>
            <a:r>
              <a:rPr lang="en-IN" sz="1850" b="1" spc="10" dirty="0">
                <a:latin typeface="Times New Roman" panose="02020603050405020304"/>
                <a:cs typeface="Times New Roman" panose="02020603050405020304"/>
              </a:rPr>
              <a:t>ls</a:t>
            </a:r>
            <a:r>
              <a:rPr sz="1850" b="1" spc="-24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dirty="0">
                <a:latin typeface="Times New Roman" panose="02020603050405020304"/>
                <a:cs typeface="Times New Roman" panose="02020603050405020304"/>
              </a:rPr>
              <a:t>press</a:t>
            </a:r>
            <a:r>
              <a:rPr sz="1850" spc="-120" dirty="0">
                <a:latin typeface="Times New Roman" panose="02020603050405020304"/>
                <a:cs typeface="Times New Roman" panose="02020603050405020304"/>
              </a:rPr>
              <a:t> </a:t>
            </a:r>
            <a:r>
              <a:rPr sz="1850" b="1" spc="-10" dirty="0">
                <a:latin typeface="Times New Roman" panose="02020603050405020304"/>
                <a:cs typeface="Times New Roman" panose="02020603050405020304"/>
              </a:rPr>
              <a:t>SUBMIT!</a:t>
            </a:r>
            <a:endParaRPr sz="1850">
              <a:latin typeface="Times New Roman" panose="02020603050405020304"/>
              <a:cs typeface="Times New Roman" panose="02020603050405020304"/>
            </a:endParaRPr>
          </a:p>
        </p:txBody>
      </p:sp>
      <p:pic>
        <p:nvPicPr>
          <p:cNvPr id="4" name="Picture 3" descr="Screenshot 2022-11-05 165000"/>
          <p:cNvPicPr>
            <a:picLocks noChangeAspect="1"/>
          </p:cNvPicPr>
          <p:nvPr/>
        </p:nvPicPr>
        <p:blipFill>
          <a:blip r:embed="rId1"/>
          <a:stretch>
            <a:fillRect/>
          </a:stretch>
        </p:blipFill>
        <p:spPr>
          <a:xfrm>
            <a:off x="497840" y="1654810"/>
            <a:ext cx="8089900" cy="1423670"/>
          </a:xfrm>
          <a:prstGeom prst="rect">
            <a:avLst/>
          </a:prstGeom>
        </p:spPr>
      </p:pic>
      <p:sp>
        <p:nvSpPr>
          <p:cNvPr id="5" name="object 4"/>
          <p:cNvSpPr txBox="1"/>
          <p:nvPr/>
        </p:nvSpPr>
        <p:spPr>
          <a:xfrm>
            <a:off x="497840" y="3383343"/>
            <a:ext cx="4156075" cy="306705"/>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15" dirty="0">
                <a:latin typeface="Times New Roman" panose="02020603050405020304"/>
                <a:cs typeface="Times New Roman" panose="02020603050405020304"/>
              </a:rPr>
              <a:t>T</a:t>
            </a:r>
            <a:r>
              <a:rPr sz="1850" spc="30" dirty="0">
                <a:latin typeface="Times New Roman" panose="02020603050405020304"/>
                <a:cs typeface="Times New Roman" panose="02020603050405020304"/>
              </a:rPr>
              <a:t>h</a:t>
            </a:r>
            <a:r>
              <a:rPr sz="1850" spc="-5" dirty="0">
                <a:latin typeface="Times New Roman" panose="02020603050405020304"/>
                <a:cs typeface="Times New Roman" panose="02020603050405020304"/>
              </a:rPr>
              <a:t>e</a:t>
            </a:r>
            <a:r>
              <a:rPr sz="1850" spc="-8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a:t>
            </a:r>
            <a:r>
              <a:rPr sz="1850" spc="30" dirty="0">
                <a:latin typeface="Times New Roman" panose="02020603050405020304"/>
                <a:cs typeface="Times New Roman" panose="02020603050405020304"/>
              </a:rPr>
              <a:t>o</a:t>
            </a:r>
            <a:r>
              <a:rPr sz="1850" spc="-5" dirty="0">
                <a:latin typeface="Times New Roman" panose="02020603050405020304"/>
                <a:cs typeface="Times New Roman" panose="02020603050405020304"/>
              </a:rPr>
              <a:t>mm</a:t>
            </a:r>
            <a:r>
              <a:rPr sz="1850" spc="-25"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n</a:t>
            </a:r>
            <a:r>
              <a:rPr sz="1850" spc="-5" dirty="0">
                <a:latin typeface="Times New Roman" panose="02020603050405020304"/>
                <a:cs typeface="Times New Roman" panose="02020603050405020304"/>
              </a:rPr>
              <a:t>d</a:t>
            </a:r>
            <a:r>
              <a:rPr sz="1850" spc="-18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a:t>
            </a:r>
            <a:r>
              <a:rPr sz="1850" spc="-25" dirty="0">
                <a:latin typeface="Times New Roman" panose="02020603050405020304"/>
                <a:cs typeface="Times New Roman" panose="02020603050405020304"/>
              </a:rPr>
              <a:t>a</a:t>
            </a:r>
            <a:r>
              <a:rPr sz="1850" spc="-5" dirty="0">
                <a:latin typeface="Times New Roman" panose="02020603050405020304"/>
                <a:cs typeface="Times New Roman" panose="02020603050405020304"/>
              </a:rPr>
              <a:t>s</a:t>
            </a:r>
            <a:r>
              <a:rPr sz="1850" spc="-14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e</a:t>
            </a:r>
            <a:r>
              <a:rPr sz="1850" spc="-50" dirty="0">
                <a:latin typeface="Times New Roman" panose="02020603050405020304"/>
                <a:cs typeface="Times New Roman" panose="02020603050405020304"/>
              </a:rPr>
              <a:t>x</a:t>
            </a:r>
            <a:r>
              <a:rPr sz="1850" spc="-25" dirty="0">
                <a:latin typeface="Times New Roman" panose="02020603050405020304"/>
                <a:cs typeface="Times New Roman" panose="02020603050405020304"/>
              </a:rPr>
              <a:t>ec</a:t>
            </a:r>
            <a:r>
              <a:rPr sz="1850" spc="30" dirty="0">
                <a:latin typeface="Times New Roman" panose="02020603050405020304"/>
                <a:cs typeface="Times New Roman" panose="02020603050405020304"/>
              </a:rPr>
              <a:t>u</a:t>
            </a:r>
            <a:r>
              <a:rPr sz="1850" spc="-40" dirty="0">
                <a:latin typeface="Times New Roman" panose="02020603050405020304"/>
                <a:cs typeface="Times New Roman" panose="02020603050405020304"/>
              </a:rPr>
              <a:t>t</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d</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s</a:t>
            </a:r>
            <a:r>
              <a:rPr sz="1850" spc="35" dirty="0">
                <a:latin typeface="Times New Roman" panose="02020603050405020304"/>
                <a:cs typeface="Times New Roman" panose="02020603050405020304"/>
              </a:rPr>
              <a:t>u</a:t>
            </a:r>
            <a:r>
              <a:rPr sz="1850" spc="-25" dirty="0">
                <a:latin typeface="Times New Roman" panose="02020603050405020304"/>
                <a:cs typeface="Times New Roman" panose="02020603050405020304"/>
              </a:rPr>
              <a:t>cce</a:t>
            </a:r>
            <a:r>
              <a:rPr sz="1850" spc="-5" dirty="0">
                <a:latin typeface="Times New Roman" panose="02020603050405020304"/>
                <a:cs typeface="Times New Roman" panose="02020603050405020304"/>
              </a:rPr>
              <a:t>s</a:t>
            </a:r>
            <a:r>
              <a:rPr sz="1850" dirty="0">
                <a:latin typeface="Times New Roman" panose="02020603050405020304"/>
                <a:cs typeface="Times New Roman" panose="02020603050405020304"/>
              </a:rPr>
              <a:t>s</a:t>
            </a:r>
            <a:r>
              <a:rPr sz="1850" spc="15" dirty="0">
                <a:latin typeface="Times New Roman" panose="02020603050405020304"/>
                <a:cs typeface="Times New Roman" panose="02020603050405020304"/>
              </a:rPr>
              <a:t>f</a:t>
            </a:r>
            <a:r>
              <a:rPr sz="1850" spc="30" dirty="0">
                <a:latin typeface="Times New Roman" panose="02020603050405020304"/>
                <a:cs typeface="Times New Roman" panose="02020603050405020304"/>
              </a:rPr>
              <a:t>u</a:t>
            </a:r>
            <a:r>
              <a:rPr sz="1850" spc="-40" dirty="0">
                <a:latin typeface="Times New Roman" panose="02020603050405020304"/>
                <a:cs typeface="Times New Roman" panose="02020603050405020304"/>
              </a:rPr>
              <a:t>ll</a:t>
            </a:r>
            <a:r>
              <a:rPr sz="1850" spc="-50" dirty="0">
                <a:latin typeface="Times New Roman" panose="02020603050405020304"/>
                <a:cs typeface="Times New Roman" panose="02020603050405020304"/>
              </a:rPr>
              <a:t>y</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6" name="Picture 5" descr="Screenshot 2022-11-05 165015"/>
          <p:cNvPicPr>
            <a:picLocks noChangeAspect="1"/>
          </p:cNvPicPr>
          <p:nvPr/>
        </p:nvPicPr>
        <p:blipFill>
          <a:blip r:embed="rId2"/>
          <a:stretch>
            <a:fillRect/>
          </a:stretch>
        </p:blipFill>
        <p:spPr>
          <a:xfrm>
            <a:off x="497840" y="3952875"/>
            <a:ext cx="5782310" cy="290512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27697" y="508635"/>
            <a:ext cx="78479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object 3"/>
          <p:cNvSpPr txBox="1"/>
          <p:nvPr/>
        </p:nvSpPr>
        <p:spPr>
          <a:xfrm>
            <a:off x="577850" y="1683448"/>
            <a:ext cx="8483600" cy="1246505"/>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spc="-1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40" dirty="0">
                <a:latin typeface="Times New Roman" panose="02020603050405020304"/>
                <a:cs typeface="Times New Roman" panose="02020603050405020304"/>
              </a:rPr>
              <a:t>on</a:t>
            </a:r>
            <a:r>
              <a:rPr sz="2000" spc="2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qu</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n</a:t>
            </a:r>
            <a:r>
              <a:rPr sz="2000" spc="-10" dirty="0">
                <a:latin typeface="Times New Roman" panose="02020603050405020304"/>
                <a:cs typeface="Times New Roman" panose="02020603050405020304"/>
              </a:rPr>
              <a:t>ce</a:t>
            </a:r>
            <a:r>
              <a:rPr sz="2000" dirty="0">
                <a:latin typeface="Times New Roman" panose="02020603050405020304"/>
                <a:cs typeface="Times New Roman" panose="02020603050405020304"/>
              </a:rPr>
              <a:t>s</a:t>
            </a:r>
            <a:r>
              <a:rPr sz="2000" spc="-16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o</a:t>
            </a:r>
            <a:r>
              <a:rPr sz="2000" dirty="0">
                <a:latin typeface="Times New Roman" panose="02020603050405020304"/>
                <a:cs typeface="Times New Roman" panose="02020603050405020304"/>
              </a:rPr>
              <a:t>f</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40" dirty="0">
                <a:latin typeface="Times New Roman" panose="02020603050405020304"/>
                <a:cs typeface="Times New Roman" panose="02020603050405020304"/>
              </a:rPr>
              <a:t>omm</a:t>
            </a:r>
            <a:r>
              <a:rPr sz="2000" spc="-1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x</a:t>
            </a:r>
            <a:r>
              <a:rPr sz="2000" spc="-10" dirty="0">
                <a:latin typeface="Times New Roman" panose="02020603050405020304"/>
                <a:cs typeface="Times New Roman" panose="02020603050405020304"/>
              </a:rPr>
              <a:t>ec</a:t>
            </a:r>
            <a:r>
              <a:rPr sz="2000" spc="40" dirty="0">
                <a:latin typeface="Times New Roman" panose="02020603050405020304"/>
                <a:cs typeface="Times New Roman" panose="02020603050405020304"/>
              </a:rPr>
              <a:t>u</a:t>
            </a:r>
            <a:r>
              <a:rPr sz="2000" dirty="0">
                <a:latin typeface="Times New Roman" panose="02020603050405020304"/>
                <a:cs typeface="Times New Roman" panose="02020603050405020304"/>
              </a:rPr>
              <a:t>t</a:t>
            </a:r>
            <a:r>
              <a:rPr sz="2000" spc="-75" dirty="0">
                <a:latin typeface="Times New Roman" panose="02020603050405020304"/>
                <a:cs typeface="Times New Roman" panose="02020603050405020304"/>
              </a:rPr>
              <a:t>i</a:t>
            </a:r>
            <a:r>
              <a:rPr sz="2000" spc="40" dirty="0">
                <a:latin typeface="Times New Roman" panose="02020603050405020304"/>
                <a:cs typeface="Times New Roman" panose="02020603050405020304"/>
              </a:rPr>
              <a:t>o</a:t>
            </a:r>
            <a:r>
              <a:rPr sz="2000" dirty="0">
                <a:latin typeface="Times New Roman" panose="02020603050405020304"/>
                <a:cs typeface="Times New Roman" panose="02020603050405020304"/>
              </a:rPr>
              <a:t>n</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a:t>
            </a:r>
            <a:r>
              <a:rPr sz="2000" dirty="0">
                <a:latin typeface="Times New Roman" panose="02020603050405020304"/>
                <a:cs typeface="Times New Roman" panose="02020603050405020304"/>
              </a:rPr>
              <a:t>n</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v</a:t>
            </a:r>
            <a:r>
              <a:rPr sz="2000" spc="-1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r</a:t>
            </a:r>
            <a:r>
              <a:rPr sz="2000" spc="40" dirty="0">
                <a:latin typeface="Times New Roman" panose="02020603050405020304"/>
                <a:cs typeface="Times New Roman" panose="02020603050405020304"/>
              </a:rPr>
              <a:t>y</a:t>
            </a:r>
            <a:r>
              <a:rPr sz="2000" spc="-114" dirty="0">
                <a:latin typeface="Times New Roman" panose="02020603050405020304"/>
                <a:cs typeface="Times New Roman" panose="02020603050405020304"/>
              </a:rPr>
              <a:t>:</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815975" lvl="1" indent="-346075">
              <a:lnSpc>
                <a:spcPct val="100000"/>
              </a:lnSpc>
              <a:spcBef>
                <a:spcPts val="5"/>
              </a:spcBef>
              <a:buFont typeface="Wingdings" panose="05000000000000000000"/>
              <a:buChar char=""/>
              <a:tabLst>
                <a:tab pos="815340" algn="l"/>
                <a:tab pos="815975" algn="l"/>
              </a:tabLst>
            </a:pPr>
            <a:r>
              <a:rPr sz="2000" spc="-15" dirty="0">
                <a:latin typeface="Times New Roman" panose="02020603050405020304"/>
                <a:cs typeface="Times New Roman" panose="02020603050405020304"/>
              </a:rPr>
              <a:t>including</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complete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system</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takeover,</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overloaded</a:t>
            </a:r>
            <a:r>
              <a:rPr sz="2000" spc="3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file</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system</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database.</a:t>
            </a:r>
            <a:endParaRPr sz="2000">
              <a:latin typeface="Times New Roman" panose="02020603050405020304"/>
              <a:cs typeface="Times New Roman" panose="02020603050405020304"/>
            </a:endParaRPr>
          </a:p>
          <a:p>
            <a:pPr marL="815975" lvl="1" indent="-346075">
              <a:lnSpc>
                <a:spcPct val="100000"/>
              </a:lnSpc>
              <a:spcBef>
                <a:spcPts val="5"/>
              </a:spcBef>
              <a:buFont typeface="Wingdings" panose="05000000000000000000"/>
              <a:buChar char=""/>
              <a:tabLst>
                <a:tab pos="815340" algn="l"/>
                <a:tab pos="815975" algn="l"/>
              </a:tabLst>
            </a:pPr>
            <a:r>
              <a:rPr sz="2000" spc="-10" dirty="0">
                <a:latin typeface="Times New Roman" panose="02020603050405020304"/>
                <a:cs typeface="Times New Roman" panose="02020603050405020304"/>
              </a:rPr>
              <a:t>forwarding</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back-end</a:t>
            </a:r>
            <a:r>
              <a:rPr sz="2000" spc="1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systems.</a:t>
            </a:r>
            <a:endParaRPr sz="2000">
              <a:latin typeface="Times New Roman" panose="02020603050405020304"/>
              <a:cs typeface="Times New Roman" panose="02020603050405020304"/>
            </a:endParaRPr>
          </a:p>
          <a:p>
            <a:pPr marL="815975" lvl="1" indent="-346075">
              <a:lnSpc>
                <a:spcPct val="100000"/>
              </a:lnSpc>
              <a:buFont typeface="Wingdings" panose="05000000000000000000"/>
              <a:buChar char=""/>
              <a:tabLst>
                <a:tab pos="815340" algn="l"/>
                <a:tab pos="815975" algn="l"/>
              </a:tabLst>
            </a:pPr>
            <a:r>
              <a:rPr sz="2000" spc="-20" dirty="0">
                <a:latin typeface="Times New Roman" panose="02020603050405020304"/>
                <a:cs typeface="Times New Roman" panose="02020603050405020304"/>
              </a:rPr>
              <a:t>client-side</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spc="4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or</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simple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defacement.</a:t>
            </a:r>
            <a:endParaRPr sz="2000">
              <a:latin typeface="Times New Roman" panose="02020603050405020304"/>
              <a:cs typeface="Times New Roman" panose="02020603050405020304"/>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81149"/>
            <a:ext cx="4709160" cy="728345"/>
          </a:xfrm>
          <a:prstGeom prst="rect">
            <a:avLst/>
          </a:prstGeom>
        </p:spPr>
        <p:txBody>
          <a:bodyPr vert="horz" wrap="square" lIns="0" tIns="13335" rIns="0" bIns="0" rtlCol="0">
            <a:spAutoFit/>
          </a:bodyPr>
          <a:p>
            <a:pPr marL="358140" indent="-346075">
              <a:lnSpc>
                <a:spcPts val="2765"/>
              </a:lnSpc>
              <a:spcBef>
                <a:spcPts val="105"/>
              </a:spcBef>
              <a:buFont typeface="Arial MT"/>
              <a:buChar char="•"/>
              <a:tabLst>
                <a:tab pos="358140" algn="l"/>
                <a:tab pos="358775" algn="l"/>
              </a:tabLst>
            </a:pPr>
            <a:r>
              <a:rPr sz="2400" spc="-25" dirty="0">
                <a:latin typeface="Times New Roman" panose="02020603050405020304"/>
                <a:cs typeface="Times New Roman" panose="02020603050405020304"/>
              </a:rPr>
              <a:t>Hide</a:t>
            </a:r>
            <a:r>
              <a:rPr sz="2400" spc="85" dirty="0">
                <a:latin typeface="Times New Roman" panose="02020603050405020304"/>
                <a:cs typeface="Times New Roman" panose="02020603050405020304"/>
              </a:rPr>
              <a:t> </a:t>
            </a:r>
            <a:r>
              <a:rPr sz="2400" spc="-45" dirty="0">
                <a:latin typeface="Times New Roman" panose="02020603050405020304"/>
                <a:cs typeface="Times New Roman" panose="02020603050405020304"/>
              </a:rPr>
              <a:t>all</a:t>
            </a:r>
            <a:r>
              <a:rPr sz="2400" spc="95" dirty="0">
                <a:latin typeface="Times New Roman" panose="02020603050405020304"/>
                <a:cs typeface="Times New Roman" panose="02020603050405020304"/>
              </a:rPr>
              <a:t> </a:t>
            </a:r>
            <a:r>
              <a:rPr sz="2400" spc="-50" dirty="0">
                <a:latin typeface="Times New Roman" panose="02020603050405020304"/>
                <a:cs typeface="Times New Roman" panose="02020603050405020304"/>
              </a:rPr>
              <a:t>files</a:t>
            </a:r>
            <a:r>
              <a:rPr sz="2400" spc="220" dirty="0">
                <a:latin typeface="Times New Roman" panose="02020603050405020304"/>
                <a:cs typeface="Times New Roman" panose="02020603050405020304"/>
              </a:rPr>
              <a:t> </a:t>
            </a:r>
            <a:r>
              <a:rPr sz="2400" spc="-55" dirty="0">
                <a:latin typeface="Times New Roman" panose="02020603050405020304"/>
                <a:cs typeface="Times New Roman" panose="02020603050405020304"/>
              </a:rPr>
              <a:t>in</a:t>
            </a:r>
            <a:r>
              <a:rPr sz="2400" spc="114"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the </a:t>
            </a:r>
            <a:r>
              <a:rPr sz="2400" b="1" spc="-15" dirty="0">
                <a:latin typeface="Times New Roman" panose="02020603050405020304"/>
                <a:cs typeface="Times New Roman" panose="02020603050405020304"/>
              </a:rPr>
              <a:t>Upload</a:t>
            </a:r>
            <a:r>
              <a:rPr sz="2400" b="1" spc="7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Screen.</a:t>
            </a:r>
            <a:endParaRPr sz="2400">
              <a:latin typeface="Times New Roman" panose="02020603050405020304"/>
              <a:cs typeface="Times New Roman" panose="02020603050405020304"/>
            </a:endParaRPr>
          </a:p>
          <a:p>
            <a:pPr marL="358140" indent="-346075">
              <a:lnSpc>
                <a:spcPts val="2765"/>
              </a:lnSpc>
              <a:buFont typeface="Arial MT"/>
              <a:buChar char="•"/>
              <a:tabLst>
                <a:tab pos="358140" algn="l"/>
                <a:tab pos="358775" algn="l"/>
              </a:tabLst>
            </a:pPr>
            <a:r>
              <a:rPr sz="2400" spc="-30" dirty="0">
                <a:latin typeface="Times New Roman" panose="02020603050405020304"/>
                <a:cs typeface="Times New Roman" panose="02020603050405020304"/>
              </a:rPr>
              <a:t>Delete</a:t>
            </a:r>
            <a:r>
              <a:rPr sz="2400" spc="155" dirty="0">
                <a:latin typeface="Times New Roman" panose="02020603050405020304"/>
                <a:cs typeface="Times New Roman" panose="02020603050405020304"/>
              </a:rPr>
              <a:t> </a:t>
            </a:r>
            <a:r>
              <a:rPr sz="2400" spc="-45" dirty="0">
                <a:latin typeface="Times New Roman" panose="02020603050405020304"/>
                <a:cs typeface="Times New Roman" panose="02020603050405020304"/>
              </a:rPr>
              <a:t>all</a:t>
            </a:r>
            <a:r>
              <a:rPr sz="2400" spc="70" dirty="0">
                <a:latin typeface="Times New Roman" panose="02020603050405020304"/>
                <a:cs typeface="Times New Roman" panose="02020603050405020304"/>
              </a:rPr>
              <a:t> </a:t>
            </a:r>
            <a:r>
              <a:rPr sz="2400" dirty="0">
                <a:latin typeface="Times New Roman" panose="02020603050405020304"/>
                <a:cs typeface="Times New Roman" panose="02020603050405020304"/>
              </a:rPr>
              <a:t>php</a:t>
            </a:r>
            <a:r>
              <a:rPr sz="2400" spc="-50" dirty="0">
                <a:latin typeface="Times New Roman" panose="02020603050405020304"/>
                <a:cs typeface="Times New Roman" panose="02020603050405020304"/>
              </a:rPr>
              <a:t> shells.</a:t>
            </a:r>
            <a:endParaRPr sz="2400">
              <a:latin typeface="Times New Roman" panose="02020603050405020304"/>
              <a:cs typeface="Times New Roman" panose="02020603050405020304"/>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657161"/>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2159621"/>
            <a:ext cx="7070725" cy="818515"/>
          </a:xfrm>
          <a:prstGeom prst="rect">
            <a:avLst/>
          </a:prstGeom>
        </p:spPr>
        <p:txBody>
          <a:bodyPr vert="horz" wrap="square" lIns="0" tIns="103505" rIns="0" bIns="0" rtlCol="0">
            <a:spAutoFit/>
          </a:bodyPr>
          <a:p>
            <a:pPr marL="358140" indent="-346075">
              <a:lnSpc>
                <a:spcPct val="100000"/>
              </a:lnSpc>
              <a:spcBef>
                <a:spcPts val="81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1"/>
              </a:rPr>
              <a:t>https://miniphpshell.wordpress.com/2009/10/13/b374k-mini-shell/</a:t>
            </a:r>
            <a:endParaRPr sz="2000">
              <a:latin typeface="Times New Roman" panose="02020603050405020304"/>
              <a:cs typeface="Times New Roman" panose="02020603050405020304"/>
            </a:endParaRPr>
          </a:p>
          <a:p>
            <a:pPr marL="358140" indent="-346075">
              <a:lnSpc>
                <a:spcPct val="100000"/>
              </a:lnSpc>
              <a:spcBef>
                <a:spcPts val="725"/>
              </a:spcBef>
              <a:buClr>
                <a:srgbClr val="000000"/>
              </a:buClr>
              <a:buSzPct val="93000"/>
              <a:buFont typeface="Arial MT"/>
              <a:buChar char="•"/>
              <a:tabLst>
                <a:tab pos="358140" algn="l"/>
                <a:tab pos="358775" algn="l"/>
              </a:tabLst>
            </a:pPr>
            <a:r>
              <a:rPr sz="2000" u="heavy" dirty="0">
                <a:solidFill>
                  <a:srgbClr val="0462C1"/>
                </a:solidFill>
                <a:uFill>
                  <a:solidFill>
                    <a:srgbClr val="0462C1"/>
                  </a:solidFill>
                </a:uFill>
                <a:latin typeface="Times New Roman" panose="02020603050405020304"/>
                <a:cs typeface="Times New Roman" panose="02020603050405020304"/>
                <a:hlinkClick r:id="rId2"/>
              </a:rPr>
              <a:t>https://owasp.org/www-community/attacks/Command_Injection</a:t>
            </a:r>
            <a:endParaRPr sz="2000">
              <a:latin typeface="Times New Roman" panose="02020603050405020304"/>
              <a:cs typeface="Times New Roman" panose="02020603050405020304"/>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11480"/>
            <a:ext cx="889254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5" dirty="0"/>
              <a:t>1</a:t>
            </a:r>
            <a:r>
              <a:rPr lang="en-IN" sz="4000" spc="25" dirty="0"/>
              <a:t>6)</a:t>
            </a:r>
            <a:r>
              <a:rPr sz="4000" spc="-135" dirty="0"/>
              <a:t> </a:t>
            </a:r>
            <a:r>
              <a:rPr sz="4000" spc="-15" dirty="0"/>
              <a:t>Cross-Site</a:t>
            </a:r>
            <a:r>
              <a:rPr sz="4000" spc="125" dirty="0"/>
              <a:t> </a:t>
            </a:r>
            <a:r>
              <a:rPr sz="4000" spc="-15" dirty="0"/>
              <a:t>Request</a:t>
            </a:r>
            <a:r>
              <a:rPr sz="4000" spc="65" dirty="0"/>
              <a:t> </a:t>
            </a:r>
            <a:r>
              <a:rPr sz="4000" spc="-20" dirty="0"/>
              <a:t>Forgery</a:t>
            </a:r>
            <a:endParaRPr sz="4000" spc="-20" dirty="0"/>
          </a:p>
        </p:txBody>
      </p:sp>
      <p:graphicFrame>
        <p:nvGraphicFramePr>
          <p:cNvPr id="3" name="object 3"/>
          <p:cNvGraphicFramePr>
            <a:graphicFrameLocks noGrp="1"/>
          </p:cNvGraphicFramePr>
          <p:nvPr/>
        </p:nvGraphicFramePr>
        <p:xfrm>
          <a:off x="917702" y="2153030"/>
          <a:ext cx="8128634" cy="2419350"/>
        </p:xfrm>
        <a:graphic>
          <a:graphicData uri="http://schemas.openxmlformats.org/drawingml/2006/table">
            <a:tbl>
              <a:tblPr firstRow="1" bandRow="1">
                <a:tableStyleId>{2D5ABB26-0587-4C30-8999-92F81FD0307C}</a:tableStyleId>
              </a:tblPr>
              <a:tblGrid>
                <a:gridCol w="1413510"/>
                <a:gridCol w="6696075"/>
              </a:tblGrid>
              <a:tr h="240665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50"/>
                        </a:spcBef>
                      </a:pPr>
                      <a:endParaRPr sz="1250">
                        <a:latin typeface="Times New Roman" panose="02020603050405020304"/>
                        <a:cs typeface="Times New Roman" panose="02020603050405020304"/>
                      </a:endParaRPr>
                    </a:p>
                    <a:p>
                      <a:pPr marL="115570" marR="99060" indent="-11430" algn="ctr">
                        <a:lnSpc>
                          <a:spcPts val="1680"/>
                        </a:lnSpc>
                        <a:spcBef>
                          <a:spcPts val="5"/>
                        </a:spcBef>
                      </a:pPr>
                      <a:r>
                        <a:rPr sz="1450" spc="-15" dirty="0">
                          <a:solidFill>
                            <a:srgbClr val="FFFFFF"/>
                          </a:solidFill>
                          <a:latin typeface="Times New Roman" panose="02020603050405020304"/>
                          <a:cs typeface="Times New Roman" panose="02020603050405020304"/>
                        </a:rPr>
                        <a:t>Cross-Site </a:t>
                      </a:r>
                      <a:r>
                        <a:rPr sz="1450" spc="-10" dirty="0">
                          <a:solidFill>
                            <a:srgbClr val="FFFFFF"/>
                          </a:solidFill>
                          <a:latin typeface="Times New Roman" panose="02020603050405020304"/>
                          <a:cs typeface="Times New Roman" panose="02020603050405020304"/>
                        </a:rPr>
                        <a:t> </a:t>
                      </a:r>
                      <a:r>
                        <a:rPr sz="1450" dirty="0">
                          <a:solidFill>
                            <a:srgbClr val="FFFFFF"/>
                          </a:solidFill>
                          <a:latin typeface="Times New Roman" panose="02020603050405020304"/>
                          <a:cs typeface="Times New Roman" panose="02020603050405020304"/>
                        </a:rPr>
                        <a:t>Requ</a:t>
                      </a:r>
                      <a:r>
                        <a:rPr sz="1450" dirty="0">
                          <a:solidFill>
                            <a:srgbClr val="FFFFFF"/>
                          </a:solidFill>
                          <a:latin typeface="Times New Roman" panose="02020603050405020304"/>
                          <a:cs typeface="Times New Roman" panose="02020603050405020304"/>
                        </a:rPr>
                        <a:t>es</a:t>
                      </a:r>
                      <a:r>
                        <a:rPr sz="1450" dirty="0">
                          <a:solidFill>
                            <a:srgbClr val="FFFFFF"/>
                          </a:solidFill>
                          <a:latin typeface="Times New Roman" panose="02020603050405020304"/>
                          <a:cs typeface="Times New Roman" panose="02020603050405020304"/>
                        </a:rPr>
                        <a:t>t</a:t>
                      </a:r>
                      <a:r>
                        <a:rPr sz="1450" spc="-125" dirty="0">
                          <a:solidFill>
                            <a:srgbClr val="FFFFFF"/>
                          </a:solidFill>
                          <a:latin typeface="Times New Roman" panose="02020603050405020304"/>
                          <a:cs typeface="Times New Roman" panose="02020603050405020304"/>
                        </a:rPr>
                        <a:t> </a:t>
                      </a:r>
                      <a:r>
                        <a:rPr sz="1450" dirty="0">
                          <a:solidFill>
                            <a:srgbClr val="FFFFFF"/>
                          </a:solidFill>
                          <a:latin typeface="Times New Roman" panose="02020603050405020304"/>
                          <a:cs typeface="Times New Roman" panose="02020603050405020304"/>
                        </a:rPr>
                        <a:t>Fo</a:t>
                      </a:r>
                      <a:r>
                        <a:rPr sz="1450" dirty="0">
                          <a:solidFill>
                            <a:srgbClr val="FFFFFF"/>
                          </a:solidFill>
                          <a:latin typeface="Times New Roman" panose="02020603050405020304"/>
                          <a:cs typeface="Times New Roman" panose="02020603050405020304"/>
                        </a:rPr>
                        <a:t>r</a:t>
                      </a:r>
                      <a:r>
                        <a:rPr sz="1450" spc="-80" dirty="0">
                          <a:solidFill>
                            <a:srgbClr val="FFFFFF"/>
                          </a:solidFill>
                          <a:latin typeface="Times New Roman" panose="02020603050405020304"/>
                          <a:cs typeface="Times New Roman" panose="02020603050405020304"/>
                        </a:rPr>
                        <a:t>g</a:t>
                      </a:r>
                      <a:r>
                        <a:rPr sz="1450" dirty="0">
                          <a:solidFill>
                            <a:srgbClr val="FFFFFF"/>
                          </a:solidFill>
                          <a:latin typeface="Times New Roman" panose="02020603050405020304"/>
                          <a:cs typeface="Times New Roman" panose="02020603050405020304"/>
                        </a:rPr>
                        <a:t>ery  </a:t>
                      </a:r>
                      <a:r>
                        <a:rPr sz="1450" spc="-5" dirty="0">
                          <a:solidFill>
                            <a:srgbClr val="FFFFFF"/>
                          </a:solidFill>
                          <a:latin typeface="Times New Roman" panose="02020603050405020304"/>
                          <a:cs typeface="Times New Roman" panose="02020603050405020304"/>
                        </a:rPr>
                        <a:t>(Severe)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450" spc="-25" dirty="0">
                          <a:latin typeface="Times New Roman" panose="02020603050405020304"/>
                          <a:cs typeface="Times New Roman" panose="02020603050405020304"/>
                        </a:rPr>
                        <a:t>Below</a:t>
                      </a:r>
                      <a:r>
                        <a:rPr sz="1450" spc="-50" dirty="0">
                          <a:latin typeface="Times New Roman" panose="02020603050405020304"/>
                          <a:cs typeface="Times New Roman" panose="02020603050405020304"/>
                        </a:rPr>
                        <a:t> </a:t>
                      </a:r>
                      <a:r>
                        <a:rPr sz="1450" spc="-15" dirty="0">
                          <a:latin typeface="Times New Roman" panose="02020603050405020304"/>
                          <a:cs typeface="Times New Roman" panose="02020603050405020304"/>
                        </a:rPr>
                        <a:t>mentioned</a:t>
                      </a:r>
                      <a:r>
                        <a:rPr sz="1450" spc="-120"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URLs</a:t>
                      </a:r>
                      <a:r>
                        <a:rPr sz="1450" spc="-40"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are</a:t>
                      </a:r>
                      <a:r>
                        <a:rPr sz="1450" spc="-125" dirty="0">
                          <a:latin typeface="Times New Roman" panose="02020603050405020304"/>
                          <a:cs typeface="Times New Roman" panose="02020603050405020304"/>
                        </a:rPr>
                        <a:t> </a:t>
                      </a:r>
                      <a:r>
                        <a:rPr sz="1450" spc="-25" dirty="0">
                          <a:latin typeface="Times New Roman" panose="02020603050405020304"/>
                          <a:cs typeface="Times New Roman" panose="02020603050405020304"/>
                        </a:rPr>
                        <a:t>vulnerable</a:t>
                      </a:r>
                      <a:r>
                        <a:rPr sz="1450" spc="40"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to</a:t>
                      </a:r>
                      <a:r>
                        <a:rPr sz="1450" spc="-35" dirty="0">
                          <a:latin typeface="Times New Roman" panose="02020603050405020304"/>
                          <a:cs typeface="Times New Roman" panose="02020603050405020304"/>
                        </a:rPr>
                        <a:t> </a:t>
                      </a:r>
                      <a:r>
                        <a:rPr sz="1450" spc="-15" dirty="0">
                          <a:latin typeface="Times New Roman" panose="02020603050405020304"/>
                          <a:cs typeface="Times New Roman" panose="02020603050405020304"/>
                        </a:rPr>
                        <a:t>cross-site</a:t>
                      </a:r>
                      <a:r>
                        <a:rPr sz="1450" spc="-125"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request</a:t>
                      </a:r>
                      <a:r>
                        <a:rPr sz="1450" spc="-125" dirty="0">
                          <a:latin typeface="Times New Roman" panose="02020603050405020304"/>
                          <a:cs typeface="Times New Roman" panose="02020603050405020304"/>
                        </a:rPr>
                        <a:t> </a:t>
                      </a:r>
                      <a:r>
                        <a:rPr sz="1450" spc="-15" dirty="0">
                          <a:latin typeface="Times New Roman" panose="02020603050405020304"/>
                          <a:cs typeface="Times New Roman" panose="02020603050405020304"/>
                        </a:rPr>
                        <a:t>forgery.</a:t>
                      </a:r>
                      <a:endParaRPr sz="1450">
                        <a:latin typeface="Times New Roman" panose="02020603050405020304"/>
                        <a:cs typeface="Times New Roman" panose="02020603050405020304"/>
                      </a:endParaRPr>
                    </a:p>
                    <a:p>
                      <a:pPr>
                        <a:lnSpc>
                          <a:spcPct val="100000"/>
                        </a:lnSpc>
                        <a:spcBef>
                          <a:spcPts val="10"/>
                        </a:spcBef>
                      </a:pPr>
                      <a:endParaRPr sz="1400">
                        <a:latin typeface="Times New Roman" panose="02020603050405020304"/>
                        <a:cs typeface="Times New Roman" panose="02020603050405020304"/>
                      </a:endParaRPr>
                    </a:p>
                    <a:p>
                      <a:pPr marL="85725">
                        <a:lnSpc>
                          <a:spcPts val="1710"/>
                        </a:lnSpc>
                        <a:spcBef>
                          <a:spcPts val="5"/>
                        </a:spcBef>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a:t>
                      </a:r>
                      <a:r>
                        <a:rPr sz="1450" b="1" spc="-10" dirty="0">
                          <a:latin typeface="Times New Roman" panose="02020603050405020304"/>
                          <a:cs typeface="Times New Roman" panose="02020603050405020304"/>
                        </a:rPr>
                        <a:t>L</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370205" indent="-285115">
                        <a:lnSpc>
                          <a:spcPts val="1685"/>
                        </a:lnSpc>
                        <a:buClr>
                          <a:srgbClr val="000000"/>
                        </a:buClr>
                        <a:buSzPct val="86000"/>
                        <a:buFont typeface="Arial MT"/>
                        <a:buChar char="•"/>
                        <a:tabLst>
                          <a:tab pos="370205" algn="l"/>
                          <a:tab pos="370840" algn="l"/>
                        </a:tabLst>
                      </a:pPr>
                      <a:r>
                        <a:rPr sz="1450" u="sng" spc="-20" dirty="0">
                          <a:solidFill>
                            <a:srgbClr val="0462C1"/>
                          </a:solidFill>
                          <a:uFill>
                            <a:solidFill>
                              <a:srgbClr val="0462C1"/>
                            </a:solidFill>
                          </a:uFill>
                          <a:latin typeface="Times New Roman" panose="02020603050405020304"/>
                          <a:cs typeface="Times New Roman" panose="02020603050405020304"/>
                          <a:hlinkClick r:id="rId1"/>
                        </a:rPr>
                        <a:t>http://13.232.125.26/profile/change_password.php</a:t>
                      </a:r>
                      <a:endParaRPr sz="1450" u="sng" spc="-20" dirty="0">
                        <a:solidFill>
                          <a:srgbClr val="0462C1"/>
                        </a:solidFill>
                        <a:uFill>
                          <a:solidFill>
                            <a:srgbClr val="0462C1"/>
                          </a:solidFill>
                        </a:uFill>
                        <a:latin typeface="Times New Roman" panose="02020603050405020304"/>
                        <a:cs typeface="Times New Roman" panose="02020603050405020304"/>
                        <a:hlinkClick r:id="rId1"/>
                      </a:endParaRPr>
                    </a:p>
                    <a:p>
                      <a:pPr marL="370205" indent="-285115">
                        <a:lnSpc>
                          <a:spcPts val="1685"/>
                        </a:lnSpc>
                        <a:buClr>
                          <a:srgbClr val="000000"/>
                        </a:buClr>
                        <a:buSzPct val="86000"/>
                        <a:buFont typeface="Arial MT"/>
                        <a:buChar char="•"/>
                        <a:tabLst>
                          <a:tab pos="370205" algn="l"/>
                          <a:tab pos="370840" algn="l"/>
                        </a:tabLst>
                      </a:pPr>
                      <a:r>
                        <a:rPr sz="1450" u="sng" spc="-15" dirty="0">
                          <a:solidFill>
                            <a:srgbClr val="0462C1"/>
                          </a:solidFill>
                          <a:uFill>
                            <a:solidFill>
                              <a:srgbClr val="0462C1"/>
                            </a:solidFill>
                          </a:uFill>
                          <a:latin typeface="Times New Roman" panose="02020603050405020304"/>
                          <a:cs typeface="Times New Roman" panose="02020603050405020304"/>
                          <a:hlinkClick r:id="rId2"/>
                        </a:rPr>
                        <a:t>http://13.</a:t>
                      </a:r>
                      <a:r>
                        <a:rPr sz="1450" u="sng" spc="-15" dirty="0">
                          <a:solidFill>
                            <a:srgbClr val="0462C1"/>
                          </a:solidFill>
                          <a:uFill>
                            <a:solidFill>
                              <a:srgbClr val="0462C1"/>
                            </a:solidFill>
                          </a:uFill>
                          <a:latin typeface="Times New Roman" panose="02020603050405020304"/>
                          <a:cs typeface="Times New Roman" panose="02020603050405020304"/>
                          <a:hlinkClick r:id="rId1"/>
                        </a:rPr>
                        <a:t>233.24.9</a:t>
                      </a:r>
                      <a:r>
                        <a:rPr sz="1450" u="sng" spc="-15" dirty="0">
                          <a:solidFill>
                            <a:srgbClr val="0462C1"/>
                          </a:solidFill>
                          <a:uFill>
                            <a:solidFill>
                              <a:srgbClr val="0462C1"/>
                            </a:solidFill>
                          </a:uFill>
                          <a:latin typeface="Times New Roman" panose="02020603050405020304"/>
                          <a:cs typeface="Times New Roman" panose="02020603050405020304"/>
                          <a:hlinkClick r:id="rId2"/>
                        </a:rPr>
                        <a:t>/cart/cart.php</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539115" y="394335"/>
            <a:ext cx="280987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497840" y="1433830"/>
            <a:ext cx="10401300" cy="875665"/>
          </a:xfrm>
          <a:prstGeom prst="rect">
            <a:avLst/>
          </a:prstGeom>
        </p:spPr>
        <p:txBody>
          <a:bodyPr vert="horz" wrap="square" lIns="0" tIns="13335" rIns="0" bIns="0" rtlCol="0">
            <a:spAutoFit/>
          </a:bodyPr>
          <a:p>
            <a:pPr marL="297180" indent="-285115">
              <a:lnSpc>
                <a:spcPts val="2280"/>
              </a:lnSpc>
              <a:spcBef>
                <a:spcPts val="105"/>
              </a:spcBef>
              <a:buFont typeface="Arial MT"/>
              <a:buChar char="•"/>
              <a:tabLst>
                <a:tab pos="297180" algn="l"/>
                <a:tab pos="297815" algn="l"/>
              </a:tabLst>
            </a:pPr>
            <a:r>
              <a:rPr sz="2000" spc="-5" dirty="0">
                <a:latin typeface="Times New Roman" panose="02020603050405020304"/>
                <a:cs typeface="Times New Roman" panose="02020603050405020304"/>
              </a:rPr>
              <a:t>As </a:t>
            </a:r>
            <a:r>
              <a:rPr sz="200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customer,</a:t>
            </a:r>
            <a:r>
              <a:rPr sz="2000" spc="-12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Login</a:t>
            </a:r>
            <a:r>
              <a:rPr sz="2000" spc="9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account.</a:t>
            </a:r>
            <a:endParaRPr sz="2000">
              <a:latin typeface="Times New Roman" panose="02020603050405020304"/>
              <a:cs typeface="Times New Roman" panose="02020603050405020304"/>
            </a:endParaRPr>
          </a:p>
          <a:p>
            <a:pPr marL="297180" indent="-285115">
              <a:lnSpc>
                <a:spcPts val="2165"/>
              </a:lnSpc>
              <a:buFont typeface="Arial MT"/>
              <a:buChar char="•"/>
              <a:tabLst>
                <a:tab pos="297180" algn="l"/>
                <a:tab pos="297815" algn="l"/>
              </a:tabLst>
            </a:pPr>
            <a:r>
              <a:rPr sz="2000" dirty="0">
                <a:latin typeface="Times New Roman" panose="02020603050405020304"/>
                <a:cs typeface="Times New Roman" panose="02020603050405020304"/>
              </a:rPr>
              <a:t>Go</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0"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My</a:t>
            </a:r>
            <a:r>
              <a:rPr sz="2000" b="1" spc="2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Profile</a:t>
            </a:r>
            <a:r>
              <a:rPr sz="2000" b="1"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section</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click</a:t>
            </a:r>
            <a:r>
              <a:rPr sz="2000" spc="18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2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Change</a:t>
            </a:r>
            <a:r>
              <a:rPr sz="2000" b="1" spc="140"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Password</a:t>
            </a:r>
            <a:r>
              <a:rPr sz="2000" b="1" spc="-18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button,</a:t>
            </a:r>
            <a:r>
              <a:rPr sz="2000" spc="-19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change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password</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appears.</a:t>
            </a:r>
            <a:endParaRPr sz="2000">
              <a:latin typeface="Times New Roman" panose="02020603050405020304"/>
              <a:cs typeface="Times New Roman" panose="02020603050405020304"/>
            </a:endParaRPr>
          </a:p>
          <a:p>
            <a:pPr marL="297180" indent="-285115">
              <a:lnSpc>
                <a:spcPts val="2280"/>
              </a:lnSpc>
              <a:buFont typeface="Arial MT"/>
              <a:buChar char="•"/>
              <a:tabLst>
                <a:tab pos="297180" algn="l"/>
                <a:tab pos="297815" algn="l"/>
              </a:tabLst>
            </a:pPr>
            <a:r>
              <a:rPr sz="2000" spc="-5" dirty="0">
                <a:latin typeface="Times New Roman" panose="02020603050405020304"/>
                <a:cs typeface="Times New Roman" panose="02020603050405020304"/>
              </a:rPr>
              <a:t>we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1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forge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lang="en-IN" sz="2000" spc="5" dirty="0">
                <a:latin typeface="Times New Roman" panose="02020603050405020304"/>
                <a:cs typeface="Times New Roman" panose="02020603050405020304"/>
              </a:rPr>
              <a:t>v </a:t>
            </a:r>
            <a:r>
              <a:rPr sz="2000" spc="15" dirty="0">
                <a:latin typeface="Times New Roman" panose="02020603050405020304"/>
                <a:cs typeface="Times New Roman" panose="02020603050405020304"/>
              </a:rPr>
              <a:t>by</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creating</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HTML</a:t>
            </a:r>
            <a:r>
              <a:rPr sz="2000" spc="11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endParaRPr sz="2000">
              <a:latin typeface="Times New Roman" panose="02020603050405020304"/>
              <a:cs typeface="Times New Roman" panose="02020603050405020304"/>
            </a:endParaRPr>
          </a:p>
        </p:txBody>
      </p:sp>
      <p:pic>
        <p:nvPicPr>
          <p:cNvPr id="4" name="Picture 3" descr="Screenshot 2022-11-05 171747"/>
          <p:cNvPicPr>
            <a:picLocks noChangeAspect="1"/>
          </p:cNvPicPr>
          <p:nvPr/>
        </p:nvPicPr>
        <p:blipFill>
          <a:blip r:embed="rId1"/>
          <a:stretch>
            <a:fillRect/>
          </a:stretch>
        </p:blipFill>
        <p:spPr>
          <a:xfrm>
            <a:off x="1957070" y="2740025"/>
            <a:ext cx="7482840" cy="358902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849185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35" dirty="0"/>
              <a:t> </a:t>
            </a:r>
            <a:r>
              <a:rPr sz="4000" dirty="0"/>
              <a:t>–</a:t>
            </a:r>
            <a:r>
              <a:rPr sz="4000" spc="-25" dirty="0"/>
              <a:t> </a:t>
            </a:r>
            <a:r>
              <a:rPr sz="4000" spc="-20" dirty="0"/>
              <a:t>password</a:t>
            </a:r>
            <a:r>
              <a:rPr sz="4000" spc="45" dirty="0"/>
              <a:t> </a:t>
            </a:r>
            <a:r>
              <a:rPr sz="4000" spc="-35" dirty="0"/>
              <a:t>changed</a:t>
            </a:r>
            <a:r>
              <a:rPr sz="4000" spc="195" dirty="0"/>
              <a:t> </a:t>
            </a:r>
            <a:r>
              <a:rPr sz="4000" spc="-25" dirty="0"/>
              <a:t>successfully</a:t>
            </a:r>
            <a:endParaRPr sz="4000" spc="-25" dirty="0"/>
          </a:p>
        </p:txBody>
      </p:sp>
      <p:sp>
        <p:nvSpPr>
          <p:cNvPr id="4" name="object 4"/>
          <p:cNvSpPr txBox="1"/>
          <p:nvPr/>
        </p:nvSpPr>
        <p:spPr>
          <a:xfrm>
            <a:off x="917575" y="1395095"/>
            <a:ext cx="6425565" cy="320040"/>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spc="-35" dirty="0">
                <a:latin typeface="Times New Roman" panose="02020603050405020304"/>
                <a:cs typeface="Times New Roman" panose="02020603050405020304"/>
              </a:rPr>
              <a:t>Now,</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make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HTML</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update/change</a:t>
            </a:r>
            <a:r>
              <a:rPr sz="2000" spc="-18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your</a:t>
            </a:r>
            <a:r>
              <a:rPr sz="2000" spc="-1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endParaRPr sz="2000">
              <a:latin typeface="Times New Roman" panose="02020603050405020304"/>
              <a:cs typeface="Times New Roman" panose="02020603050405020304"/>
            </a:endParaRPr>
          </a:p>
        </p:txBody>
      </p:sp>
      <p:pic>
        <p:nvPicPr>
          <p:cNvPr id="3" name="Picture 2" descr="Screenshot 2022-11-05 173354"/>
          <p:cNvPicPr>
            <a:picLocks noChangeAspect="1"/>
          </p:cNvPicPr>
          <p:nvPr/>
        </p:nvPicPr>
        <p:blipFill>
          <a:blip r:embed="rId1"/>
          <a:stretch>
            <a:fillRect/>
          </a:stretch>
        </p:blipFill>
        <p:spPr>
          <a:xfrm>
            <a:off x="815975" y="1903730"/>
            <a:ext cx="9578340" cy="1752600"/>
          </a:xfrm>
          <a:prstGeom prst="rect">
            <a:avLst/>
          </a:prstGeom>
        </p:spPr>
      </p:pic>
      <p:sp>
        <p:nvSpPr>
          <p:cNvPr id="5" name="object 5"/>
          <p:cNvSpPr txBox="1"/>
          <p:nvPr/>
        </p:nvSpPr>
        <p:spPr>
          <a:xfrm>
            <a:off x="815975" y="3844925"/>
            <a:ext cx="11145520" cy="320675"/>
          </a:xfrm>
          <a:prstGeom prst="rect">
            <a:avLst/>
          </a:prstGeom>
        </p:spPr>
        <p:txBody>
          <a:bodyPr vert="horz" wrap="square" lIns="0" tIns="13335" rIns="0" bIns="0" rtlCol="0">
            <a:spAutoFit/>
          </a:bodyPr>
          <a:p>
            <a:pPr marL="297180" indent="-284480">
              <a:lnSpc>
                <a:spcPct val="100000"/>
              </a:lnSpc>
              <a:spcBef>
                <a:spcPts val="105"/>
              </a:spcBef>
              <a:buFont typeface="Arial MT"/>
              <a:buChar char="•"/>
              <a:tabLst>
                <a:tab pos="296545" algn="l"/>
                <a:tab pos="297180" algn="l"/>
              </a:tabLst>
            </a:pPr>
            <a:r>
              <a:rPr sz="2000" spc="-50" dirty="0">
                <a:latin typeface="Times New Roman" panose="02020603050405020304"/>
                <a:cs typeface="Times New Roman" panose="02020603050405020304"/>
              </a:rPr>
              <a:t>Type</a:t>
            </a:r>
            <a:r>
              <a:rPr sz="2000" spc="5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new</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set</a:t>
            </a:r>
            <a:r>
              <a:rPr sz="2000" spc="-1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of</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click</a:t>
            </a:r>
            <a:r>
              <a:rPr sz="2000" spc="1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15" dirty="0">
                <a:latin typeface="Times New Roman" panose="02020603050405020304"/>
                <a:cs typeface="Times New Roman" panose="02020603050405020304"/>
              </a:rPr>
              <a:t> </a:t>
            </a:r>
            <a:r>
              <a:rPr lang="en-IN" sz="2000" b="1" spc="-10" dirty="0">
                <a:latin typeface="Times New Roman" panose="02020603050405020304"/>
                <a:cs typeface="Times New Roman" panose="02020603050405020304"/>
              </a:rPr>
              <a:t>Submit</a:t>
            </a:r>
            <a:r>
              <a:rPr sz="2000" b="1"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button,</a:t>
            </a:r>
            <a:r>
              <a:rPr sz="2000" spc="-204"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upon</a:t>
            </a:r>
            <a:r>
              <a:rPr sz="2000" spc="-14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clicking</a:t>
            </a:r>
            <a:r>
              <a:rPr sz="2000" spc="26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6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it,</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we</a:t>
            </a:r>
            <a:r>
              <a:rPr sz="2000" spc="5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get</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Success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Message.</a:t>
            </a:r>
            <a:endParaRPr sz="2000">
              <a:latin typeface="Times New Roman" panose="02020603050405020304"/>
              <a:cs typeface="Times New Roman" panose="02020603050405020304"/>
            </a:endParaRPr>
          </a:p>
        </p:txBody>
      </p:sp>
      <p:sp>
        <p:nvSpPr>
          <p:cNvPr id="6" name="object 6"/>
          <p:cNvSpPr txBox="1"/>
          <p:nvPr/>
        </p:nvSpPr>
        <p:spPr>
          <a:xfrm>
            <a:off x="815975" y="5457190"/>
            <a:ext cx="9997440" cy="320675"/>
          </a:xfrm>
          <a:prstGeom prst="rect">
            <a:avLst/>
          </a:prstGeom>
        </p:spPr>
        <p:txBody>
          <a:bodyPr vert="horz" wrap="square" lIns="0" tIns="13335" rIns="0" bIns="0" rtlCol="0">
            <a:spAutoFit/>
          </a:bodyPr>
          <a:p>
            <a:pPr marL="297180" indent="-284480">
              <a:lnSpc>
                <a:spcPct val="100000"/>
              </a:lnSpc>
              <a:spcBef>
                <a:spcPts val="105"/>
              </a:spcBef>
              <a:buFont typeface="Arial MT"/>
              <a:buChar char="•"/>
              <a:tabLst>
                <a:tab pos="296545" algn="l"/>
                <a:tab pos="297180" algn="l"/>
              </a:tabLst>
            </a:pPr>
            <a:r>
              <a:rPr sz="2000" spc="-35" dirty="0">
                <a:latin typeface="Times New Roman" panose="02020603050405020304"/>
                <a:cs typeface="Times New Roman" panose="02020603050405020304"/>
              </a:rPr>
              <a:t>Now,</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logout</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try</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login</a:t>
            </a:r>
            <a:r>
              <a:rPr sz="2000" spc="18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again</a:t>
            </a:r>
            <a:r>
              <a:rPr sz="2000" spc="1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with</a:t>
            </a:r>
            <a:r>
              <a:rPr sz="2000" spc="10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new</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11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a:t>
            </a:r>
            <a:r>
              <a:rPr sz="2000" spc="-5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will</a:t>
            </a:r>
            <a:r>
              <a:rPr sz="2000" spc="15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10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logged</a:t>
            </a:r>
            <a:r>
              <a:rPr sz="2000" spc="18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successfully.</a:t>
            </a:r>
            <a:endParaRPr sz="2000">
              <a:latin typeface="Times New Roman" panose="02020603050405020304"/>
              <a:cs typeface="Times New Roman" panose="02020603050405020304"/>
            </a:endParaRPr>
          </a:p>
        </p:txBody>
      </p:sp>
      <p:pic>
        <p:nvPicPr>
          <p:cNvPr id="7" name="Picture 6" descr="Untitled"/>
          <p:cNvPicPr>
            <a:picLocks noChangeAspect="1"/>
          </p:cNvPicPr>
          <p:nvPr/>
        </p:nvPicPr>
        <p:blipFill>
          <a:blip r:embed="rId2"/>
          <a:stretch>
            <a:fillRect/>
          </a:stretch>
        </p:blipFill>
        <p:spPr>
          <a:xfrm>
            <a:off x="815975" y="4556760"/>
            <a:ext cx="7210425" cy="405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23620" y="441325"/>
            <a:ext cx="4645660" cy="583565"/>
          </a:xfrm>
          <a:prstGeom prst="rect">
            <a:avLst/>
          </a:prstGeom>
          <a:noFill/>
        </p:spPr>
        <p:txBody>
          <a:bodyPr wrap="square" rtlCol="0">
            <a:spAutoFit/>
          </a:bodyPr>
          <a:p>
            <a:r>
              <a:rPr lang="en-US" sz="3200"/>
              <a:t>Observation</a:t>
            </a:r>
            <a:endParaRPr lang="en-US" sz="3200"/>
          </a:p>
        </p:txBody>
      </p:sp>
      <p:sp>
        <p:nvSpPr>
          <p:cNvPr id="3" name="Text Box 2"/>
          <p:cNvSpPr txBox="1"/>
          <p:nvPr/>
        </p:nvSpPr>
        <p:spPr>
          <a:xfrm>
            <a:off x="1023620" y="1384935"/>
            <a:ext cx="10599420" cy="645160"/>
          </a:xfrm>
          <a:prstGeom prst="rect">
            <a:avLst/>
          </a:prstGeom>
          <a:noFill/>
        </p:spPr>
        <p:txBody>
          <a:bodyPr wrap="square" rtlCol="0">
            <a:spAutoFit/>
          </a:bodyPr>
          <a:p>
            <a:r>
              <a:rPr lang="en-US"/>
              <a:t>Now if you intercept the request with help of poxy server then SQL injection is possible in the “cat” parameter as shown below</a:t>
            </a:r>
            <a:endParaRPr lang="en-US"/>
          </a:p>
        </p:txBody>
      </p:sp>
      <p:pic>
        <p:nvPicPr>
          <p:cNvPr id="4" name="Picture 3" descr="Screenshot 2022-11-03 171004"/>
          <p:cNvPicPr>
            <a:picLocks noChangeAspect="1"/>
          </p:cNvPicPr>
          <p:nvPr/>
        </p:nvPicPr>
        <p:blipFill>
          <a:blip r:embed="rId1"/>
          <a:stretch>
            <a:fillRect/>
          </a:stretch>
        </p:blipFill>
        <p:spPr>
          <a:xfrm>
            <a:off x="0" y="2472055"/>
            <a:ext cx="12192635" cy="310007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504190" y="1278890"/>
            <a:ext cx="4445000" cy="2272665"/>
          </a:xfrm>
          <a:prstGeom prst="rect">
            <a:avLst/>
          </a:prstGeom>
        </p:spPr>
        <p:txBody>
          <a:bodyPr vert="horz" wrap="square" lIns="0" tIns="13335" rIns="0" bIns="0" rtlCol="0">
            <a:spAutoFit/>
          </a:bodyPr>
          <a:p>
            <a:pPr marL="297180" indent="-285115">
              <a:lnSpc>
                <a:spcPct val="100000"/>
              </a:lnSpc>
              <a:spcBef>
                <a:spcPts val="105"/>
              </a:spcBef>
              <a:buFont typeface="Arial MT"/>
              <a:buChar char="•"/>
              <a:tabLst>
                <a:tab pos="297180" algn="l"/>
                <a:tab pos="297815" algn="l"/>
              </a:tabLst>
            </a:pPr>
            <a:r>
              <a:rPr sz="2000" spc="-5" dirty="0">
                <a:latin typeface="Times New Roman" panose="02020603050405020304"/>
                <a:cs typeface="Times New Roman" panose="02020603050405020304"/>
              </a:rPr>
              <a:t>As </a:t>
            </a:r>
            <a:r>
              <a:rPr sz="200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customer,</a:t>
            </a:r>
            <a:r>
              <a:rPr sz="2000" spc="-12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Login</a:t>
            </a:r>
            <a:r>
              <a:rPr sz="2000" spc="9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account.</a:t>
            </a:r>
            <a:endParaRPr sz="2000">
              <a:latin typeface="Times New Roman" panose="02020603050405020304"/>
              <a:cs typeface="Times New Roman" panose="02020603050405020304"/>
            </a:endParaRPr>
          </a:p>
          <a:p>
            <a:pPr marL="297180" indent="-285115">
              <a:lnSpc>
                <a:spcPct val="100000"/>
              </a:lnSpc>
              <a:spcBef>
                <a:spcPts val="1925"/>
              </a:spcBef>
              <a:buFont typeface="Arial MT"/>
              <a:buChar char="•"/>
              <a:tabLst>
                <a:tab pos="297180" algn="l"/>
                <a:tab pos="297815" algn="l"/>
              </a:tabLst>
            </a:pPr>
            <a:r>
              <a:rPr sz="200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ho</a:t>
            </a:r>
            <a:r>
              <a:rPr sz="2000" dirty="0">
                <a:latin typeface="Times New Roman" panose="02020603050405020304"/>
                <a:cs typeface="Times New Roman" panose="02020603050405020304"/>
              </a:rPr>
              <a:t>p</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y</a:t>
            </a:r>
            <a:r>
              <a:rPr sz="2000" spc="-6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p</a:t>
            </a:r>
            <a:r>
              <a:rPr sz="2000" spc="-30" dirty="0">
                <a:latin typeface="Times New Roman" panose="02020603050405020304"/>
                <a:cs typeface="Times New Roman" panose="02020603050405020304"/>
              </a:rPr>
              <a:t>r</a:t>
            </a:r>
            <a:r>
              <a:rPr sz="2000" spc="35" dirty="0">
                <a:latin typeface="Times New Roman" panose="02020603050405020304"/>
                <a:cs typeface="Times New Roman" panose="02020603050405020304"/>
              </a:rPr>
              <a:t>odu</a:t>
            </a:r>
            <a:r>
              <a:rPr sz="2000" spc="-10" dirty="0">
                <a:latin typeface="Times New Roman" panose="02020603050405020304"/>
                <a:cs typeface="Times New Roman" panose="02020603050405020304"/>
              </a:rPr>
              <a:t>c</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d</a:t>
            </a:r>
            <a:r>
              <a:rPr sz="2000" dirty="0">
                <a:latin typeface="Times New Roman" panose="02020603050405020304"/>
                <a:cs typeface="Times New Roman" panose="02020603050405020304"/>
              </a:rPr>
              <a:t>d</a:t>
            </a:r>
            <a:r>
              <a:rPr sz="2000" spc="-65" dirty="0">
                <a:latin typeface="Times New Roman" panose="02020603050405020304"/>
                <a:cs typeface="Times New Roman" panose="02020603050405020304"/>
              </a:rPr>
              <a:t> </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you</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a:t>
            </a:r>
            <a:r>
              <a:rPr sz="2000" spc="-30" dirty="0">
                <a:latin typeface="Times New Roman" panose="02020603050405020304"/>
                <a:cs typeface="Times New Roman" panose="02020603050405020304"/>
              </a:rPr>
              <a:t>r</a:t>
            </a:r>
            <a:r>
              <a:rPr sz="2000" dirty="0">
                <a:latin typeface="Times New Roman" panose="02020603050405020304"/>
                <a:cs typeface="Times New Roman" panose="02020603050405020304"/>
              </a:rPr>
              <a:t>t.</a:t>
            </a:r>
            <a:endParaRPr sz="2000">
              <a:latin typeface="Times New Roman" panose="02020603050405020304"/>
              <a:cs typeface="Times New Roman" panose="02020603050405020304"/>
            </a:endParaRPr>
          </a:p>
          <a:p>
            <a:pPr>
              <a:lnSpc>
                <a:spcPct val="100000"/>
              </a:lnSpc>
              <a:spcBef>
                <a:spcPts val="35"/>
              </a:spcBef>
              <a:buFont typeface="Arial MT"/>
              <a:buChar char="•"/>
            </a:pPr>
            <a:endParaRPr sz="1850">
              <a:latin typeface="Times New Roman" panose="02020603050405020304"/>
              <a:cs typeface="Times New Roman" panose="02020603050405020304"/>
            </a:endParaRPr>
          </a:p>
          <a:p>
            <a:pPr marL="354965" marR="346075" indent="-342900">
              <a:lnSpc>
                <a:spcPct val="90000"/>
              </a:lnSpc>
              <a:buFont typeface="Arial" panose="020B0604020202020204" pitchFamily="34" charset="0"/>
              <a:buChar char="•"/>
              <a:tabLst>
                <a:tab pos="297180" algn="l"/>
                <a:tab pos="297815" algn="l"/>
              </a:tabLst>
            </a:pPr>
            <a:r>
              <a:rPr lang="en-IN"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confirm</a:t>
            </a:r>
            <a:r>
              <a:rPr sz="2000" spc="8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this </a:t>
            </a:r>
            <a:r>
              <a:rPr sz="2000" spc="5" dirty="0">
                <a:latin typeface="Times New Roman" panose="02020603050405020304"/>
                <a:cs typeface="Times New Roman" panose="02020603050405020304"/>
              </a:rPr>
              <a:t>order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without </a:t>
            </a:r>
            <a:r>
              <a:rPr sz="2000" spc="-25" dirty="0">
                <a:latin typeface="Times New Roman" panose="02020603050405020304"/>
                <a:cs typeface="Times New Roman" panose="02020603050405020304"/>
              </a:rPr>
              <a:t>directly </a:t>
            </a:r>
            <a:r>
              <a:rPr sz="2000" spc="-5" dirty="0">
                <a:latin typeface="Times New Roman" panose="02020603050405020304"/>
                <a:cs typeface="Times New Roman" panose="02020603050405020304"/>
              </a:rPr>
              <a:t>pressing </a:t>
            </a:r>
            <a:r>
              <a:rPr sz="2000" spc="15" dirty="0">
                <a:latin typeface="Times New Roman" panose="02020603050405020304"/>
                <a:cs typeface="Times New Roman" panose="02020603050405020304"/>
              </a:rPr>
              <a:t>on </a:t>
            </a:r>
            <a:r>
              <a:rPr sz="2000" spc="10" dirty="0">
                <a:latin typeface="Times New Roman" panose="02020603050405020304"/>
                <a:cs typeface="Times New Roman" panose="02020603050405020304"/>
              </a:rPr>
              <a:t>the </a:t>
            </a:r>
            <a:r>
              <a:rPr sz="2000" spc="15" dirty="0">
                <a:latin typeface="Times New Roman" panose="02020603050405020304"/>
                <a:cs typeface="Times New Roman" panose="02020603050405020304"/>
              </a:rPr>
              <a:t> </a:t>
            </a:r>
            <a:r>
              <a:rPr sz="2000" b="1" spc="-90" dirty="0">
                <a:latin typeface="Times New Roman" panose="02020603050405020304"/>
                <a:cs typeface="Times New Roman" panose="02020603050405020304"/>
              </a:rPr>
              <a:t>C</a:t>
            </a:r>
            <a:r>
              <a:rPr sz="2000" b="1" spc="-40" dirty="0">
                <a:latin typeface="Times New Roman" panose="02020603050405020304"/>
                <a:cs typeface="Times New Roman" panose="02020603050405020304"/>
              </a:rPr>
              <a:t>O</a:t>
            </a:r>
            <a:r>
              <a:rPr sz="2000" b="1" dirty="0">
                <a:latin typeface="Times New Roman" panose="02020603050405020304"/>
                <a:cs typeface="Times New Roman" panose="02020603050405020304"/>
              </a:rPr>
              <a:t>N</a:t>
            </a:r>
            <a:r>
              <a:rPr sz="2000" b="1" spc="45" dirty="0">
                <a:latin typeface="Times New Roman" panose="02020603050405020304"/>
                <a:cs typeface="Times New Roman" panose="02020603050405020304"/>
              </a:rPr>
              <a:t>F</a:t>
            </a:r>
            <a:r>
              <a:rPr sz="2000" b="1" spc="20" dirty="0">
                <a:latin typeface="Times New Roman" panose="02020603050405020304"/>
                <a:cs typeface="Times New Roman" panose="02020603050405020304"/>
              </a:rPr>
              <a:t>I</a:t>
            </a:r>
            <a:r>
              <a:rPr sz="2000" b="1" dirty="0">
                <a:latin typeface="Times New Roman" panose="02020603050405020304"/>
                <a:cs typeface="Times New Roman" panose="02020603050405020304"/>
              </a:rPr>
              <a:t>RM</a:t>
            </a:r>
            <a:r>
              <a:rPr sz="2000" b="1" spc="80" dirty="0">
                <a:latin typeface="Times New Roman" panose="02020603050405020304"/>
                <a:cs typeface="Times New Roman" panose="02020603050405020304"/>
              </a:rPr>
              <a:t> </a:t>
            </a:r>
            <a:r>
              <a:rPr sz="2000" b="1" spc="-40" dirty="0">
                <a:latin typeface="Times New Roman" panose="02020603050405020304"/>
                <a:cs typeface="Times New Roman" panose="02020603050405020304"/>
              </a:rPr>
              <a:t>O</a:t>
            </a:r>
            <a:r>
              <a:rPr sz="2000" b="1" dirty="0">
                <a:latin typeface="Times New Roman" panose="02020603050405020304"/>
                <a:cs typeface="Times New Roman" panose="02020603050405020304"/>
              </a:rPr>
              <a:t>R</a:t>
            </a:r>
            <a:r>
              <a:rPr sz="2000" b="1" spc="-15" dirty="0">
                <a:latin typeface="Times New Roman" panose="02020603050405020304"/>
                <a:cs typeface="Times New Roman" panose="02020603050405020304"/>
              </a:rPr>
              <a:t>D</a:t>
            </a:r>
            <a:r>
              <a:rPr sz="2000" b="1" spc="20" dirty="0">
                <a:latin typeface="Times New Roman" panose="02020603050405020304"/>
                <a:cs typeface="Times New Roman" panose="02020603050405020304"/>
              </a:rPr>
              <a:t>E</a:t>
            </a:r>
            <a:r>
              <a:rPr sz="2000" b="1" dirty="0">
                <a:latin typeface="Times New Roman" panose="02020603050405020304"/>
                <a:cs typeface="Times New Roman" panose="02020603050405020304"/>
              </a:rPr>
              <a:t>R</a:t>
            </a:r>
            <a:r>
              <a:rPr sz="2000" b="1" spc="-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bu</a:t>
            </a:r>
            <a:r>
              <a:rPr sz="2000" dirty="0">
                <a:latin typeface="Times New Roman" panose="02020603050405020304"/>
                <a:cs typeface="Times New Roman" panose="02020603050405020304"/>
              </a:rPr>
              <a:t>tt</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n</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s  </a:t>
            </a:r>
            <a:r>
              <a:rPr sz="2000" spc="-5" dirty="0">
                <a:latin typeface="Times New Roman" panose="02020603050405020304"/>
                <a:cs typeface="Times New Roman" panose="02020603050405020304"/>
              </a:rPr>
              <a:t>page</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by</a:t>
            </a:r>
            <a:r>
              <a:rPr sz="2000" spc="-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creating</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HTML </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endParaRPr sz="2000">
              <a:latin typeface="Times New Roman" panose="02020603050405020304"/>
              <a:cs typeface="Times New Roman" panose="02020603050405020304"/>
            </a:endParaRPr>
          </a:p>
        </p:txBody>
      </p:sp>
      <p:pic>
        <p:nvPicPr>
          <p:cNvPr id="5" name="Picture 4" descr="Screenshot 2022-11-05 174038"/>
          <p:cNvPicPr>
            <a:picLocks noChangeAspect="1"/>
          </p:cNvPicPr>
          <p:nvPr/>
        </p:nvPicPr>
        <p:blipFill>
          <a:blip r:embed="rId1"/>
          <a:stretch>
            <a:fillRect/>
          </a:stretch>
        </p:blipFill>
        <p:spPr>
          <a:xfrm>
            <a:off x="5285740" y="1278890"/>
            <a:ext cx="6743700" cy="550926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89635" y="344805"/>
            <a:ext cx="802195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45" dirty="0"/>
              <a:t> </a:t>
            </a:r>
            <a:r>
              <a:rPr dirty="0"/>
              <a:t>–</a:t>
            </a:r>
            <a:r>
              <a:rPr spc="-30" dirty="0"/>
              <a:t> </a:t>
            </a:r>
            <a:r>
              <a:rPr dirty="0"/>
              <a:t>order</a:t>
            </a:r>
            <a:r>
              <a:rPr spc="-25" dirty="0"/>
              <a:t> </a:t>
            </a:r>
            <a:r>
              <a:rPr spc="-10" dirty="0"/>
              <a:t>confirmed</a:t>
            </a:r>
            <a:r>
              <a:rPr spc="-40" dirty="0"/>
              <a:t> </a:t>
            </a:r>
            <a:r>
              <a:rPr spc="-25" dirty="0"/>
              <a:t>successfully</a:t>
            </a:r>
            <a:endParaRPr spc="-25" dirty="0"/>
          </a:p>
        </p:txBody>
      </p:sp>
      <p:sp>
        <p:nvSpPr>
          <p:cNvPr id="4" name="object 4"/>
          <p:cNvSpPr txBox="1"/>
          <p:nvPr/>
        </p:nvSpPr>
        <p:spPr>
          <a:xfrm>
            <a:off x="889635" y="1400810"/>
            <a:ext cx="5301615" cy="320040"/>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dirty="0">
                <a:latin typeface="Times New Roman" panose="02020603050405020304"/>
                <a:cs typeface="Times New Roman" panose="02020603050405020304"/>
              </a:rPr>
              <a:t>N</a:t>
            </a:r>
            <a:r>
              <a:rPr sz="2000" spc="35" dirty="0">
                <a:latin typeface="Times New Roman" panose="02020603050405020304"/>
                <a:cs typeface="Times New Roman" panose="02020603050405020304"/>
              </a:rPr>
              <a:t>o</a:t>
            </a:r>
            <a:r>
              <a:rPr sz="2000" spc="-165" dirty="0">
                <a:latin typeface="Times New Roman" panose="02020603050405020304"/>
                <a:cs typeface="Times New Roman" panose="02020603050405020304"/>
              </a:rPr>
              <a:t>w</a:t>
            </a:r>
            <a:r>
              <a:rPr sz="2000" dirty="0">
                <a:latin typeface="Times New Roman" panose="02020603050405020304"/>
                <a:cs typeface="Times New Roman" panose="02020603050405020304"/>
              </a:rPr>
              <a:t>,</a:t>
            </a:r>
            <a:r>
              <a:rPr sz="2000" spc="4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m</a:t>
            </a:r>
            <a:r>
              <a:rPr sz="2000" spc="-1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k</a:t>
            </a:r>
            <a:r>
              <a:rPr sz="2000" dirty="0">
                <a:latin typeface="Times New Roman" panose="02020603050405020304"/>
                <a:cs typeface="Times New Roman" panose="02020603050405020304"/>
              </a:rPr>
              <a:t>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H</a:t>
            </a:r>
            <a:r>
              <a:rPr sz="2000" spc="-105" dirty="0">
                <a:latin typeface="Times New Roman" panose="02020603050405020304"/>
                <a:cs typeface="Times New Roman" panose="02020603050405020304"/>
              </a:rPr>
              <a:t>T</a:t>
            </a:r>
            <a:r>
              <a:rPr sz="2000" spc="-20" dirty="0">
                <a:latin typeface="Times New Roman" panose="02020603050405020304"/>
                <a:cs typeface="Times New Roman" panose="02020603050405020304"/>
              </a:rPr>
              <a:t>M</a:t>
            </a:r>
            <a:r>
              <a:rPr sz="2000" dirty="0">
                <a:latin typeface="Times New Roman" panose="02020603050405020304"/>
                <a:cs typeface="Times New Roman" panose="02020603050405020304"/>
              </a:rPr>
              <a:t>L</a:t>
            </a:r>
            <a:r>
              <a:rPr sz="2000" spc="1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p</a:t>
            </a:r>
            <a:r>
              <a:rPr sz="2000" spc="-1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g</a:t>
            </a:r>
            <a:r>
              <a:rPr sz="2000" dirty="0">
                <a:latin typeface="Times New Roman" panose="02020603050405020304"/>
                <a:cs typeface="Times New Roman" panose="02020603050405020304"/>
              </a:rPr>
              <a:t>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40" dirty="0">
                <a:latin typeface="Times New Roman" panose="02020603050405020304"/>
                <a:cs typeface="Times New Roman" panose="02020603050405020304"/>
              </a:rPr>
              <a:t>on</a:t>
            </a:r>
            <a:r>
              <a:rPr sz="2000" spc="-25" dirty="0">
                <a:latin typeface="Times New Roman" panose="02020603050405020304"/>
                <a:cs typeface="Times New Roman" panose="02020603050405020304"/>
              </a:rPr>
              <a:t>f</a:t>
            </a:r>
            <a:r>
              <a:rPr sz="2000" spc="-75" dirty="0">
                <a:latin typeface="Times New Roman" panose="02020603050405020304"/>
                <a:cs typeface="Times New Roman" panose="02020603050405020304"/>
              </a:rPr>
              <a:t>i</a:t>
            </a:r>
            <a:r>
              <a:rPr sz="2000" spc="-25" dirty="0">
                <a:latin typeface="Times New Roman" panose="02020603050405020304"/>
                <a:cs typeface="Times New Roman" panose="02020603050405020304"/>
              </a:rPr>
              <a:t>r</a:t>
            </a:r>
            <a:r>
              <a:rPr sz="2000" dirty="0">
                <a:latin typeface="Times New Roman" panose="02020603050405020304"/>
                <a:cs typeface="Times New Roman" panose="02020603050405020304"/>
              </a:rPr>
              <a:t>m</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you</a:t>
            </a:r>
            <a:r>
              <a:rPr sz="2000" dirty="0">
                <a:latin typeface="Times New Roman" panose="02020603050405020304"/>
                <a:cs typeface="Times New Roman" panose="02020603050405020304"/>
              </a:rPr>
              <a:t>r</a:t>
            </a:r>
            <a:r>
              <a:rPr sz="2000" spc="-12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o</a:t>
            </a:r>
            <a:r>
              <a:rPr sz="2000" spc="-25" dirty="0">
                <a:latin typeface="Times New Roman" panose="02020603050405020304"/>
                <a:cs typeface="Times New Roman" panose="02020603050405020304"/>
              </a:rPr>
              <a:t>r</a:t>
            </a:r>
            <a:r>
              <a:rPr sz="2000" spc="40" dirty="0">
                <a:latin typeface="Times New Roman" panose="02020603050405020304"/>
                <a:cs typeface="Times New Roman" panose="02020603050405020304"/>
              </a:rPr>
              <a:t>d</a:t>
            </a:r>
            <a:r>
              <a:rPr sz="2000" spc="-10" dirty="0">
                <a:latin typeface="Times New Roman" panose="02020603050405020304"/>
                <a:cs typeface="Times New Roman" panose="02020603050405020304"/>
              </a:rPr>
              <a:t>e</a:t>
            </a:r>
            <a:r>
              <a:rPr sz="2000" spc="-105" dirty="0">
                <a:latin typeface="Times New Roman" panose="02020603050405020304"/>
                <a:cs typeface="Times New Roman" panose="02020603050405020304"/>
              </a:rPr>
              <a:t>r</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3" name="Picture 2" descr="Screenshot 2022-11-05 174727"/>
          <p:cNvPicPr>
            <a:picLocks noChangeAspect="1"/>
          </p:cNvPicPr>
          <p:nvPr/>
        </p:nvPicPr>
        <p:blipFill>
          <a:blip r:embed="rId1"/>
          <a:stretch>
            <a:fillRect/>
          </a:stretch>
        </p:blipFill>
        <p:spPr>
          <a:xfrm>
            <a:off x="1832610" y="3090545"/>
            <a:ext cx="8378825" cy="168275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799401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45" dirty="0"/>
              <a:t> </a:t>
            </a:r>
            <a:r>
              <a:rPr dirty="0"/>
              <a:t>–</a:t>
            </a:r>
            <a:r>
              <a:rPr spc="-30" dirty="0"/>
              <a:t> </a:t>
            </a:r>
            <a:r>
              <a:rPr dirty="0"/>
              <a:t>order</a:t>
            </a:r>
            <a:r>
              <a:rPr spc="-25" dirty="0"/>
              <a:t> </a:t>
            </a:r>
            <a:r>
              <a:rPr spc="-10" dirty="0"/>
              <a:t>confirmed</a:t>
            </a:r>
            <a:r>
              <a:rPr spc="-40" dirty="0"/>
              <a:t> </a:t>
            </a:r>
            <a:r>
              <a:rPr spc="-25" dirty="0"/>
              <a:t>successfully</a:t>
            </a:r>
            <a:endParaRPr spc="-25" dirty="0"/>
          </a:p>
        </p:txBody>
      </p:sp>
      <p:sp>
        <p:nvSpPr>
          <p:cNvPr id="4" name="object 4"/>
          <p:cNvSpPr txBox="1"/>
          <p:nvPr/>
        </p:nvSpPr>
        <p:spPr>
          <a:xfrm>
            <a:off x="414020" y="2013585"/>
            <a:ext cx="2616835" cy="1857375"/>
          </a:xfrm>
          <a:prstGeom prst="rect">
            <a:avLst/>
          </a:prstGeom>
        </p:spPr>
        <p:txBody>
          <a:bodyPr vert="horz" wrap="square" lIns="0" tIns="13335" rIns="0" bIns="0" rtlCol="0">
            <a:spAutoFit/>
          </a:bodyPr>
          <a:p>
            <a:pPr marL="358140" marR="5080" indent="-346075">
              <a:lnSpc>
                <a:spcPct val="100000"/>
              </a:lnSpc>
              <a:spcBef>
                <a:spcPts val="105"/>
              </a:spcBef>
              <a:buFont typeface="Arial MT"/>
              <a:buChar char="•"/>
              <a:tabLst>
                <a:tab pos="358140" algn="l"/>
                <a:tab pos="358775" algn="l"/>
              </a:tabLst>
            </a:pPr>
            <a:r>
              <a:rPr sz="2000" spc="15" dirty="0">
                <a:latin typeface="Times New Roman" panose="02020603050405020304"/>
                <a:cs typeface="Times New Roman" panose="02020603050405020304"/>
              </a:rPr>
              <a:t>Just </a:t>
            </a:r>
            <a:r>
              <a:rPr sz="2000" spc="-35" dirty="0">
                <a:latin typeface="Times New Roman" panose="02020603050405020304"/>
                <a:cs typeface="Times New Roman" panose="02020603050405020304"/>
              </a:rPr>
              <a:t>click </a:t>
            </a:r>
            <a:r>
              <a:rPr sz="2000" spc="20" dirty="0">
                <a:latin typeface="Times New Roman" panose="02020603050405020304"/>
                <a:cs typeface="Times New Roman" panose="02020603050405020304"/>
              </a:rPr>
              <a:t>on </a:t>
            </a:r>
            <a:r>
              <a:rPr sz="2000" b="1" spc="-25" dirty="0">
                <a:latin typeface="Times New Roman" panose="02020603050405020304"/>
                <a:cs typeface="Times New Roman" panose="02020603050405020304"/>
              </a:rPr>
              <a:t>Confirm </a:t>
            </a:r>
            <a:r>
              <a:rPr sz="2000" b="1" spc="-490" dirty="0">
                <a:latin typeface="Times New Roman" panose="02020603050405020304"/>
                <a:cs typeface="Times New Roman" panose="02020603050405020304"/>
              </a:rPr>
              <a:t> </a:t>
            </a:r>
            <a:r>
              <a:rPr sz="2000" b="1" spc="-40" dirty="0">
                <a:latin typeface="Times New Roman" panose="02020603050405020304"/>
                <a:cs typeface="Times New Roman" panose="02020603050405020304"/>
              </a:rPr>
              <a:t>O</a:t>
            </a:r>
            <a:r>
              <a:rPr sz="2000" b="1" spc="-10" dirty="0">
                <a:latin typeface="Times New Roman" panose="02020603050405020304"/>
                <a:cs typeface="Times New Roman" panose="02020603050405020304"/>
              </a:rPr>
              <a:t>r</a:t>
            </a:r>
            <a:r>
              <a:rPr sz="2000" b="1" spc="5" dirty="0">
                <a:latin typeface="Times New Roman" panose="02020603050405020304"/>
                <a:cs typeface="Times New Roman" panose="02020603050405020304"/>
              </a:rPr>
              <a:t>d</a:t>
            </a:r>
            <a:r>
              <a:rPr sz="2000" b="1" spc="-10" dirty="0">
                <a:latin typeface="Times New Roman" panose="02020603050405020304"/>
                <a:cs typeface="Times New Roman" panose="02020603050405020304"/>
              </a:rPr>
              <a:t>e</a:t>
            </a:r>
            <a:r>
              <a:rPr sz="2000" b="1" dirty="0">
                <a:latin typeface="Times New Roman" panose="02020603050405020304"/>
                <a:cs typeface="Times New Roman" panose="02020603050405020304"/>
              </a:rPr>
              <a:t>r</a:t>
            </a:r>
            <a:r>
              <a:rPr sz="2000" b="1" spc="5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bu</a:t>
            </a:r>
            <a:r>
              <a:rPr sz="2000" dirty="0">
                <a:latin typeface="Times New Roman" panose="02020603050405020304"/>
                <a:cs typeface="Times New Roman" panose="02020603050405020304"/>
              </a:rPr>
              <a:t>tt</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n</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ou</a:t>
            </a:r>
            <a:r>
              <a:rPr sz="2000" dirty="0">
                <a:latin typeface="Times New Roman" panose="02020603050405020304"/>
                <a:cs typeface="Times New Roman" panose="02020603050405020304"/>
              </a:rPr>
              <a:t>r  </a:t>
            </a:r>
            <a:r>
              <a:rPr sz="2000" spc="-30" dirty="0">
                <a:latin typeface="Times New Roman" panose="02020603050405020304"/>
                <a:cs typeface="Times New Roman" panose="02020603050405020304"/>
              </a:rPr>
              <a:t>HTML </a:t>
            </a:r>
            <a:r>
              <a:rPr sz="2000" spc="-5" dirty="0">
                <a:latin typeface="Times New Roman" panose="02020603050405020304"/>
                <a:cs typeface="Times New Roman" panose="02020603050405020304"/>
              </a:rPr>
              <a:t>page, </a:t>
            </a:r>
            <a:r>
              <a:rPr sz="2000" spc="10" dirty="0">
                <a:latin typeface="Times New Roman" panose="02020603050405020304"/>
                <a:cs typeface="Times New Roman" panose="02020603050405020304"/>
              </a:rPr>
              <a:t>and the </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order </a:t>
            </a:r>
            <a:r>
              <a:rPr sz="2000" spc="-10" dirty="0">
                <a:latin typeface="Times New Roman" panose="02020603050405020304"/>
                <a:cs typeface="Times New Roman" panose="02020603050405020304"/>
              </a:rPr>
              <a:t>confirmation </a:t>
            </a:r>
            <a:r>
              <a:rPr sz="2000" spc="-5" dirty="0">
                <a:latin typeface="Times New Roman" panose="02020603050405020304"/>
                <a:cs typeface="Times New Roman" panose="02020603050405020304"/>
              </a:rPr>
              <a:t> page </a:t>
            </a:r>
            <a:r>
              <a:rPr sz="2000" spc="-45" dirty="0">
                <a:latin typeface="Times New Roman" panose="02020603050405020304"/>
                <a:cs typeface="Times New Roman" panose="02020603050405020304"/>
              </a:rPr>
              <a:t>will</a:t>
            </a:r>
            <a:r>
              <a:rPr sz="2000" spc="-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load </a:t>
            </a:r>
            <a:r>
              <a:rPr sz="2000" spc="-40" dirty="0">
                <a:latin typeface="Times New Roman" panose="02020603050405020304"/>
                <a:cs typeface="Times New Roman" panose="02020603050405020304"/>
              </a:rPr>
              <a:t>in </a:t>
            </a:r>
            <a:r>
              <a:rPr sz="2000" spc="10" dirty="0">
                <a:latin typeface="Times New Roman" panose="02020603050405020304"/>
                <a:cs typeface="Times New Roman" panose="02020603050405020304"/>
              </a:rPr>
              <a:t>the </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same</a:t>
            </a:r>
            <a:r>
              <a:rPr sz="2000" spc="-114"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window.</a:t>
            </a:r>
            <a:endParaRPr sz="2000">
              <a:latin typeface="Times New Roman" panose="02020603050405020304"/>
              <a:cs typeface="Times New Roman" panose="02020603050405020304"/>
            </a:endParaRPr>
          </a:p>
        </p:txBody>
      </p:sp>
      <p:pic>
        <p:nvPicPr>
          <p:cNvPr id="3" name="Picture 2" descr="Screenshot 2022-11-05 174952"/>
          <p:cNvPicPr>
            <a:picLocks noChangeAspect="1"/>
          </p:cNvPicPr>
          <p:nvPr/>
        </p:nvPicPr>
        <p:blipFill>
          <a:blip r:embed="rId1"/>
          <a:stretch>
            <a:fillRect/>
          </a:stretch>
        </p:blipFill>
        <p:spPr>
          <a:xfrm>
            <a:off x="3689985" y="1617980"/>
            <a:ext cx="7795260" cy="457962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76453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25" dirty="0"/>
              <a:t> </a:t>
            </a:r>
            <a:r>
              <a:rPr spc="-25" dirty="0"/>
              <a:t>Impact</a:t>
            </a:r>
            <a:r>
              <a:rPr spc="160" dirty="0"/>
              <a:t> </a:t>
            </a:r>
            <a:r>
              <a:rPr dirty="0"/>
              <a:t>–</a:t>
            </a:r>
            <a:r>
              <a:rPr spc="-35" dirty="0"/>
              <a:t> </a:t>
            </a:r>
            <a:r>
              <a:rPr spc="-30" dirty="0"/>
              <a:t>Severe</a:t>
            </a:r>
            <a:endParaRPr spc="-30" dirty="0"/>
          </a:p>
        </p:txBody>
      </p:sp>
      <p:sp>
        <p:nvSpPr>
          <p:cNvPr id="3" name="object 3"/>
          <p:cNvSpPr txBox="1"/>
          <p:nvPr/>
        </p:nvSpPr>
        <p:spPr>
          <a:xfrm>
            <a:off x="765175" y="1539811"/>
            <a:ext cx="10573385" cy="1155065"/>
          </a:xfrm>
          <a:prstGeom prst="rect">
            <a:avLst/>
          </a:prstGeom>
        </p:spPr>
        <p:txBody>
          <a:bodyPr vert="horz" wrap="square" lIns="0" tIns="47625" rIns="0" bIns="0" rtlCol="0">
            <a:spAutoFit/>
          </a:bodyPr>
          <a:p>
            <a:pPr marL="297180" marR="5080" indent="-285115">
              <a:lnSpc>
                <a:spcPts val="2160"/>
              </a:lnSpc>
              <a:spcBef>
                <a:spcPts val="375"/>
              </a:spcBef>
              <a:buSzPct val="93000"/>
              <a:buFont typeface="Arial MT"/>
              <a:buChar char="•"/>
              <a:tabLst>
                <a:tab pos="297180" algn="l"/>
                <a:tab pos="297815" algn="l"/>
              </a:tabLst>
            </a:pPr>
            <a:r>
              <a:rPr sz="2000" spc="-10" dirty="0">
                <a:latin typeface="Times New Roman" panose="02020603050405020304"/>
                <a:cs typeface="Times New Roman" panose="02020603050405020304"/>
              </a:rPr>
              <a:t>Attacker</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change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password</a:t>
            </a:r>
            <a:r>
              <a:rPr sz="2000" spc="-1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by</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uploading</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phishing</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pages</a:t>
            </a:r>
            <a:r>
              <a:rPr sz="2000" spc="5" dirty="0">
                <a:latin typeface="Times New Roman" panose="02020603050405020304"/>
                <a:cs typeface="Times New Roman" panose="02020603050405020304"/>
              </a:rPr>
              <a:t> and</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take</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complete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control</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of</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 </a:t>
            </a:r>
            <a:r>
              <a:rPr sz="2000" spc="-48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account</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use</a:t>
            </a:r>
            <a:r>
              <a:rPr sz="2000" spc="-3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plan</a:t>
            </a:r>
            <a:r>
              <a:rPr sz="2000" spc="90" dirty="0">
                <a:latin typeface="Times New Roman" panose="02020603050405020304"/>
                <a:cs typeface="Times New Roman" panose="02020603050405020304"/>
              </a:rPr>
              <a:t> </a:t>
            </a:r>
            <a:r>
              <a:rPr sz="2000" dirty="0">
                <a:latin typeface="Times New Roman" panose="02020603050405020304"/>
                <a:cs typeface="Times New Roman" panose="02020603050405020304"/>
              </a:rPr>
              <a:t>further</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company.</a:t>
            </a:r>
            <a:endParaRPr sz="2000">
              <a:latin typeface="Times New Roman" panose="02020603050405020304"/>
              <a:cs typeface="Times New Roman" panose="02020603050405020304"/>
            </a:endParaRPr>
          </a:p>
          <a:p>
            <a:pPr marL="297180" indent="-285115">
              <a:lnSpc>
                <a:spcPts val="2015"/>
              </a:lnSpc>
              <a:buSzPct val="93000"/>
              <a:buFont typeface="Arial MT"/>
              <a:buChar char="•"/>
              <a:tabLst>
                <a:tab pos="297180" algn="l"/>
                <a:tab pos="297815" algn="l"/>
              </a:tabLst>
            </a:pPr>
            <a:r>
              <a:rPr sz="2000" spc="-10" dirty="0">
                <a:latin typeface="Times New Roman" panose="02020603050405020304"/>
                <a:cs typeface="Times New Roman" panose="02020603050405020304"/>
              </a:rPr>
              <a:t>Attacker</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confirm</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order</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without</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consent</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of</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which</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turn</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a:t>
            </a:r>
            <a:r>
              <a:rPr sz="2000" spc="2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lead</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huge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loss</a:t>
            </a:r>
            <a:r>
              <a:rPr sz="2000" dirty="0">
                <a:latin typeface="Times New Roman" panose="02020603050405020304"/>
                <a:cs typeface="Times New Roman" panose="02020603050405020304"/>
              </a:rPr>
              <a:t> for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endParaRPr sz="2000">
              <a:latin typeface="Times New Roman" panose="02020603050405020304"/>
              <a:cs typeface="Times New Roman" panose="02020603050405020304"/>
            </a:endParaRPr>
          </a:p>
          <a:p>
            <a:pPr marL="297180">
              <a:lnSpc>
                <a:spcPts val="2280"/>
              </a:lnSpc>
            </a:pPr>
            <a:r>
              <a:rPr sz="2000" spc="20" dirty="0">
                <a:latin typeface="Times New Roman" panose="02020603050405020304"/>
                <a:cs typeface="Times New Roman" panose="02020603050405020304"/>
              </a:rPr>
              <a:t>company.</a:t>
            </a:r>
            <a:endParaRPr sz="2000">
              <a:latin typeface="Times New Roman" panose="02020603050405020304"/>
              <a:cs typeface="Times New Roman" panose="02020603050405020304"/>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91627"/>
            <a:ext cx="10272395" cy="2254250"/>
          </a:xfrm>
          <a:prstGeom prst="rect">
            <a:avLst/>
          </a:prstGeom>
        </p:spPr>
        <p:txBody>
          <a:bodyPr vert="horz" wrap="square" lIns="0" tIns="12700" rIns="0" bIns="0" rtlCol="0">
            <a:spAutoFit/>
          </a:bodyPr>
          <a:p>
            <a:pPr marL="358140" indent="-346075">
              <a:lnSpc>
                <a:spcPts val="2280"/>
              </a:lnSpc>
              <a:spcBef>
                <a:spcPts val="100"/>
              </a:spcBef>
              <a:buSzPct val="120000"/>
              <a:buFont typeface="Arial MT"/>
              <a:buChar char="•"/>
              <a:tabLst>
                <a:tab pos="358140" algn="l"/>
                <a:tab pos="358775" algn="l"/>
              </a:tabLst>
            </a:pPr>
            <a:r>
              <a:rPr sz="2000" spc="-25" dirty="0">
                <a:latin typeface="Times New Roman" panose="02020603050405020304"/>
                <a:cs typeface="Times New Roman" panose="02020603050405020304"/>
              </a:rPr>
              <a:t>Use</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tokens</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70" dirty="0">
                <a:latin typeface="Times New Roman" panose="02020603050405020304"/>
                <a:cs typeface="Times New Roman" panose="02020603050405020304"/>
              </a:rPr>
              <a:t> </a:t>
            </a:r>
            <a:r>
              <a:rPr sz="2000" dirty="0">
                <a:latin typeface="Times New Roman" panose="02020603050405020304"/>
                <a:cs typeface="Times New Roman" panose="02020603050405020304"/>
              </a:rPr>
              <a:t>session</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cookies.</a:t>
            </a:r>
            <a:endParaRPr sz="2000">
              <a:latin typeface="Times New Roman" panose="02020603050405020304"/>
              <a:cs typeface="Times New Roman" panose="02020603050405020304"/>
            </a:endParaRPr>
          </a:p>
          <a:p>
            <a:pPr marL="358140" indent="-346075">
              <a:lnSpc>
                <a:spcPts val="2165"/>
              </a:lnSpc>
              <a:buSzPct val="120000"/>
              <a:buFont typeface="Arial MT"/>
              <a:buChar char="•"/>
              <a:tabLst>
                <a:tab pos="358140" algn="l"/>
                <a:tab pos="358775" algn="l"/>
              </a:tabLst>
            </a:pPr>
            <a:r>
              <a:rPr sz="2000" spc="5" dirty="0">
                <a:latin typeface="Times New Roman" panose="02020603050405020304"/>
                <a:cs typeface="Times New Roman" panose="02020603050405020304"/>
              </a:rPr>
              <a:t>Ask</a:t>
            </a:r>
            <a:r>
              <a:rPr sz="2000" spc="2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5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his</a:t>
            </a:r>
            <a:r>
              <a:rPr sz="20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(temporary</a:t>
            </a:r>
            <a:r>
              <a:rPr sz="2000" spc="-65"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2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OTP</a:t>
            </a:r>
            <a:r>
              <a:rPr sz="2000" spc="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permanent</a:t>
            </a:r>
            <a:r>
              <a:rPr sz="2000" spc="-9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13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login</a:t>
            </a:r>
            <a:r>
              <a:rPr sz="2000" spc="1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a:t>
            </a:r>
            <a:r>
              <a:rPr sz="2000" spc="-1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every</a:t>
            </a:r>
            <a:endParaRPr sz="2000">
              <a:latin typeface="Times New Roman" panose="02020603050405020304"/>
              <a:cs typeface="Times New Roman" panose="02020603050405020304"/>
            </a:endParaRPr>
          </a:p>
          <a:p>
            <a:pPr marL="358140">
              <a:lnSpc>
                <a:spcPts val="2165"/>
              </a:lnSpc>
            </a:pPr>
            <a:r>
              <a:rPr sz="2000" spc="-25" dirty="0">
                <a:latin typeface="Times New Roman" panose="02020603050405020304"/>
                <a:cs typeface="Times New Roman" panose="02020603050405020304"/>
              </a:rPr>
              <a:t>critical</a:t>
            </a:r>
            <a:r>
              <a:rPr sz="2000" spc="1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action</a:t>
            </a:r>
            <a:r>
              <a:rPr sz="2000" spc="3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22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while</a:t>
            </a:r>
            <a:r>
              <a:rPr sz="2000" spc="1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deleting</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account,</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making</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transaction,</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changing</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a:p>
            <a:pPr marL="358140" marR="200660" indent="-346075">
              <a:lnSpc>
                <a:spcPts val="2160"/>
              </a:lnSpc>
              <a:spcBef>
                <a:spcPts val="155"/>
              </a:spcBef>
              <a:buSzPct val="120000"/>
              <a:buFont typeface="Arial MT"/>
              <a:buChar char="•"/>
              <a:tabLst>
                <a:tab pos="358140" algn="l"/>
                <a:tab pos="358775" algn="l"/>
              </a:tabLst>
            </a:pPr>
            <a:r>
              <a:rPr sz="2000" spc="5" dirty="0">
                <a:latin typeface="Times New Roman" panose="02020603050405020304"/>
                <a:cs typeface="Times New Roman" panose="02020603050405020304"/>
              </a:rPr>
              <a:t>Implement</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concept</a:t>
            </a:r>
            <a:r>
              <a:rPr sz="2000" spc="-9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CSRF</a:t>
            </a:r>
            <a:r>
              <a:rPr sz="2000" spc="-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tokens </a:t>
            </a:r>
            <a:r>
              <a:rPr sz="2000" spc="-10" dirty="0">
                <a:latin typeface="Times New Roman" panose="02020603050405020304"/>
                <a:cs typeface="Times New Roman" panose="02020603050405020304"/>
              </a:rPr>
              <a:t>which</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attach</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unique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hidden</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a:t>
            </a:r>
            <a:r>
              <a:rPr sz="2000" spc="-14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every</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1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 </a:t>
            </a:r>
            <a:r>
              <a:rPr sz="2000" spc="-484"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every </a:t>
            </a:r>
            <a:r>
              <a:rPr sz="2000" dirty="0">
                <a:latin typeface="Times New Roman" panose="02020603050405020304"/>
                <a:cs typeface="Times New Roman" panose="02020603050405020304"/>
              </a:rPr>
              <a:t>&lt;form&gt;. Read </a:t>
            </a:r>
            <a:r>
              <a:rPr sz="2000" spc="10" dirty="0">
                <a:latin typeface="Times New Roman" panose="02020603050405020304"/>
                <a:cs typeface="Times New Roman" panose="02020603050405020304"/>
              </a:rPr>
              <a:t>the documentation </a:t>
            </a:r>
            <a:r>
              <a:rPr sz="2000" spc="-20" dirty="0">
                <a:latin typeface="Times New Roman" panose="02020603050405020304"/>
                <a:cs typeface="Times New Roman" panose="02020603050405020304"/>
              </a:rPr>
              <a:t>related </a:t>
            </a:r>
            <a:r>
              <a:rPr sz="2000" dirty="0">
                <a:latin typeface="Times New Roman" panose="02020603050405020304"/>
                <a:cs typeface="Times New Roman" panose="02020603050405020304"/>
              </a:rPr>
              <a:t>to </a:t>
            </a:r>
            <a:r>
              <a:rPr sz="2000" spc="10" dirty="0">
                <a:latin typeface="Times New Roman" panose="02020603050405020304"/>
                <a:cs typeface="Times New Roman" panose="02020603050405020304"/>
              </a:rPr>
              <a:t>the </a:t>
            </a:r>
            <a:r>
              <a:rPr sz="2000" dirty="0">
                <a:latin typeface="Times New Roman" panose="02020603050405020304"/>
                <a:cs typeface="Times New Roman" panose="02020603050405020304"/>
              </a:rPr>
              <a:t>programming </a:t>
            </a:r>
            <a:r>
              <a:rPr sz="2000" spc="-15" dirty="0">
                <a:latin typeface="Times New Roman" panose="02020603050405020304"/>
                <a:cs typeface="Times New Roman" panose="02020603050405020304"/>
              </a:rPr>
              <a:t>language </a:t>
            </a:r>
            <a:r>
              <a:rPr sz="2000" spc="10" dirty="0">
                <a:latin typeface="Times New Roman" panose="02020603050405020304"/>
                <a:cs typeface="Times New Roman" panose="02020603050405020304"/>
              </a:rPr>
              <a:t>and </a:t>
            </a:r>
            <a:r>
              <a:rPr sz="2000" spc="-5" dirty="0">
                <a:latin typeface="Times New Roman" panose="02020603050405020304"/>
                <a:cs typeface="Times New Roman" panose="02020603050405020304"/>
              </a:rPr>
              <a:t>framework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being</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used</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by</a:t>
            </a:r>
            <a:r>
              <a:rPr sz="2000" spc="-6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a:p>
            <a:pPr marL="358140" marR="5080" indent="-346075">
              <a:lnSpc>
                <a:spcPts val="2160"/>
              </a:lnSpc>
              <a:spcBef>
                <a:spcPts val="10"/>
              </a:spcBef>
              <a:buSzPct val="120000"/>
              <a:buFont typeface="Arial MT"/>
              <a:buChar char="•"/>
              <a:tabLst>
                <a:tab pos="358140" algn="l"/>
                <a:tab pos="358775" algn="l"/>
              </a:tabLst>
            </a:pPr>
            <a:r>
              <a:rPr sz="2000" spc="5" dirty="0">
                <a:latin typeface="Times New Roman" panose="02020603050405020304"/>
                <a:cs typeface="Times New Roman" panose="02020603050405020304"/>
              </a:rPr>
              <a:t>Check</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referrer</a:t>
            </a:r>
            <a:r>
              <a:rPr sz="2000" spc="125" dirty="0">
                <a:latin typeface="Times New Roman" panose="02020603050405020304"/>
                <a:cs typeface="Times New Roman" panose="02020603050405020304"/>
              </a:rPr>
              <a:t> </a:t>
            </a:r>
            <a:r>
              <a:rPr sz="2000" dirty="0">
                <a:latin typeface="Times New Roman" panose="02020603050405020304"/>
                <a:cs typeface="Times New Roman" panose="02020603050405020304"/>
              </a:rPr>
              <a:t>before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carrying</a:t>
            </a:r>
            <a:r>
              <a:rPr sz="2000" spc="3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out</a:t>
            </a:r>
            <a:r>
              <a:rPr sz="2000" spc="-85" dirty="0">
                <a:latin typeface="Times New Roman" panose="02020603050405020304"/>
                <a:cs typeface="Times New Roman" panose="02020603050405020304"/>
              </a:rPr>
              <a:t> </a:t>
            </a:r>
            <a:r>
              <a:rPr sz="2000" dirty="0">
                <a:latin typeface="Times New Roman" panose="02020603050405020304"/>
                <a:cs typeface="Times New Roman" panose="02020603050405020304"/>
              </a:rPr>
              <a:t>actions.</a:t>
            </a:r>
            <a:r>
              <a:rPr sz="2000" spc="-35" dirty="0">
                <a:latin typeface="Times New Roman" panose="02020603050405020304"/>
                <a:cs typeface="Times New Roman" panose="02020603050405020304"/>
              </a:rPr>
              <a:t> This</a:t>
            </a:r>
            <a:r>
              <a:rPr sz="2000" spc="1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means</a:t>
            </a:r>
            <a:r>
              <a:rPr sz="2000" spc="-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any</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action</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x.com</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check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HTTP</a:t>
            </a:r>
            <a:r>
              <a:rPr sz="2000" spc="229"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referrer</a:t>
            </a:r>
            <a:r>
              <a:rPr sz="2000" spc="114"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https://x.com/*</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nothing</a:t>
            </a:r>
            <a:r>
              <a:rPr sz="2000" spc="-13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else</a:t>
            </a:r>
            <a:r>
              <a:rPr sz="2000" spc="55"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2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https://x.com.hacker.com/*</a:t>
            </a:r>
            <a:endParaRPr sz="2000">
              <a:latin typeface="Times New Roman" panose="02020603050405020304"/>
              <a:cs typeface="Times New Roman" panose="02020603050405020304"/>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5" name="object 3"/>
          <p:cNvSpPr txBox="1"/>
          <p:nvPr/>
        </p:nvSpPr>
        <p:spPr>
          <a:xfrm>
            <a:off x="869632" y="1551291"/>
            <a:ext cx="6092825" cy="1225550"/>
          </a:xfrm>
          <a:prstGeom prst="rect">
            <a:avLst/>
          </a:prstGeom>
        </p:spPr>
        <p:txBody>
          <a:bodyPr vert="horz" wrap="square" lIns="0" tIns="103505" rIns="0" bIns="0" rtlCol="0">
            <a:spAutoFit/>
          </a:bodyPr>
          <a:p>
            <a:pPr marL="358140" indent="-346075">
              <a:lnSpc>
                <a:spcPct val="100000"/>
              </a:lnSpc>
              <a:spcBef>
                <a:spcPts val="815"/>
              </a:spcBef>
              <a:buClr>
                <a:srgbClr val="000000"/>
              </a:buClr>
              <a:buSzPct val="93000"/>
              <a:buFont typeface="Arial MT"/>
              <a:buChar char="•"/>
              <a:tabLst>
                <a:tab pos="358140" algn="l"/>
                <a:tab pos="358775" algn="l"/>
              </a:tabLst>
            </a:pPr>
            <a:r>
              <a:rPr sz="2000" u="heavy" dirty="0">
                <a:solidFill>
                  <a:srgbClr val="0462C1"/>
                </a:solidFill>
                <a:uFill>
                  <a:solidFill>
                    <a:srgbClr val="0462C1"/>
                  </a:solidFill>
                </a:uFill>
                <a:latin typeface="Times New Roman" panose="02020603050405020304"/>
                <a:cs typeface="Times New Roman" panose="02020603050405020304"/>
                <a:hlinkClick r:id="rId1"/>
              </a:rPr>
              <a:t>https://owasp.org/www-community/attacks/csrf</a:t>
            </a:r>
            <a:endParaRPr sz="2000">
              <a:latin typeface="Times New Roman" panose="02020603050405020304"/>
              <a:cs typeface="Times New Roman" panose="02020603050405020304"/>
            </a:endParaRPr>
          </a:p>
          <a:p>
            <a:pPr marL="358140" indent="-346075">
              <a:lnSpc>
                <a:spcPct val="100000"/>
              </a:lnSpc>
              <a:spcBef>
                <a:spcPts val="72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2"/>
              </a:rPr>
              <a:t>https://en.wikipedia.org/wiki/Cross-site_request_forgery</a:t>
            </a:r>
            <a:endParaRPr sz="2000">
              <a:latin typeface="Times New Roman" panose="02020603050405020304"/>
              <a:cs typeface="Times New Roman" panose="02020603050405020304"/>
            </a:endParaRPr>
          </a:p>
          <a:p>
            <a:pPr marL="358140" indent="-346075">
              <a:lnSpc>
                <a:spcPct val="100000"/>
              </a:lnSpc>
              <a:spcBef>
                <a:spcPts val="805"/>
              </a:spcBef>
              <a:buClr>
                <a:srgbClr val="000000"/>
              </a:buClr>
              <a:buSzPct val="93000"/>
              <a:buFont typeface="Arial MT"/>
              <a:buChar char="•"/>
              <a:tabLst>
                <a:tab pos="358140" algn="l"/>
                <a:tab pos="358775"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3"/>
              </a:rPr>
              <a:t>https://portswigger.net/web-security/csrf</a:t>
            </a:r>
            <a:endParaRPr sz="2000">
              <a:latin typeface="Times New Roman" panose="02020603050405020304"/>
              <a:cs typeface="Times New Roman" panose="02020603050405020304"/>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object 3"/>
          <p:cNvGraphicFramePr>
            <a:graphicFrameLocks noGrp="1"/>
          </p:cNvGraphicFramePr>
          <p:nvPr/>
        </p:nvGraphicFramePr>
        <p:xfrm>
          <a:off x="927607" y="2386202"/>
          <a:ext cx="8811895" cy="2728595"/>
        </p:xfrm>
        <a:graphic>
          <a:graphicData uri="http://schemas.openxmlformats.org/drawingml/2006/table">
            <a:tbl>
              <a:tblPr firstRow="1" bandRow="1">
                <a:tableStyleId>{2D5ABB26-0587-4C30-8999-92F81FD0307C}</a:tableStyleId>
              </a:tblPr>
              <a:tblGrid>
                <a:gridCol w="1532890"/>
                <a:gridCol w="7259955"/>
              </a:tblGrid>
              <a:tr h="2715895">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10"/>
                        </a:spcBef>
                      </a:pPr>
                      <a:endParaRPr sz="1650">
                        <a:latin typeface="Times New Roman" panose="02020603050405020304"/>
                        <a:cs typeface="Times New Roman" panose="02020603050405020304"/>
                      </a:endParaRPr>
                    </a:p>
                    <a:p>
                      <a:pPr marL="369570" marR="149225" indent="-203835">
                        <a:lnSpc>
                          <a:spcPct val="100000"/>
                        </a:lnSpc>
                      </a:pPr>
                      <a:r>
                        <a:rPr sz="1600" spc="-20" dirty="0">
                          <a:solidFill>
                            <a:srgbClr val="FFFFFF"/>
                          </a:solidFill>
                          <a:latin typeface="Times New Roman" panose="02020603050405020304"/>
                          <a:cs typeface="Times New Roman" panose="02020603050405020304"/>
                        </a:rPr>
                        <a:t>Default</a:t>
                      </a:r>
                      <a:r>
                        <a:rPr sz="1600" spc="45" dirty="0">
                          <a:solidFill>
                            <a:srgbClr val="FFFFFF"/>
                          </a:solidFill>
                          <a:latin typeface="Times New Roman" panose="02020603050405020304"/>
                          <a:cs typeface="Times New Roman" panose="02020603050405020304"/>
                        </a:rPr>
                        <a:t> </a:t>
                      </a:r>
                      <a:r>
                        <a:rPr sz="1600" spc="-30" dirty="0">
                          <a:solidFill>
                            <a:srgbClr val="FFFFFF"/>
                          </a:solidFill>
                          <a:latin typeface="Times New Roman" panose="02020603050405020304"/>
                          <a:cs typeface="Times New Roman" panose="02020603050405020304"/>
                        </a:rPr>
                        <a:t>Admin </a:t>
                      </a:r>
                      <a:r>
                        <a:rPr sz="1600" spc="-385"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Password </a:t>
                      </a:r>
                      <a:r>
                        <a:rPr sz="1600" spc="1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40"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mentioned</a:t>
                      </a:r>
                      <a:r>
                        <a:rPr sz="1600" spc="31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URL</a:t>
                      </a:r>
                      <a:r>
                        <a:rPr sz="1600" spc="140"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is</a:t>
                      </a:r>
                      <a:r>
                        <a:rPr sz="1600" spc="-7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using</a:t>
                      </a:r>
                      <a:r>
                        <a:rPr sz="1600" spc="15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default</a:t>
                      </a:r>
                      <a:r>
                        <a:rPr sz="1600" spc="30"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admin</a:t>
                      </a:r>
                      <a:r>
                        <a:rPr sz="1600" spc="16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credentials.</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spc="-30" dirty="0">
                          <a:latin typeface="Times New Roman" panose="02020603050405020304"/>
                          <a:cs typeface="Times New Roman" panose="02020603050405020304"/>
                        </a:rPr>
                        <a:t>L</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marR="169545" indent="-285115">
                        <a:lnSpc>
                          <a:spcPct val="100000"/>
                        </a:lnSpc>
                        <a:spcBef>
                          <a:spcPts val="5"/>
                        </a:spcBef>
                        <a:buClr>
                          <a:srgbClr val="000000"/>
                        </a:buClr>
                        <a:buSzPct val="78000"/>
                        <a:buFont typeface="Arial MT"/>
                        <a:buChar char="•"/>
                        <a:tabLst>
                          <a:tab pos="370205" algn="l"/>
                          <a:tab pos="370840" algn="l"/>
                        </a:tabLst>
                      </a:pPr>
                      <a:r>
                        <a:rPr sz="1600" dirty="0">
                          <a:solidFill>
                            <a:srgbClr val="0462C1"/>
                          </a:solidFill>
                          <a:latin typeface="Times New Roman" panose="02020603050405020304"/>
                          <a:cs typeface="Times New Roman" panose="02020603050405020304"/>
                          <a:hlinkClick r:id="rId1"/>
                        </a:rPr>
                        <a:t>http://13.232.125.26/ovidentiaCMS/index.php?tg=login&amp;cmd=authform&amp;msg=Connexion&amp;err=&amp;restricted=1</a:t>
                      </a:r>
                      <a:endParaRPr sz="1600" dirty="0">
                        <a:solidFill>
                          <a:srgbClr val="0462C1"/>
                        </a:solidFill>
                        <a:latin typeface="Times New Roman" panose="02020603050405020304"/>
                        <a:cs typeface="Times New Roman" panose="02020603050405020304"/>
                      </a:endParaRPr>
                    </a:p>
                    <a:p>
                      <a:pPr>
                        <a:lnSpc>
                          <a:spcPct val="100000"/>
                        </a:lnSpc>
                        <a:buFont typeface="Arial MT"/>
                        <a:buChar char="•"/>
                      </a:pPr>
                      <a:endParaRPr sz="1650">
                        <a:latin typeface="Times New Roman" panose="02020603050405020304"/>
                        <a:cs typeface="Times New Roman" panose="02020603050405020304"/>
                      </a:endParaRPr>
                    </a:p>
                    <a:p>
                      <a:pPr marL="85090">
                        <a:lnSpc>
                          <a:spcPct val="100000"/>
                        </a:lnSpc>
                      </a:pPr>
                      <a:r>
                        <a:rPr sz="1600" b="1" spc="-45" dirty="0">
                          <a:latin typeface="Times New Roman" panose="02020603050405020304"/>
                          <a:cs typeface="Times New Roman" panose="02020603050405020304"/>
                        </a:rPr>
                        <a:t>Component</a:t>
                      </a:r>
                      <a:r>
                        <a:rPr sz="1600" b="1" spc="305"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Name:</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10" dirty="0">
                          <a:latin typeface="Times New Roman" panose="02020603050405020304"/>
                          <a:cs typeface="Times New Roman" panose="02020603050405020304"/>
                        </a:rPr>
                        <a:t>ovidentia</a:t>
                      </a:r>
                      <a:r>
                        <a:rPr sz="1600" spc="85"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content</a:t>
                      </a:r>
                      <a:r>
                        <a:rPr sz="1600" spc="195" dirty="0">
                          <a:latin typeface="Times New Roman" panose="02020603050405020304"/>
                          <a:cs typeface="Times New Roman" panose="02020603050405020304"/>
                        </a:rPr>
                        <a:t> </a:t>
                      </a:r>
                      <a:r>
                        <a:rPr sz="1600" spc="-45" dirty="0">
                          <a:latin typeface="Times New Roman" panose="02020603050405020304"/>
                          <a:cs typeface="Times New Roman" panose="02020603050405020304"/>
                        </a:rPr>
                        <a:t>management</a:t>
                      </a:r>
                      <a:r>
                        <a:rPr sz="1600" spc="5"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system</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object 2"/>
          <p:cNvSpPr txBox="1">
            <a:spLocks noGrp="1"/>
          </p:cNvSpPr>
          <p:nvPr/>
        </p:nvSpPr>
        <p:spPr>
          <a:xfrm>
            <a:off x="927735" y="613664"/>
            <a:ext cx="622046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IN" sz="4000" spc="-55" dirty="0"/>
              <a:t>17)</a:t>
            </a:r>
            <a:r>
              <a:rPr sz="4000" spc="-55" dirty="0"/>
              <a:t> </a:t>
            </a:r>
            <a:r>
              <a:rPr lang="en-IN" sz="4000" spc="-10" dirty="0"/>
              <a:t>weak password</a:t>
            </a:r>
            <a:endParaRPr lang="en-IN" sz="4000" spc="-1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183576"/>
            <a:ext cx="7575550" cy="553720"/>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25" dirty="0">
                <a:latin typeface="Times New Roman" panose="02020603050405020304"/>
                <a:cs typeface="Times New Roman" panose="02020603050405020304"/>
              </a:rPr>
              <a:t>Navigate</a:t>
            </a:r>
            <a:r>
              <a:rPr sz="1850" spc="-2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30" dirty="0">
                <a:solidFill>
                  <a:srgbClr val="0462C1"/>
                </a:solidFill>
                <a:latin typeface="Times New Roman" panose="02020603050405020304"/>
                <a:cs typeface="Times New Roman" panose="02020603050405020304"/>
              </a:rPr>
              <a:t> </a:t>
            </a:r>
            <a:r>
              <a:rPr sz="1850" u="heavy" spc="-25" dirty="0">
                <a:solidFill>
                  <a:srgbClr val="0462C1"/>
                </a:solidFill>
                <a:uFill>
                  <a:solidFill>
                    <a:srgbClr val="0462C1"/>
                  </a:solidFill>
                </a:uFill>
                <a:latin typeface="Times New Roman" panose="02020603050405020304"/>
                <a:cs typeface="Times New Roman" panose="02020603050405020304"/>
                <a:hlinkClick r:id="rId1"/>
              </a:rPr>
              <a:t>http://13.232.125.26/ovidentiaCMS/</a:t>
            </a:r>
            <a:endParaRPr sz="1850" u="heavy" spc="-25" dirty="0">
              <a:solidFill>
                <a:srgbClr val="0462C1"/>
              </a:solidFill>
              <a:uFill>
                <a:solidFill>
                  <a:srgbClr val="0462C1"/>
                </a:solidFill>
              </a:uFill>
              <a:latin typeface="Times New Roman" panose="02020603050405020304"/>
              <a:cs typeface="Times New Roman" panose="02020603050405020304"/>
              <a:hlinkClick r:id="rId1"/>
            </a:endParaRPr>
          </a:p>
          <a:p>
            <a:pPr marL="297180" indent="-285115">
              <a:lnSpc>
                <a:spcPts val="2070"/>
              </a:lnSpc>
              <a:spcBef>
                <a:spcPts val="90"/>
              </a:spcBef>
              <a:buSzPct val="108000"/>
              <a:buFont typeface="Arial MT"/>
              <a:buChar char="•"/>
              <a:tabLst>
                <a:tab pos="297180" algn="l"/>
                <a:tab pos="297815" algn="l"/>
              </a:tabLst>
            </a:pPr>
            <a:r>
              <a:rPr sz="1850" spc="5" dirty="0">
                <a:latin typeface="Times New Roman" panose="02020603050405020304"/>
                <a:cs typeface="Times New Roman" panose="02020603050405020304"/>
              </a:rPr>
              <a:t>In</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ovidentia</a:t>
            </a:r>
            <a:r>
              <a:rPr sz="1850" spc="-165" dirty="0">
                <a:latin typeface="Times New Roman" panose="02020603050405020304"/>
                <a:cs typeface="Times New Roman" panose="02020603050405020304"/>
              </a:rPr>
              <a:t> </a:t>
            </a:r>
            <a:r>
              <a:rPr sz="1850" spc="-60" dirty="0">
                <a:latin typeface="Times New Roman" panose="02020603050405020304"/>
                <a:cs typeface="Times New Roman" panose="02020603050405020304"/>
              </a:rPr>
              <a:t>CMS</a:t>
            </a:r>
            <a:r>
              <a:rPr sz="1850" spc="3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page</a:t>
            </a:r>
            <a:r>
              <a:rPr sz="1850" spc="-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there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is</a:t>
            </a:r>
            <a:r>
              <a:rPr sz="1850" spc="-60" dirty="0">
                <a:latin typeface="Times New Roman" panose="02020603050405020304"/>
                <a:cs typeface="Times New Roman" panose="02020603050405020304"/>
              </a:rPr>
              <a:t> </a:t>
            </a:r>
            <a:r>
              <a:rPr sz="1850" dirty="0">
                <a:latin typeface="Times New Roman" panose="02020603050405020304"/>
                <a:cs typeface="Times New Roman" panose="02020603050405020304"/>
              </a:rPr>
              <a:t>option</a:t>
            </a:r>
            <a:r>
              <a:rPr sz="1850" spc="-11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called</a:t>
            </a:r>
            <a:r>
              <a:rPr sz="1850" spc="45" dirty="0">
                <a:latin typeface="Times New Roman" panose="02020603050405020304"/>
                <a:cs typeface="Times New Roman" panose="02020603050405020304"/>
              </a:rPr>
              <a:t> </a:t>
            </a:r>
            <a:r>
              <a:rPr sz="1850" b="1" spc="-10" dirty="0">
                <a:latin typeface="Times New Roman" panose="02020603050405020304"/>
                <a:cs typeface="Times New Roman" panose="02020603050405020304"/>
              </a:rPr>
              <a:t>Connexion</a:t>
            </a:r>
            <a:r>
              <a:rPr sz="1850" b="1" spc="-114"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to</a:t>
            </a:r>
            <a:r>
              <a:rPr sz="1850" spc="-10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login</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as</a:t>
            </a:r>
            <a:r>
              <a:rPr sz="1850" spc="15" dirty="0">
                <a:latin typeface="Times New Roman" panose="02020603050405020304"/>
                <a:cs typeface="Times New Roman" panose="02020603050405020304"/>
              </a:rPr>
              <a:t> </a:t>
            </a:r>
            <a:r>
              <a:rPr sz="1850" dirty="0">
                <a:latin typeface="Times New Roman" panose="02020603050405020304"/>
                <a:cs typeface="Times New Roman" panose="02020603050405020304"/>
              </a:rPr>
              <a:t>admin.</a:t>
            </a:r>
            <a:endParaRPr sz="1850">
              <a:latin typeface="Times New Roman" panose="02020603050405020304"/>
              <a:cs typeface="Times New Roman" panose="02020603050405020304"/>
            </a:endParaRPr>
          </a:p>
        </p:txBody>
      </p:sp>
      <p:pic>
        <p:nvPicPr>
          <p:cNvPr id="5" name="Picture 4" descr="Screenshot 2022-11-05 181855"/>
          <p:cNvPicPr>
            <a:picLocks noChangeAspect="1"/>
          </p:cNvPicPr>
          <p:nvPr/>
        </p:nvPicPr>
        <p:blipFill>
          <a:blip r:embed="rId2"/>
          <a:stretch>
            <a:fillRect/>
          </a:stretch>
        </p:blipFill>
        <p:spPr>
          <a:xfrm>
            <a:off x="0" y="1965960"/>
            <a:ext cx="12192000" cy="1211580"/>
          </a:xfrm>
          <a:prstGeom prst="rect">
            <a:avLst/>
          </a:prstGeom>
        </p:spPr>
      </p:pic>
      <p:sp>
        <p:nvSpPr>
          <p:cNvPr id="6" name="object 4"/>
          <p:cNvSpPr txBox="1"/>
          <p:nvPr/>
        </p:nvSpPr>
        <p:spPr>
          <a:xfrm>
            <a:off x="917575" y="3476942"/>
            <a:ext cx="3780790" cy="306705"/>
          </a:xfrm>
          <a:prstGeom prst="rect">
            <a:avLst/>
          </a:prstGeom>
        </p:spPr>
        <p:txBody>
          <a:bodyPr vert="horz" wrap="square" lIns="0" tIns="11430" rIns="0" bIns="0" rtlCol="0">
            <a:spAutoFit/>
          </a:bodyPr>
          <a:p>
            <a:pPr marL="297180" indent="-285115">
              <a:lnSpc>
                <a:spcPct val="100000"/>
              </a:lnSpc>
              <a:spcBef>
                <a:spcPts val="90"/>
              </a:spcBef>
              <a:buSzPct val="108000"/>
              <a:buFont typeface="Arial MT"/>
              <a:buChar char="•"/>
              <a:tabLst>
                <a:tab pos="297180" algn="l"/>
                <a:tab pos="297815" algn="l"/>
              </a:tabLst>
            </a:pPr>
            <a:r>
              <a:rPr sz="1850" spc="-145" dirty="0">
                <a:latin typeface="Times New Roman" panose="02020603050405020304"/>
                <a:cs typeface="Times New Roman" panose="02020603050405020304"/>
              </a:rPr>
              <a:t>U</a:t>
            </a:r>
            <a:r>
              <a:rPr sz="1850" spc="30" dirty="0">
                <a:latin typeface="Times New Roman" panose="02020603050405020304"/>
                <a:cs typeface="Times New Roman" panose="02020603050405020304"/>
              </a:rPr>
              <a:t>po</a:t>
            </a:r>
            <a:r>
              <a:rPr sz="1850" spc="-5" dirty="0">
                <a:latin typeface="Times New Roman" panose="02020603050405020304"/>
                <a:cs typeface="Times New Roman" panose="02020603050405020304"/>
              </a:rPr>
              <a:t>n</a:t>
            </a:r>
            <a:r>
              <a:rPr sz="1850" spc="-3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a:t>
            </a:r>
            <a:r>
              <a:rPr sz="1850" spc="-40" dirty="0">
                <a:latin typeface="Times New Roman" panose="02020603050405020304"/>
                <a:cs typeface="Times New Roman" panose="02020603050405020304"/>
              </a:rPr>
              <a:t>li</a:t>
            </a:r>
            <a:r>
              <a:rPr sz="1850" spc="-25" dirty="0">
                <a:latin typeface="Times New Roman" panose="02020603050405020304"/>
                <a:cs typeface="Times New Roman" panose="02020603050405020304"/>
              </a:rPr>
              <a:t>c</a:t>
            </a:r>
            <a:r>
              <a:rPr sz="1850" spc="30" dirty="0">
                <a:latin typeface="Times New Roman" panose="02020603050405020304"/>
                <a:cs typeface="Times New Roman" panose="02020603050405020304"/>
              </a:rPr>
              <a:t>k</a:t>
            </a:r>
            <a:r>
              <a:rPr sz="1850" spc="-40" dirty="0">
                <a:latin typeface="Times New Roman" panose="02020603050405020304"/>
                <a:cs typeface="Times New Roman" panose="02020603050405020304"/>
              </a:rPr>
              <a:t>i</a:t>
            </a:r>
            <a:r>
              <a:rPr sz="1850" spc="30" dirty="0">
                <a:latin typeface="Times New Roman" panose="02020603050405020304"/>
                <a:cs typeface="Times New Roman" panose="02020603050405020304"/>
              </a:rPr>
              <a:t>n</a:t>
            </a:r>
            <a:r>
              <a:rPr sz="1850" spc="-5" dirty="0">
                <a:latin typeface="Times New Roman" panose="02020603050405020304"/>
                <a:cs typeface="Times New Roman" panose="02020603050405020304"/>
              </a:rPr>
              <a:t>g</a:t>
            </a:r>
            <a:r>
              <a:rPr sz="1850" spc="-105" dirty="0">
                <a:latin typeface="Times New Roman" panose="02020603050405020304"/>
                <a:cs typeface="Times New Roman" panose="02020603050405020304"/>
              </a:rPr>
              <a:t> </a:t>
            </a:r>
            <a:r>
              <a:rPr sz="1850" spc="-40" dirty="0">
                <a:latin typeface="Times New Roman" panose="02020603050405020304"/>
                <a:cs typeface="Times New Roman" panose="02020603050405020304"/>
              </a:rPr>
              <a:t>i</a:t>
            </a:r>
            <a:r>
              <a:rPr sz="1850" spc="-5" dirty="0">
                <a:latin typeface="Times New Roman" panose="02020603050405020304"/>
                <a:cs typeface="Times New Roman" panose="02020603050405020304"/>
              </a:rPr>
              <a:t>t</a:t>
            </a:r>
            <a:r>
              <a:rPr sz="1850" spc="-1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a:t>
            </a:r>
            <a:r>
              <a:rPr sz="1850" spc="-5" dirty="0">
                <a:latin typeface="Times New Roman" panose="02020603050405020304"/>
                <a:cs typeface="Times New Roman" panose="02020603050405020304"/>
              </a:rPr>
              <a:t>e</a:t>
            </a:r>
            <a:r>
              <a:rPr sz="1850" spc="-8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ca</a:t>
            </a:r>
            <a:r>
              <a:rPr sz="1850" spc="-5" dirty="0">
                <a:latin typeface="Times New Roman" panose="02020603050405020304"/>
                <a:cs typeface="Times New Roman" panose="02020603050405020304"/>
              </a:rPr>
              <a:t>n</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s</a:t>
            </a:r>
            <a:r>
              <a:rPr sz="1850" spc="-20"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e</a:t>
            </a:r>
            <a:r>
              <a:rPr sz="1850" spc="-85" dirty="0">
                <a:latin typeface="Times New Roman" panose="02020603050405020304"/>
                <a:cs typeface="Times New Roman" panose="02020603050405020304"/>
              </a:rPr>
              <a:t> </a:t>
            </a:r>
            <a:r>
              <a:rPr sz="1850" spc="-40" dirty="0">
                <a:latin typeface="Times New Roman" panose="02020603050405020304"/>
                <a:cs typeface="Times New Roman" panose="02020603050405020304"/>
              </a:rPr>
              <a:t>t</a:t>
            </a:r>
            <a:r>
              <a:rPr sz="1850" spc="30" dirty="0">
                <a:latin typeface="Times New Roman" panose="02020603050405020304"/>
                <a:cs typeface="Times New Roman" panose="02020603050405020304"/>
              </a:rPr>
              <a:t>h</a:t>
            </a:r>
            <a:r>
              <a:rPr sz="1850" spc="-40" dirty="0">
                <a:latin typeface="Times New Roman" panose="02020603050405020304"/>
                <a:cs typeface="Times New Roman" panose="02020603050405020304"/>
              </a:rPr>
              <a:t>i</a:t>
            </a:r>
            <a:r>
              <a:rPr sz="1850" spc="-5" dirty="0">
                <a:latin typeface="Times New Roman" panose="02020603050405020304"/>
                <a:cs typeface="Times New Roman" panose="02020603050405020304"/>
              </a:rPr>
              <a:t>s</a:t>
            </a:r>
            <a:r>
              <a:rPr sz="1850" spc="-6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p</a:t>
            </a:r>
            <a:r>
              <a:rPr sz="1850" spc="-25" dirty="0">
                <a:latin typeface="Times New Roman" panose="02020603050405020304"/>
                <a:cs typeface="Times New Roman" panose="02020603050405020304"/>
              </a:rPr>
              <a:t>a</a:t>
            </a:r>
            <a:r>
              <a:rPr sz="1850" spc="-50" dirty="0">
                <a:latin typeface="Times New Roman" panose="02020603050405020304"/>
                <a:cs typeface="Times New Roman" panose="02020603050405020304"/>
              </a:rPr>
              <a:t>g</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7" name="Picture 6" descr="Screenshot 2022-11-05 181943"/>
          <p:cNvPicPr>
            <a:picLocks noChangeAspect="1"/>
          </p:cNvPicPr>
          <p:nvPr/>
        </p:nvPicPr>
        <p:blipFill>
          <a:blip r:embed="rId3"/>
          <a:stretch>
            <a:fillRect/>
          </a:stretch>
        </p:blipFill>
        <p:spPr>
          <a:xfrm>
            <a:off x="0" y="4082415"/>
            <a:ext cx="12165965" cy="262064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794067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0" dirty="0"/>
              <a:t> </a:t>
            </a:r>
            <a:r>
              <a:rPr dirty="0"/>
              <a:t>- </a:t>
            </a:r>
            <a:r>
              <a:rPr spc="-15" dirty="0"/>
              <a:t>ovidentia</a:t>
            </a:r>
            <a:r>
              <a:rPr spc="65" dirty="0"/>
              <a:t> </a:t>
            </a:r>
            <a:r>
              <a:rPr spc="5" dirty="0"/>
              <a:t>CMS</a:t>
            </a:r>
            <a:r>
              <a:rPr spc="-25" dirty="0"/>
              <a:t> </a:t>
            </a:r>
            <a:r>
              <a:rPr spc="-5" dirty="0"/>
              <a:t>admin</a:t>
            </a:r>
            <a:r>
              <a:rPr spc="-20" dirty="0"/>
              <a:t> </a:t>
            </a:r>
            <a:r>
              <a:rPr spc="-30" dirty="0"/>
              <a:t>access</a:t>
            </a:r>
            <a:endParaRPr spc="-30" dirty="0"/>
          </a:p>
        </p:txBody>
      </p:sp>
      <p:sp>
        <p:nvSpPr>
          <p:cNvPr id="3" name="object 3"/>
          <p:cNvSpPr txBox="1"/>
          <p:nvPr/>
        </p:nvSpPr>
        <p:spPr>
          <a:xfrm>
            <a:off x="917575" y="1873885"/>
            <a:ext cx="8119109" cy="331470"/>
          </a:xfrm>
          <a:prstGeom prst="rect">
            <a:avLst/>
          </a:prstGeom>
        </p:spPr>
        <p:txBody>
          <a:bodyPr vert="horz" wrap="square" lIns="0" tIns="13335" rIns="0" bIns="0" rtlCol="0">
            <a:spAutoFit/>
          </a:bodyPr>
          <a:p>
            <a:pPr marL="185420" indent="-173355">
              <a:lnSpc>
                <a:spcPct val="100000"/>
              </a:lnSpc>
              <a:spcBef>
                <a:spcPts val="105"/>
              </a:spcBef>
              <a:buFont typeface="Arial MT"/>
              <a:buChar char="•"/>
              <a:tabLst>
                <a:tab pos="186055" algn="l"/>
              </a:tabLst>
            </a:pPr>
            <a:r>
              <a:rPr sz="2000" spc="-5" dirty="0">
                <a:latin typeface="Times New Roman" panose="02020603050405020304"/>
                <a:cs typeface="Times New Roman" panose="02020603050405020304"/>
              </a:rPr>
              <a:t>On</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searching</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default</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ovidentia</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CMS</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credentials</a:t>
            </a:r>
            <a:r>
              <a:rPr sz="2000" spc="8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got,</a:t>
            </a:r>
            <a:endParaRPr sz="2000">
              <a:latin typeface="Times New Roman" panose="02020603050405020304"/>
              <a:cs typeface="Times New Roman" panose="02020603050405020304"/>
            </a:endParaRPr>
          </a:p>
        </p:txBody>
      </p:sp>
      <p:pic>
        <p:nvPicPr>
          <p:cNvPr id="4" name="Picture 3" descr="Screenshot 2022-11-05 182714"/>
          <p:cNvPicPr>
            <a:picLocks noChangeAspect="1"/>
          </p:cNvPicPr>
          <p:nvPr/>
        </p:nvPicPr>
        <p:blipFill>
          <a:blip r:embed="rId1"/>
          <a:stretch>
            <a:fillRect/>
          </a:stretch>
        </p:blipFill>
        <p:spPr>
          <a:xfrm>
            <a:off x="917575" y="2814320"/>
            <a:ext cx="6637655" cy="577850"/>
          </a:xfrm>
          <a:prstGeom prst="rect">
            <a:avLst/>
          </a:prstGeom>
        </p:spPr>
      </p:pic>
      <p:pic>
        <p:nvPicPr>
          <p:cNvPr id="5" name="Picture 4" descr="Screenshot 2022-11-05 182700"/>
          <p:cNvPicPr>
            <a:picLocks noChangeAspect="1"/>
          </p:cNvPicPr>
          <p:nvPr/>
        </p:nvPicPr>
        <p:blipFill>
          <a:blip r:embed="rId2"/>
          <a:stretch>
            <a:fillRect/>
          </a:stretch>
        </p:blipFill>
        <p:spPr>
          <a:xfrm>
            <a:off x="917575" y="4001135"/>
            <a:ext cx="5494655" cy="128333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35330" y="212788"/>
            <a:ext cx="998219"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P</a:t>
            </a:r>
            <a:r>
              <a:rPr spc="35" dirty="0"/>
              <a:t>o</a:t>
            </a:r>
            <a:r>
              <a:rPr spc="5" dirty="0"/>
              <a:t>C</a:t>
            </a:r>
            <a:endParaRPr spc="5" dirty="0"/>
          </a:p>
        </p:txBody>
      </p:sp>
      <p:sp>
        <p:nvSpPr>
          <p:cNvPr id="6" name="object 6"/>
          <p:cNvSpPr txBox="1"/>
          <p:nvPr/>
        </p:nvSpPr>
        <p:spPr>
          <a:xfrm>
            <a:off x="735330" y="910272"/>
            <a:ext cx="6182360" cy="306705"/>
          </a:xfrm>
          <a:prstGeom prst="rect">
            <a:avLst/>
          </a:prstGeom>
        </p:spPr>
        <p:txBody>
          <a:bodyPr vert="horz" wrap="square" lIns="0" tIns="11430" rIns="0" bIns="0" rtlCol="0">
            <a:spAutoFit/>
          </a:bodyPr>
          <a:p>
            <a:pPr marL="297180" indent="-285115">
              <a:lnSpc>
                <a:spcPct val="100000"/>
              </a:lnSpc>
              <a:spcBef>
                <a:spcPts val="90"/>
              </a:spcBef>
              <a:buFont typeface="Arial MT"/>
              <a:buChar char="•"/>
              <a:tabLst>
                <a:tab pos="297180" algn="l"/>
                <a:tab pos="297815" algn="l"/>
              </a:tabLst>
            </a:pPr>
            <a:r>
              <a:rPr sz="1850" spc="-10" dirty="0">
                <a:latin typeface="Calibri" panose="020F0502020204030204"/>
                <a:cs typeface="Calibri" panose="020F0502020204030204"/>
              </a:rPr>
              <a:t>Upon</a:t>
            </a:r>
            <a:r>
              <a:rPr sz="1850" spc="-105" dirty="0">
                <a:latin typeface="Calibri" panose="020F0502020204030204"/>
                <a:cs typeface="Calibri" panose="020F0502020204030204"/>
              </a:rPr>
              <a:t> </a:t>
            </a:r>
            <a:r>
              <a:rPr sz="1850" spc="-20" dirty="0">
                <a:latin typeface="Calibri" panose="020F0502020204030204"/>
                <a:cs typeface="Calibri" panose="020F0502020204030204"/>
              </a:rPr>
              <a:t>entering</a:t>
            </a:r>
            <a:r>
              <a:rPr sz="1850" spc="-95" dirty="0">
                <a:latin typeface="Calibri" panose="020F0502020204030204"/>
                <a:cs typeface="Calibri" panose="020F0502020204030204"/>
              </a:rPr>
              <a:t> </a:t>
            </a:r>
            <a:r>
              <a:rPr sz="1850" dirty="0">
                <a:latin typeface="Calibri" panose="020F0502020204030204"/>
                <a:cs typeface="Calibri" panose="020F0502020204030204"/>
              </a:rPr>
              <a:t>the</a:t>
            </a:r>
            <a:r>
              <a:rPr sz="1850" spc="-65" dirty="0">
                <a:latin typeface="Calibri" panose="020F0502020204030204"/>
                <a:cs typeface="Calibri" panose="020F0502020204030204"/>
              </a:rPr>
              <a:t> </a:t>
            </a:r>
            <a:r>
              <a:rPr sz="1850" spc="-15" dirty="0">
                <a:latin typeface="Calibri" panose="020F0502020204030204"/>
                <a:cs typeface="Calibri" panose="020F0502020204030204"/>
              </a:rPr>
              <a:t>credentials</a:t>
            </a:r>
            <a:r>
              <a:rPr sz="1850" spc="-100" dirty="0">
                <a:latin typeface="Calibri" panose="020F0502020204030204"/>
                <a:cs typeface="Calibri" panose="020F0502020204030204"/>
              </a:rPr>
              <a:t> </a:t>
            </a:r>
            <a:r>
              <a:rPr sz="1850" spc="-25" dirty="0">
                <a:latin typeface="Calibri" panose="020F0502020204030204"/>
                <a:cs typeface="Calibri" panose="020F0502020204030204"/>
              </a:rPr>
              <a:t>we</a:t>
            </a:r>
            <a:r>
              <a:rPr sz="1850" spc="-55" dirty="0">
                <a:latin typeface="Calibri" panose="020F0502020204030204"/>
                <a:cs typeface="Calibri" panose="020F0502020204030204"/>
              </a:rPr>
              <a:t> </a:t>
            </a:r>
            <a:r>
              <a:rPr sz="1850" spc="-5" dirty="0">
                <a:latin typeface="Calibri" panose="020F0502020204030204"/>
                <a:cs typeface="Calibri" panose="020F0502020204030204"/>
              </a:rPr>
              <a:t>got</a:t>
            </a:r>
            <a:r>
              <a:rPr sz="1850" spc="-80" dirty="0">
                <a:latin typeface="Calibri" panose="020F0502020204030204"/>
                <a:cs typeface="Calibri" panose="020F0502020204030204"/>
              </a:rPr>
              <a:t> </a:t>
            </a:r>
            <a:r>
              <a:rPr sz="1850" dirty="0">
                <a:latin typeface="Calibri" panose="020F0502020204030204"/>
                <a:cs typeface="Calibri" panose="020F0502020204030204"/>
              </a:rPr>
              <a:t>the</a:t>
            </a:r>
            <a:r>
              <a:rPr sz="1850" spc="-65" dirty="0">
                <a:latin typeface="Calibri" panose="020F0502020204030204"/>
                <a:cs typeface="Calibri" panose="020F0502020204030204"/>
              </a:rPr>
              <a:t> </a:t>
            </a:r>
            <a:r>
              <a:rPr sz="1850" spc="-10" dirty="0">
                <a:latin typeface="Calibri" panose="020F0502020204030204"/>
                <a:cs typeface="Calibri" panose="020F0502020204030204"/>
              </a:rPr>
              <a:t>administrator</a:t>
            </a:r>
            <a:r>
              <a:rPr sz="1850" spc="-105" dirty="0">
                <a:latin typeface="Calibri" panose="020F0502020204030204"/>
                <a:cs typeface="Calibri" panose="020F0502020204030204"/>
              </a:rPr>
              <a:t> </a:t>
            </a:r>
            <a:r>
              <a:rPr sz="1850" spc="-20" dirty="0">
                <a:latin typeface="Calibri" panose="020F0502020204030204"/>
                <a:cs typeface="Calibri" panose="020F0502020204030204"/>
              </a:rPr>
              <a:t>access.</a:t>
            </a:r>
            <a:endParaRPr sz="1850">
              <a:latin typeface="Calibri" panose="020F0502020204030204"/>
              <a:cs typeface="Calibri" panose="020F0502020204030204"/>
            </a:endParaRPr>
          </a:p>
        </p:txBody>
      </p:sp>
      <p:pic>
        <p:nvPicPr>
          <p:cNvPr id="3" name="Picture 2" descr="Screenshot 2022-11-05 182828"/>
          <p:cNvPicPr>
            <a:picLocks noChangeAspect="1"/>
          </p:cNvPicPr>
          <p:nvPr/>
        </p:nvPicPr>
        <p:blipFill>
          <a:blip r:embed="rId1"/>
          <a:stretch>
            <a:fillRect/>
          </a:stretch>
        </p:blipFill>
        <p:spPr>
          <a:xfrm>
            <a:off x="85725" y="1390650"/>
            <a:ext cx="12084685" cy="5467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22960" y="264160"/>
            <a:ext cx="1035431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15" dirty="0"/>
              <a:t>Proof of concept(POC)</a:t>
            </a:r>
            <a:endParaRPr lang="en-US" spc="-15" dirty="0"/>
          </a:p>
        </p:txBody>
      </p:sp>
      <p:sp>
        <p:nvSpPr>
          <p:cNvPr id="3" name="Text Box 2"/>
          <p:cNvSpPr txBox="1"/>
          <p:nvPr/>
        </p:nvSpPr>
        <p:spPr>
          <a:xfrm>
            <a:off x="822960" y="1318895"/>
            <a:ext cx="10133330" cy="645160"/>
          </a:xfrm>
          <a:prstGeom prst="rect">
            <a:avLst/>
          </a:prstGeom>
          <a:noFill/>
        </p:spPr>
        <p:txBody>
          <a:bodyPr wrap="square" rtlCol="0">
            <a:spAutoFit/>
          </a:bodyPr>
          <a:p>
            <a:r>
              <a:rPr lang="en-US"/>
              <a:t>Now by using request intercepted by burp suit  at autoloading page an attacker an execute sqlmap commands to extract the data</a:t>
            </a:r>
            <a:endParaRPr lang="en-US"/>
          </a:p>
        </p:txBody>
      </p:sp>
      <p:sp>
        <p:nvSpPr>
          <p:cNvPr id="4" name="Text Box 3"/>
          <p:cNvSpPr txBox="1"/>
          <p:nvPr/>
        </p:nvSpPr>
        <p:spPr>
          <a:xfrm>
            <a:off x="822960" y="2152015"/>
            <a:ext cx="7171690" cy="3046095"/>
          </a:xfrm>
          <a:prstGeom prst="rect">
            <a:avLst/>
          </a:prstGeom>
          <a:noFill/>
        </p:spPr>
        <p:txBody>
          <a:bodyPr wrap="square" rtlCol="0">
            <a:spAutoFit/>
          </a:bodyPr>
          <a:p>
            <a:r>
              <a:rPr lang="en-US" sz="1200"/>
              <a:t>POST /products.php?page=2 HTTP/1.1</a:t>
            </a:r>
            <a:endParaRPr lang="en-US" sz="1200"/>
          </a:p>
          <a:p>
            <a:r>
              <a:rPr lang="en-US" sz="1200"/>
              <a:t>Host: 43.205.217.41</a:t>
            </a:r>
            <a:endParaRPr lang="en-US" sz="1200"/>
          </a:p>
          <a:p>
            <a:r>
              <a:rPr lang="en-US" sz="1200"/>
              <a:t>User-Agent: Mozilla/5.0 (X11; Linux x86_64; rv:102.0) Gecko/20100101 Firefox/102.0</a:t>
            </a:r>
            <a:endParaRPr lang="en-US" sz="1200"/>
          </a:p>
          <a:p>
            <a:r>
              <a:rPr lang="en-US" sz="1200"/>
              <a:t>Accept: */*</a:t>
            </a:r>
            <a:endParaRPr lang="en-US" sz="1200"/>
          </a:p>
          <a:p>
            <a:r>
              <a:rPr lang="en-US" sz="1200"/>
              <a:t>Accept-Language: en-US,en;q=0.5</a:t>
            </a:r>
            <a:endParaRPr lang="en-US" sz="1200"/>
          </a:p>
          <a:p>
            <a:r>
              <a:rPr lang="en-US" sz="1200"/>
              <a:t>Accept-Encoding: gzip, deflate</a:t>
            </a:r>
            <a:endParaRPr lang="en-US" sz="1200"/>
          </a:p>
          <a:p>
            <a:r>
              <a:rPr lang="en-US" sz="1200"/>
              <a:t>Content-Type: application/x-www-form-urlencoded; charset=UTF-8</a:t>
            </a:r>
            <a:endParaRPr lang="en-US" sz="1200"/>
          </a:p>
          <a:p>
            <a:r>
              <a:rPr lang="en-US" sz="1200"/>
              <a:t>X-Requested-With: XMLHttpRequest</a:t>
            </a:r>
            <a:endParaRPr lang="en-US" sz="1200"/>
          </a:p>
          <a:p>
            <a:r>
              <a:rPr lang="en-US" sz="1200"/>
              <a:t>Content-Length: 82</a:t>
            </a:r>
            <a:endParaRPr lang="en-US" sz="1200"/>
          </a:p>
          <a:p>
            <a:r>
              <a:rPr lang="en-US" sz="1200"/>
              <a:t>Origin: http://43.205.217.41</a:t>
            </a:r>
            <a:endParaRPr lang="en-US" sz="1200"/>
          </a:p>
          <a:p>
            <a:r>
              <a:rPr lang="en-US" sz="1200"/>
              <a:t>Connection: close</a:t>
            </a:r>
            <a:endParaRPr lang="en-US" sz="1200"/>
          </a:p>
          <a:p>
            <a:r>
              <a:rPr lang="en-US" sz="1200"/>
              <a:t>Referer: http://43.205.217.41/products.php</a:t>
            </a:r>
            <a:endParaRPr lang="en-US" sz="1200"/>
          </a:p>
          <a:p>
            <a:r>
              <a:rPr lang="en-US" sz="1200"/>
              <a:t>Cookie: key=F6137E1A-B035-5F45-94DF-1191844A43D5; PHPSESSID=6c6lj5r7uoak5kg6meinjjs3g6; X-XSRF-TOKEN=6496b16238d4a0b09f48faff68e21dd84d9684714f3d19fe66b2a520f983ed8f</a:t>
            </a:r>
            <a:endParaRPr lang="en-US" sz="1200"/>
          </a:p>
          <a:p>
            <a:endParaRPr lang="en-US" sz="1200"/>
          </a:p>
          <a:p>
            <a:r>
              <a:rPr lang="en-US" sz="1200" b="1">
                <a:gradFill>
                  <a:gsLst>
                    <a:gs pos="0">
                      <a:srgbClr val="E30000"/>
                    </a:gs>
                    <a:gs pos="100000">
                      <a:srgbClr val="760303"/>
                    </a:gs>
                  </a:gsLst>
                  <a:lin scaled="0"/>
                </a:gradFill>
              </a:rPr>
              <a:t>cat=</a:t>
            </a:r>
            <a:r>
              <a:rPr lang="en-US" sz="1200"/>
              <a:t>&amp;X-XSRF-TOKEN=6496b16238d4a0b09f48faff68e21dd84d9684714f3d19fe66b2a520f983ed8f</a:t>
            </a:r>
            <a:endParaRPr lang="en-US" sz="1200"/>
          </a:p>
        </p:txBody>
      </p:sp>
      <p:pic>
        <p:nvPicPr>
          <p:cNvPr id="8" name="Picture 7" descr="sqlmap command"/>
          <p:cNvPicPr>
            <a:picLocks noChangeAspect="1"/>
          </p:cNvPicPr>
          <p:nvPr/>
        </p:nvPicPr>
        <p:blipFill>
          <a:blip r:embed="rId1"/>
          <a:stretch>
            <a:fillRect/>
          </a:stretch>
        </p:blipFill>
        <p:spPr>
          <a:xfrm>
            <a:off x="822960" y="5738495"/>
            <a:ext cx="11096625" cy="623570"/>
          </a:xfrm>
          <a:prstGeom prst="rect">
            <a:avLst/>
          </a:prstGeom>
        </p:spPr>
      </p:pic>
      <p:cxnSp>
        <p:nvCxnSpPr>
          <p:cNvPr id="9" name="Straight Connector 8"/>
          <p:cNvCxnSpPr/>
          <p:nvPr/>
        </p:nvCxnSpPr>
        <p:spPr>
          <a:xfrm>
            <a:off x="760095" y="4873625"/>
            <a:ext cx="10160" cy="405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70255" y="4863465"/>
            <a:ext cx="487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57300" y="4832985"/>
            <a:ext cx="10160" cy="426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60095" y="5248910"/>
            <a:ext cx="537845" cy="101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27697" y="508635"/>
            <a:ext cx="784796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5" dirty="0"/>
              <a:t>Business</a:t>
            </a:r>
            <a:r>
              <a:rPr sz="4000" spc="140" dirty="0"/>
              <a:t> </a:t>
            </a:r>
            <a:r>
              <a:rPr sz="4000" spc="-25" dirty="0"/>
              <a:t>Impact</a:t>
            </a:r>
            <a:r>
              <a:rPr sz="4000" spc="175" dirty="0"/>
              <a:t> </a:t>
            </a:r>
            <a:r>
              <a:rPr sz="4000" dirty="0"/>
              <a:t>–</a:t>
            </a:r>
            <a:r>
              <a:rPr sz="4000" spc="-25" dirty="0"/>
              <a:t> </a:t>
            </a:r>
            <a:r>
              <a:rPr sz="4000" spc="-10" dirty="0"/>
              <a:t>Extremely</a:t>
            </a:r>
            <a:r>
              <a:rPr sz="4000" spc="55" dirty="0"/>
              <a:t> </a:t>
            </a:r>
            <a:r>
              <a:rPr sz="4000" spc="-15" dirty="0"/>
              <a:t>High</a:t>
            </a:r>
            <a:endParaRPr sz="4000" spc="-15" dirty="0"/>
          </a:p>
        </p:txBody>
      </p:sp>
      <p:sp>
        <p:nvSpPr>
          <p:cNvPr id="3" name="object 3"/>
          <p:cNvSpPr txBox="1"/>
          <p:nvPr/>
        </p:nvSpPr>
        <p:spPr>
          <a:xfrm>
            <a:off x="627380" y="1602168"/>
            <a:ext cx="4667885" cy="636270"/>
          </a:xfrm>
          <a:prstGeom prst="rect">
            <a:avLst/>
          </a:prstGeom>
        </p:spPr>
        <p:txBody>
          <a:bodyPr vert="horz" wrap="square" lIns="0" tIns="12700" rIns="0" bIns="0" rtlCol="0">
            <a:spAutoFit/>
          </a:bodyPr>
          <a:p>
            <a:pPr marL="297180" indent="-284480">
              <a:lnSpc>
                <a:spcPct val="100000"/>
              </a:lnSpc>
              <a:spcBef>
                <a:spcPts val="100"/>
              </a:spcBef>
              <a:buFont typeface="Arial MT"/>
              <a:buChar char="•"/>
              <a:tabLst>
                <a:tab pos="296545" algn="l"/>
                <a:tab pos="297180" algn="l"/>
              </a:tabLst>
            </a:pPr>
            <a:r>
              <a:rPr sz="2000" spc="-10" dirty="0">
                <a:latin typeface="Times New Roman" panose="02020603050405020304"/>
                <a:cs typeface="Times New Roman" panose="02020603050405020304"/>
              </a:rPr>
              <a:t>Attacker</a:t>
            </a:r>
            <a:r>
              <a:rPr sz="2000" spc="30"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have</a:t>
            </a:r>
            <a:r>
              <a:rPr sz="2000" spc="5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a:t>
            </a:r>
            <a:r>
              <a:rPr sz="2000" spc="2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privileges.</a:t>
            </a:r>
            <a:endParaRPr sz="2000">
              <a:latin typeface="Times New Roman" panose="02020603050405020304"/>
              <a:cs typeface="Times New Roman" panose="02020603050405020304"/>
            </a:endParaRPr>
          </a:p>
          <a:p>
            <a:pPr marL="297180" indent="-284480">
              <a:lnSpc>
                <a:spcPct val="100000"/>
              </a:lnSpc>
              <a:spcBef>
                <a:spcPts val="5"/>
              </a:spcBef>
              <a:buFont typeface="Arial MT"/>
              <a:buChar char="•"/>
              <a:tabLst>
                <a:tab pos="296545" algn="l"/>
                <a:tab pos="297180" algn="l"/>
              </a:tabLst>
            </a:pPr>
            <a:r>
              <a:rPr sz="2000" dirty="0">
                <a:latin typeface="Times New Roman" panose="02020603050405020304"/>
                <a:cs typeface="Times New Roman" panose="02020603050405020304"/>
              </a:rPr>
              <a:t>He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easily</a:t>
            </a:r>
            <a:r>
              <a:rPr sz="2000" spc="1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deface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ovidentia</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CMS.</a:t>
            </a:r>
            <a:endParaRPr sz="2000">
              <a:latin typeface="Times New Roman" panose="02020603050405020304"/>
              <a:cs typeface="Times New Roman" panose="02020603050405020304"/>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611947"/>
            <a:ext cx="10182225" cy="1988820"/>
          </a:xfrm>
          <a:prstGeom prst="rect">
            <a:avLst/>
          </a:prstGeom>
        </p:spPr>
        <p:txBody>
          <a:bodyPr vert="horz" wrap="square" lIns="0" tIns="12700" rIns="0" bIns="0" rtlCol="0">
            <a:spAutoFit/>
          </a:bodyPr>
          <a:p>
            <a:pPr marL="12700">
              <a:lnSpc>
                <a:spcPts val="2280"/>
              </a:lnSpc>
              <a:spcBef>
                <a:spcPts val="100"/>
              </a:spcBef>
            </a:pP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spc="-20" dirty="0">
                <a:latin typeface="Times New Roman" panose="02020603050405020304"/>
                <a:cs typeface="Times New Roman" panose="02020603050405020304"/>
              </a:rPr>
              <a:t>Two-</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Factor</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Authentication</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sensitive</a:t>
            </a:r>
            <a:r>
              <a:rPr sz="2000" spc="1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1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added</a:t>
            </a:r>
            <a:r>
              <a:rPr sz="2000"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with</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strong</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passwords.</a:t>
            </a: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dirty="0">
                <a:latin typeface="Times New Roman" panose="02020603050405020304"/>
                <a:cs typeface="Times New Roman" panose="02020603050405020304"/>
              </a:rPr>
              <a:t>D</a:t>
            </a:r>
            <a:r>
              <a:rPr sz="2000" spc="-85" dirty="0">
                <a:latin typeface="Times New Roman" panose="02020603050405020304"/>
                <a:cs typeface="Times New Roman" panose="02020603050405020304"/>
              </a:rPr>
              <a:t>i</a:t>
            </a:r>
            <a:r>
              <a:rPr sz="2000" spc="2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b</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e</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d</a:t>
            </a:r>
            <a:r>
              <a:rPr sz="2000" spc="-1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f</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u</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t</a:t>
            </a:r>
            <a:r>
              <a:rPr sz="2000" spc="6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d</a:t>
            </a:r>
            <a:r>
              <a:rPr sz="2000" spc="-1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bu</a:t>
            </a:r>
            <a:r>
              <a:rPr sz="2000" dirty="0">
                <a:latin typeface="Times New Roman" panose="02020603050405020304"/>
                <a:cs typeface="Times New Roman" panose="02020603050405020304"/>
              </a:rPr>
              <a:t>g</a:t>
            </a:r>
            <a:r>
              <a:rPr sz="2000" spc="-14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p</a:t>
            </a:r>
            <a:r>
              <a:rPr sz="2000" spc="-10" dirty="0">
                <a:latin typeface="Times New Roman" panose="02020603050405020304"/>
                <a:cs typeface="Times New Roman" panose="02020603050405020304"/>
              </a:rPr>
              <a:t>a</a:t>
            </a:r>
            <a:r>
              <a:rPr sz="2000" spc="-45" dirty="0">
                <a:latin typeface="Times New Roman" panose="02020603050405020304"/>
                <a:cs typeface="Times New Roman" panose="02020603050405020304"/>
              </a:rPr>
              <a:t>g</a:t>
            </a:r>
            <a:r>
              <a:rPr sz="2000" spc="-10" dirty="0">
                <a:latin typeface="Times New Roman" panose="02020603050405020304"/>
                <a:cs typeface="Times New Roman" panose="02020603050405020304"/>
              </a:rPr>
              <a:t>e</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spc="-15" dirty="0">
                <a:latin typeface="Times New Roman" panose="02020603050405020304"/>
                <a:cs typeface="Times New Roman" panose="02020603050405020304"/>
              </a:rPr>
              <a:t>Hide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a:t>
            </a:r>
            <a:r>
              <a:rPr sz="2000" spc="-7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login</a:t>
            </a:r>
            <a:r>
              <a:rPr sz="2000" spc="1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endParaRPr sz="2000">
              <a:latin typeface="Times New Roman" panose="02020603050405020304"/>
              <a:cs typeface="Times New Roman" panose="02020603050405020304"/>
            </a:endParaRPr>
          </a:p>
          <a:p>
            <a:pPr marL="815975" marR="5080" indent="-346075" algn="just">
              <a:lnSpc>
                <a:spcPts val="2160"/>
              </a:lnSpc>
              <a:spcBef>
                <a:spcPts val="155"/>
              </a:spcBef>
              <a:buSzPct val="120000"/>
              <a:buFont typeface="Arial MT"/>
              <a:buChar char="•"/>
              <a:tabLst>
                <a:tab pos="816610" algn="l"/>
              </a:tabLst>
            </a:pPr>
            <a:r>
              <a:rPr sz="2000" spc="5" dirty="0">
                <a:latin typeface="Times New Roman" panose="02020603050405020304"/>
                <a:cs typeface="Times New Roman" panose="02020603050405020304"/>
              </a:rPr>
              <a:t>Remove</a:t>
            </a:r>
            <a:r>
              <a:rPr sz="2000" spc="-2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default</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passwords</a:t>
            </a:r>
            <a:r>
              <a:rPr sz="2000" spc="-1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add</a:t>
            </a:r>
            <a:r>
              <a:rPr sz="2000" spc="3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own</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password</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which</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2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very</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strong. </a:t>
            </a:r>
            <a:r>
              <a:rPr sz="2000" spc="-484"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It </a:t>
            </a:r>
            <a:r>
              <a:rPr sz="2000" spc="20" dirty="0">
                <a:latin typeface="Times New Roman" panose="02020603050405020304"/>
                <a:cs typeface="Times New Roman" panose="02020603050405020304"/>
              </a:rPr>
              <a:t>must </a:t>
            </a:r>
            <a:r>
              <a:rPr sz="2000" spc="-5" dirty="0">
                <a:latin typeface="Times New Roman" panose="02020603050405020304"/>
                <a:cs typeface="Times New Roman" panose="02020603050405020304"/>
              </a:rPr>
              <a:t>contain </a:t>
            </a:r>
            <a:r>
              <a:rPr sz="2000" dirty="0">
                <a:latin typeface="Times New Roman" panose="02020603050405020304"/>
                <a:cs typeface="Times New Roman" panose="02020603050405020304"/>
              </a:rPr>
              <a:t>a </a:t>
            </a:r>
            <a:r>
              <a:rPr sz="2000" spc="-10" dirty="0">
                <a:latin typeface="Times New Roman" panose="02020603050405020304"/>
                <a:cs typeface="Times New Roman" panose="02020603050405020304"/>
              </a:rPr>
              <a:t>special character, </a:t>
            </a:r>
            <a:r>
              <a:rPr sz="2000" spc="-5" dirty="0">
                <a:latin typeface="Times New Roman" panose="02020603050405020304"/>
                <a:cs typeface="Times New Roman" panose="02020603050405020304"/>
              </a:rPr>
              <a:t>at </a:t>
            </a:r>
            <a:r>
              <a:rPr sz="2000" spc="-20" dirty="0">
                <a:latin typeface="Times New Roman" panose="02020603050405020304"/>
                <a:cs typeface="Times New Roman" panose="02020603050405020304"/>
              </a:rPr>
              <a:t>least </a:t>
            </a:r>
            <a:r>
              <a:rPr sz="2000" spc="25" dirty="0">
                <a:latin typeface="Times New Roman" panose="02020603050405020304"/>
                <a:cs typeface="Times New Roman" panose="02020603050405020304"/>
              </a:rPr>
              <a:t>one </a:t>
            </a:r>
            <a:r>
              <a:rPr sz="2000" spc="-10" dirty="0">
                <a:latin typeface="Times New Roman" panose="02020603050405020304"/>
                <a:cs typeface="Times New Roman" panose="02020603050405020304"/>
              </a:rPr>
              <a:t>lowercase </a:t>
            </a:r>
            <a:r>
              <a:rPr sz="2000" spc="-20" dirty="0">
                <a:latin typeface="Times New Roman" panose="02020603050405020304"/>
                <a:cs typeface="Times New Roman" panose="02020603050405020304"/>
              </a:rPr>
              <a:t>letter, </a:t>
            </a:r>
            <a:r>
              <a:rPr sz="2000" spc="-5" dirty="0">
                <a:latin typeface="Times New Roman" panose="02020603050405020304"/>
                <a:cs typeface="Times New Roman" panose="02020603050405020304"/>
              </a:rPr>
              <a:t>at </a:t>
            </a:r>
            <a:r>
              <a:rPr sz="2000" spc="-20" dirty="0">
                <a:latin typeface="Times New Roman" panose="02020603050405020304"/>
                <a:cs typeface="Times New Roman" panose="02020603050405020304"/>
              </a:rPr>
              <a:t>least </a:t>
            </a:r>
            <a:r>
              <a:rPr sz="2000" spc="25" dirty="0">
                <a:latin typeface="Times New Roman" panose="02020603050405020304"/>
                <a:cs typeface="Times New Roman" panose="02020603050405020304"/>
              </a:rPr>
              <a:t>one </a:t>
            </a:r>
            <a:r>
              <a:rPr sz="2000" spc="5" dirty="0">
                <a:latin typeface="Times New Roman" panose="02020603050405020304"/>
                <a:cs typeface="Times New Roman" panose="02020603050405020304"/>
              </a:rPr>
              <a:t>uppercase </a:t>
            </a:r>
            <a:r>
              <a:rPr sz="2000" spc="-20" dirty="0">
                <a:latin typeface="Times New Roman" panose="02020603050405020304"/>
                <a:cs typeface="Times New Roman" panose="02020603050405020304"/>
              </a:rPr>
              <a:t>letter,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4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number</a:t>
            </a:r>
            <a:r>
              <a:rPr sz="2000" spc="-20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1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must</a:t>
            </a:r>
            <a:r>
              <a:rPr sz="2000" spc="-18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greater</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than</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equal</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8</a:t>
            </a:r>
            <a:r>
              <a:rPr sz="2000" spc="-6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digits</a:t>
            </a:r>
            <a:r>
              <a:rPr sz="2000" spc="16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maximum</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security.</a:t>
            </a:r>
            <a:endParaRPr sz="2000">
              <a:latin typeface="Times New Roman" panose="02020603050405020304"/>
              <a:cs typeface="Times New Roman" panose="02020603050405020304"/>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1589760"/>
            <a:ext cx="9607550" cy="1780540"/>
          </a:xfrm>
          <a:prstGeom prst="rect">
            <a:avLst/>
          </a:prstGeom>
        </p:spPr>
        <p:txBody>
          <a:bodyPr vert="horz" wrap="square" lIns="0" tIns="84455" rIns="0" bIns="0" rtlCol="0">
            <a:spAutoFit/>
          </a:bodyPr>
          <a:p>
            <a:pPr marL="185420" indent="-172720">
              <a:lnSpc>
                <a:spcPct val="100000"/>
              </a:lnSpc>
              <a:spcBef>
                <a:spcPts val="665"/>
              </a:spcBef>
              <a:buClr>
                <a:srgbClr val="000000"/>
              </a:buClr>
              <a:buFont typeface="Arial MT"/>
              <a:buChar char="•"/>
              <a:tabLst>
                <a:tab pos="185420"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1"/>
              </a:rPr>
              <a:t>https://www.indusface.com/blog/owasp-security-misconfiguration/</a:t>
            </a:r>
            <a:endParaRPr sz="2000" u="heavy" spc="-5" dirty="0">
              <a:solidFill>
                <a:srgbClr val="0462C1"/>
              </a:solidFill>
              <a:uFill>
                <a:solidFill>
                  <a:srgbClr val="0462C1"/>
                </a:solidFill>
              </a:uFill>
              <a:latin typeface="Times New Roman" panose="02020603050405020304"/>
              <a:cs typeface="Times New Roman" panose="02020603050405020304"/>
              <a:hlinkClick r:id="rId1"/>
            </a:endParaRPr>
          </a:p>
          <a:p>
            <a:pPr marL="185420" indent="-172720">
              <a:lnSpc>
                <a:spcPct val="100000"/>
              </a:lnSpc>
              <a:spcBef>
                <a:spcPts val="665"/>
              </a:spcBef>
              <a:buClr>
                <a:srgbClr val="000000"/>
              </a:buClr>
              <a:buFont typeface="Arial MT"/>
              <a:buChar char="•"/>
              <a:tabLst>
                <a:tab pos="185420" algn="l"/>
              </a:tabLst>
            </a:pPr>
            <a:r>
              <a:rPr sz="2000">
                <a:latin typeface="Times New Roman" panose="02020603050405020304"/>
                <a:cs typeface="Times New Roman" panose="02020603050405020304"/>
                <a:hlinkClick r:id="rId2" action="ppaction://hlinkfile"/>
              </a:rPr>
              <a:t>https://owasp.org/www-project-web-security-testing-guide/latest/4-Web_Application_Security_Testing/04-Authentication_Testing/07-Testing_for_Weak_Password_Policy</a:t>
            </a:r>
            <a:endParaRPr sz="2000">
              <a:latin typeface="Times New Roman" panose="02020603050405020304"/>
              <a:cs typeface="Times New Roman" panose="02020603050405020304"/>
            </a:endParaRPr>
          </a:p>
          <a:p>
            <a:pPr marL="12700" indent="0">
              <a:lnSpc>
                <a:spcPct val="100000"/>
              </a:lnSpc>
              <a:spcBef>
                <a:spcPts val="565"/>
              </a:spcBef>
              <a:buClr>
                <a:srgbClr val="000000"/>
              </a:buClr>
              <a:buFont typeface="Arial MT"/>
              <a:buNone/>
              <a:tabLst>
                <a:tab pos="185420" algn="l"/>
              </a:tabLst>
            </a:pPr>
            <a:endParaRPr sz="2000">
              <a:latin typeface="Times New Roman" panose="02020603050405020304"/>
              <a:cs typeface="Times New Roman" panose="02020603050405020304"/>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9" name="文本框 18"/>
          <p:cNvSpPr txBox="1"/>
          <p:nvPr/>
        </p:nvSpPr>
        <p:spPr>
          <a:xfrm>
            <a:off x="3691890" y="2040255"/>
            <a:ext cx="4808855" cy="700405"/>
          </a:xfrm>
          <a:prstGeom prst="rect">
            <a:avLst/>
          </a:prstGeom>
          <a:noFill/>
        </p:spPr>
        <p:txBody>
          <a:bodyPr wrap="square" rtlCol="0" anchor="t">
            <a:spAutoFit/>
          </a:bodyPr>
          <a:p>
            <a:pPr algn="ctr">
              <a:lnSpc>
                <a:spcPct val="110000"/>
              </a:lnSpc>
            </a:pPr>
            <a:r>
              <a:rPr lang="en-US" altLang="zh-CN" sz="3600" kern="0" cap="all" dirty="0">
                <a:solidFill>
                  <a:srgbClr val="4C2F10"/>
                </a:solidFill>
                <a:effectLst/>
                <a:uFillTx/>
                <a:latin typeface="Calibri" panose="020F0502020204030204" charset="0"/>
                <a:ea typeface="Calibri" panose="020F0502020204030204" charset="0"/>
                <a:sym typeface="+mn-ea"/>
              </a:rPr>
              <a:t>thank you</a:t>
            </a:r>
            <a:endParaRPr lang="en-IN" altLang="zh-CN" sz="3600" kern="0" cap="all" dirty="0">
              <a:solidFill>
                <a:srgbClr val="4C2F10"/>
              </a:solidFill>
              <a:effectLst/>
              <a:uFillTx/>
              <a:latin typeface="Calibri" panose="020F0502020204030204" charset="0"/>
              <a:ea typeface="Calibri" panose="020F0502020204030204" charset="0"/>
              <a:sym typeface="+mn-ea"/>
            </a:endParaRPr>
          </a:p>
        </p:txBody>
      </p:sp>
      <p:sp>
        <p:nvSpPr>
          <p:cNvPr id="512" name="Google Shape;512;p71"/>
          <p:cNvSpPr txBox="1"/>
          <p:nvPr>
            <p:ph type="subTitle" idx="1"/>
          </p:nvPr>
        </p:nvSpPr>
        <p:spPr>
          <a:xfrm>
            <a:off x="3455035" y="2878455"/>
            <a:ext cx="5283200" cy="1655445"/>
          </a:xfrm>
          <a:prstGeom prst="rect">
            <a:avLst/>
          </a:prstGeom>
          <a:noFill/>
          <a:ln>
            <a:noFill/>
          </a:ln>
        </p:spPr>
        <p:txBody>
          <a:bodyPr spcFirstLastPara="1" wrap="square" lIns="91425" tIns="45700" rIns="91425" bIns="45700" anchor="t" anchorCtr="0">
            <a:noAutofit/>
          </a:bodyPr>
          <a:p>
            <a:pPr marL="0" lvl="0" indent="0" algn="ctr" rtl="0">
              <a:lnSpc>
                <a:spcPct val="90000"/>
              </a:lnSpc>
              <a:spcBef>
                <a:spcPts val="0"/>
              </a:spcBef>
              <a:spcAft>
                <a:spcPts val="0"/>
              </a:spcAft>
              <a:buClr>
                <a:schemeClr val="dk1"/>
              </a:buClr>
              <a:buSzPts val="2400"/>
              <a:buNone/>
            </a:pPr>
            <a:r>
              <a:rPr lang="en-US"/>
              <a:t>For any further clarifications/patch assistance, please contact: </a:t>
            </a:r>
            <a:endParaRPr lang="en-US"/>
          </a:p>
          <a:p>
            <a:pPr marL="0" lvl="0" indent="0" algn="ctr" rtl="0">
              <a:lnSpc>
                <a:spcPct val="90000"/>
              </a:lnSpc>
              <a:spcBef>
                <a:spcPts val="0"/>
              </a:spcBef>
              <a:spcAft>
                <a:spcPts val="0"/>
              </a:spcAft>
              <a:buClr>
                <a:schemeClr val="dk1"/>
              </a:buClr>
              <a:buSzPts val="2400"/>
              <a:buNone/>
            </a:pPr>
            <a:endParaRPr lang="en-IN" altLang="en-US"/>
          </a:p>
          <a:p>
            <a:pPr marL="0" lvl="0" indent="0" algn="ctr" rtl="0">
              <a:lnSpc>
                <a:spcPct val="90000"/>
              </a:lnSpc>
              <a:spcBef>
                <a:spcPts val="0"/>
              </a:spcBef>
              <a:spcAft>
                <a:spcPts val="0"/>
              </a:spcAft>
              <a:buClr>
                <a:schemeClr val="dk1"/>
              </a:buClr>
              <a:buSzPts val="2400"/>
              <a:buNone/>
            </a:pPr>
            <a:r>
              <a:rPr lang="en-IN" altLang="en-US"/>
              <a:t>saurabhcoc03@gmail.com</a:t>
            </a:r>
            <a:endParaRPr lang="en-IN" altLang="en-US"/>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 name="Google Shape;179;p27"/>
          <p:cNvSpPr txBox="1"/>
          <p:nvPr/>
        </p:nvSpPr>
        <p:spPr>
          <a:xfrm>
            <a:off x="826135" y="212090"/>
            <a:ext cx="10305415" cy="111379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90000"/>
              </a:lnSpc>
              <a:spcBef>
                <a:spcPts val="0"/>
              </a:spcBef>
              <a:spcAft>
                <a:spcPts val="0"/>
              </a:spcAft>
              <a:buClr>
                <a:schemeClr val="dk1"/>
              </a:buClr>
              <a:buSzPts val="4400"/>
              <a:buFont typeface="Calibri" panose="020F0502020204030204"/>
              <a:buNone/>
            </a:pPr>
            <a:r>
              <a:rPr lang="en-US"/>
              <a:t>PoC – Attacker can dump arbitrary data</a:t>
            </a:r>
            <a:endParaRPr lang="en-US"/>
          </a:p>
        </p:txBody>
      </p:sp>
      <p:sp>
        <p:nvSpPr>
          <p:cNvPr id="3" name="object 3"/>
          <p:cNvSpPr txBox="1"/>
          <p:nvPr/>
        </p:nvSpPr>
        <p:spPr>
          <a:xfrm>
            <a:off x="822960" y="1895919"/>
            <a:ext cx="3981450" cy="4340225"/>
          </a:xfrm>
          <a:prstGeom prst="rect">
            <a:avLst/>
          </a:prstGeom>
        </p:spPr>
        <p:txBody>
          <a:bodyPr vert="horz" wrap="square" lIns="0" tIns="53975" rIns="0" bIns="0" rtlCol="0">
            <a:spAutoFit/>
          </a:bodyPr>
          <a:p>
            <a:pPr marL="297180" indent="-285115">
              <a:lnSpc>
                <a:spcPct val="100000"/>
              </a:lnSpc>
              <a:spcBef>
                <a:spcPts val="425"/>
              </a:spcBef>
              <a:buSzPct val="125000"/>
              <a:buFont typeface="Arial MT"/>
              <a:buChar char="•"/>
              <a:tabLst>
                <a:tab pos="297180" algn="l"/>
                <a:tab pos="297815" algn="l"/>
              </a:tabLst>
            </a:pPr>
            <a:r>
              <a:rPr sz="1600" spc="-20" dirty="0">
                <a:latin typeface="Times New Roman" panose="02020603050405020304"/>
                <a:cs typeface="Times New Roman" panose="02020603050405020304"/>
              </a:rPr>
              <a:t>No </a:t>
            </a:r>
            <a:r>
              <a:rPr sz="1600" dirty="0">
                <a:latin typeface="Times New Roman" panose="02020603050405020304"/>
                <a:cs typeface="Times New Roman" panose="02020603050405020304"/>
              </a:rPr>
              <a:t>of</a:t>
            </a:r>
            <a:r>
              <a:rPr sz="1600" spc="-5" dirty="0">
                <a:latin typeface="Times New Roman" panose="02020603050405020304"/>
                <a:cs typeface="Times New Roman" panose="02020603050405020304"/>
              </a:rPr>
              <a:t> </a:t>
            </a:r>
            <a:r>
              <a:rPr sz="1600" dirty="0">
                <a:latin typeface="Times New Roman" panose="02020603050405020304"/>
                <a:cs typeface="Times New Roman" panose="02020603050405020304"/>
              </a:rPr>
              <a:t>databases:</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2</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5" dirty="0">
                <a:latin typeface="Times New Roman" panose="02020603050405020304"/>
                <a:cs typeface="Times New Roman" panose="02020603050405020304"/>
              </a:rPr>
              <a:t>hacking_training_project</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25" dirty="0">
                <a:latin typeface="Times New Roman" panose="02020603050405020304"/>
                <a:cs typeface="Times New Roman" panose="02020603050405020304"/>
              </a:rPr>
              <a:t>information_schema</a:t>
            </a:r>
            <a:endParaRPr sz="1600">
              <a:latin typeface="Times New Roman" panose="02020603050405020304"/>
              <a:cs typeface="Times New Roman" panose="02020603050405020304"/>
            </a:endParaRPr>
          </a:p>
          <a:p>
            <a:pPr lvl="1">
              <a:lnSpc>
                <a:spcPct val="100000"/>
              </a:lnSpc>
              <a:buFont typeface="Arial MT"/>
              <a:buChar char="•"/>
            </a:pPr>
            <a:endParaRPr sz="2650">
              <a:latin typeface="Times New Roman" panose="02020603050405020304"/>
              <a:cs typeface="Times New Roman" panose="02020603050405020304"/>
            </a:endParaRPr>
          </a:p>
          <a:p>
            <a:pPr marL="297180" indent="-285115">
              <a:lnSpc>
                <a:spcPct val="100000"/>
              </a:lnSpc>
              <a:buSzPct val="125000"/>
              <a:buFont typeface="Arial MT"/>
              <a:buChar char="•"/>
              <a:tabLst>
                <a:tab pos="297180" algn="l"/>
                <a:tab pos="297815" algn="l"/>
              </a:tabLst>
            </a:pPr>
            <a:r>
              <a:rPr sz="1600" spc="-20" dirty="0">
                <a:latin typeface="Times New Roman" panose="02020603050405020304"/>
                <a:cs typeface="Times New Roman" panose="02020603050405020304"/>
              </a:rPr>
              <a:t>No</a:t>
            </a:r>
            <a:r>
              <a:rPr sz="1600" spc="-15" dirty="0">
                <a:latin typeface="Times New Roman" panose="02020603050405020304"/>
                <a:cs typeface="Times New Roman" panose="02020603050405020304"/>
              </a:rPr>
              <a:t> </a:t>
            </a:r>
            <a:r>
              <a:rPr sz="1600" dirty="0">
                <a:latin typeface="Times New Roman" panose="02020603050405020304"/>
                <a:cs typeface="Times New Roman" panose="02020603050405020304"/>
              </a:rPr>
              <a:t>of</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tables</a:t>
            </a:r>
            <a:r>
              <a:rPr sz="1600" spc="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in</a:t>
            </a:r>
            <a:r>
              <a:rPr sz="1600" spc="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hacking_training_project</a:t>
            </a:r>
            <a:r>
              <a:rPr sz="1600" spc="285" dirty="0">
                <a:latin typeface="Times New Roman" panose="02020603050405020304"/>
                <a:cs typeface="Times New Roman" panose="02020603050405020304"/>
              </a:rPr>
              <a:t> </a:t>
            </a:r>
            <a:r>
              <a:rPr sz="1600" dirty="0">
                <a:latin typeface="Times New Roman" panose="02020603050405020304"/>
                <a:cs typeface="Times New Roman" panose="02020603050405020304"/>
              </a:rPr>
              <a:t>:</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10</a:t>
            </a:r>
            <a:endParaRPr sz="1600">
              <a:latin typeface="Times New Roman" panose="02020603050405020304"/>
              <a:cs typeface="Times New Roman" panose="02020603050405020304"/>
            </a:endParaRPr>
          </a:p>
          <a:p>
            <a:pPr marL="704215" lvl="1" indent="-233680">
              <a:lnSpc>
                <a:spcPct val="100000"/>
              </a:lnSpc>
              <a:spcBef>
                <a:spcPts val="245"/>
              </a:spcBef>
              <a:buFont typeface="Arial MT"/>
              <a:buChar char="•"/>
              <a:tabLst>
                <a:tab pos="703580" algn="l"/>
                <a:tab pos="704215" algn="l"/>
              </a:tabLst>
            </a:pPr>
            <a:r>
              <a:rPr sz="1600" spc="-10" dirty="0">
                <a:latin typeface="Times New Roman" panose="02020603050405020304"/>
                <a:cs typeface="Times New Roman" panose="02020603050405020304"/>
              </a:rPr>
              <a:t>brands</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15" dirty="0">
                <a:latin typeface="Times New Roman" panose="02020603050405020304"/>
                <a:cs typeface="Times New Roman" panose="02020603050405020304"/>
              </a:rPr>
              <a:t>cart_items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5" dirty="0">
                <a:latin typeface="Times New Roman" panose="02020603050405020304"/>
                <a:cs typeface="Times New Roman" panose="02020603050405020304"/>
              </a:rPr>
              <a:t>categories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25" dirty="0">
                <a:latin typeface="Times New Roman" panose="02020603050405020304"/>
                <a:cs typeface="Times New Roman" panose="02020603050405020304"/>
              </a:rPr>
              <a:t>customers</a:t>
            </a:r>
            <a:endParaRPr sz="1600">
              <a:latin typeface="Times New Roman" panose="02020603050405020304"/>
              <a:cs typeface="Times New Roman" panose="02020603050405020304"/>
            </a:endParaRPr>
          </a:p>
          <a:p>
            <a:pPr marL="704215" lvl="1" indent="-233680">
              <a:lnSpc>
                <a:spcPct val="100000"/>
              </a:lnSpc>
              <a:spcBef>
                <a:spcPts val="320"/>
              </a:spcBef>
              <a:buFont typeface="Arial MT"/>
              <a:buChar char="•"/>
              <a:tabLst>
                <a:tab pos="703580" algn="l"/>
                <a:tab pos="704215" algn="l"/>
              </a:tabLst>
            </a:pPr>
            <a:r>
              <a:rPr sz="1600" spc="-10" dirty="0">
                <a:latin typeface="Times New Roman" panose="02020603050405020304"/>
                <a:cs typeface="Times New Roman" panose="02020603050405020304"/>
              </a:rPr>
              <a:t>order_items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5" dirty="0">
                <a:latin typeface="Times New Roman" panose="02020603050405020304"/>
                <a:cs typeface="Times New Roman" panose="02020603050405020304"/>
              </a:rPr>
              <a:t>orders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dirty="0">
                <a:latin typeface="Times New Roman" panose="02020603050405020304"/>
                <a:cs typeface="Times New Roman" panose="02020603050405020304"/>
              </a:rPr>
              <a:t>product_reviews</a:t>
            </a:r>
            <a:endParaRPr sz="1600">
              <a:latin typeface="Times New Roman" panose="02020603050405020304"/>
              <a:cs typeface="Times New Roman" panose="02020603050405020304"/>
            </a:endParaRPr>
          </a:p>
          <a:p>
            <a:pPr marL="704215" lvl="1" indent="-233680">
              <a:lnSpc>
                <a:spcPct val="100000"/>
              </a:lnSpc>
              <a:spcBef>
                <a:spcPts val="240"/>
              </a:spcBef>
              <a:buFont typeface="Arial MT"/>
              <a:buChar char="•"/>
              <a:tabLst>
                <a:tab pos="703580" algn="l"/>
                <a:tab pos="704215" algn="l"/>
              </a:tabLst>
            </a:pPr>
            <a:r>
              <a:rPr sz="1600" spc="-15" dirty="0">
                <a:latin typeface="Times New Roman" panose="02020603050405020304"/>
                <a:cs typeface="Times New Roman" panose="02020603050405020304"/>
              </a:rPr>
              <a:t>products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5" dirty="0">
                <a:latin typeface="Times New Roman" panose="02020603050405020304"/>
                <a:cs typeface="Times New Roman" panose="02020603050405020304"/>
              </a:rPr>
              <a:t>sellers</a:t>
            </a:r>
            <a:endParaRPr sz="1600">
              <a:latin typeface="Times New Roman" panose="02020603050405020304"/>
              <a:cs typeface="Times New Roman" panose="02020603050405020304"/>
            </a:endParaRPr>
          </a:p>
          <a:p>
            <a:pPr marL="704215" lvl="1" indent="-233680">
              <a:lnSpc>
                <a:spcPct val="100000"/>
              </a:lnSpc>
              <a:spcBef>
                <a:spcPts val="325"/>
              </a:spcBef>
              <a:buFont typeface="Arial MT"/>
              <a:buChar char="•"/>
              <a:tabLst>
                <a:tab pos="703580" algn="l"/>
                <a:tab pos="704215" algn="l"/>
              </a:tabLst>
            </a:pPr>
            <a:r>
              <a:rPr sz="1600" spc="-10" dirty="0">
                <a:latin typeface="Times New Roman" panose="02020603050405020304"/>
                <a:cs typeface="Times New Roman" panose="02020603050405020304"/>
              </a:rPr>
              <a:t>users</a:t>
            </a:r>
            <a:endParaRPr sz="1600">
              <a:latin typeface="Times New Roman" panose="02020603050405020304"/>
              <a:cs typeface="Times New Roman" panose="02020603050405020304"/>
            </a:endParaRPr>
          </a:p>
        </p:txBody>
      </p:sp>
      <p:pic>
        <p:nvPicPr>
          <p:cNvPr id="2" name="Picture 1" descr="2) Database tables"/>
          <p:cNvPicPr>
            <a:picLocks noChangeAspect="1"/>
          </p:cNvPicPr>
          <p:nvPr/>
        </p:nvPicPr>
        <p:blipFill>
          <a:blip r:embed="rId1"/>
          <a:stretch>
            <a:fillRect/>
          </a:stretch>
        </p:blipFill>
        <p:spPr>
          <a:xfrm>
            <a:off x="7847965" y="3597275"/>
            <a:ext cx="3283585" cy="2913380"/>
          </a:xfrm>
          <a:prstGeom prst="rect">
            <a:avLst/>
          </a:prstGeom>
        </p:spPr>
      </p:pic>
      <p:pic>
        <p:nvPicPr>
          <p:cNvPr id="4" name="Picture 3" descr="databases_recovered"/>
          <p:cNvPicPr>
            <a:picLocks noChangeAspect="1"/>
          </p:cNvPicPr>
          <p:nvPr/>
        </p:nvPicPr>
        <p:blipFill>
          <a:blip r:embed="rId2"/>
          <a:stretch>
            <a:fillRect/>
          </a:stretch>
        </p:blipFill>
        <p:spPr>
          <a:xfrm>
            <a:off x="7839710" y="2178050"/>
            <a:ext cx="3291840" cy="6584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2815" y="445135"/>
            <a:ext cx="8463280" cy="706755"/>
          </a:xfrm>
          <a:prstGeom prst="rect">
            <a:avLst/>
          </a:prstGeom>
          <a:noFill/>
        </p:spPr>
        <p:txBody>
          <a:bodyPr wrap="none" rtlCol="0" anchor="t">
            <a:spAutoFit/>
          </a:bodyPr>
          <a:p>
            <a:r>
              <a:rPr sz="4000" b="1" spc="-25" dirty="0">
                <a:sym typeface="+mn-ea"/>
              </a:rPr>
              <a:t>Business</a:t>
            </a:r>
            <a:r>
              <a:rPr sz="4000" b="1" spc="140" dirty="0">
                <a:sym typeface="+mn-ea"/>
              </a:rPr>
              <a:t> </a:t>
            </a:r>
            <a:r>
              <a:rPr sz="4000" b="1" spc="-25" dirty="0">
                <a:sym typeface="+mn-ea"/>
              </a:rPr>
              <a:t>Impact</a:t>
            </a:r>
            <a:r>
              <a:rPr sz="4000" b="1" spc="175" dirty="0">
                <a:sym typeface="+mn-ea"/>
              </a:rPr>
              <a:t> </a:t>
            </a:r>
            <a:r>
              <a:rPr sz="4000" b="1" dirty="0">
                <a:sym typeface="+mn-ea"/>
              </a:rPr>
              <a:t>–</a:t>
            </a:r>
            <a:r>
              <a:rPr sz="4000" b="1" spc="-25" dirty="0">
                <a:sym typeface="+mn-ea"/>
              </a:rPr>
              <a:t> </a:t>
            </a:r>
            <a:r>
              <a:rPr sz="4000" b="1" spc="-10" dirty="0">
                <a:sym typeface="+mn-ea"/>
              </a:rPr>
              <a:t>Extremely</a:t>
            </a:r>
            <a:r>
              <a:rPr sz="4000" b="1" spc="55" dirty="0">
                <a:sym typeface="+mn-ea"/>
              </a:rPr>
              <a:t> </a:t>
            </a:r>
            <a:r>
              <a:rPr sz="4000" b="1" spc="-15" dirty="0">
                <a:sym typeface="+mn-ea"/>
              </a:rPr>
              <a:t>High</a:t>
            </a:r>
            <a:endParaRPr lang="en-US" sz="4000" b="1" spc="-15" dirty="0">
              <a:sym typeface="+mn-ea"/>
            </a:endParaRPr>
          </a:p>
        </p:txBody>
      </p:sp>
      <p:sp>
        <p:nvSpPr>
          <p:cNvPr id="3" name="Text Box 2"/>
          <p:cNvSpPr txBox="1"/>
          <p:nvPr/>
        </p:nvSpPr>
        <p:spPr>
          <a:xfrm>
            <a:off x="932815" y="1440815"/>
            <a:ext cx="10325735" cy="1753235"/>
          </a:xfrm>
          <a:prstGeom prst="rect">
            <a:avLst/>
          </a:prstGeom>
          <a:noFill/>
        </p:spPr>
        <p:txBody>
          <a:bodyPr wrap="square" rtlCol="0">
            <a:spAutoFit/>
          </a:bodyPr>
          <a:p>
            <a:pPr marL="285750" indent="-285750">
              <a:buFont typeface="Arial" panose="020B0604020202020204" pitchFamily="34" charset="0"/>
              <a:buChar char="•"/>
            </a:pPr>
            <a:r>
              <a:rPr lang="en-US">
                <a:latin typeface="Times New Roman" panose="02020603050405020304" charset="0"/>
                <a:cs typeface="Times New Roman" panose="02020603050405020304" charset="0"/>
              </a:rPr>
              <a:t>using this vulnerabiltiy attacker can execute arbitarary sql commands on lifestyle store and gains the complete access to the internal database.</a:t>
            </a:r>
            <a:endParaRPr dirty="0">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dirty="0">
                <a:latin typeface="Times New Roman" panose="02020603050405020304" charset="0"/>
                <a:cs typeface="Times New Roman" panose="02020603050405020304" charset="0"/>
                <a:sym typeface="+mn-ea"/>
              </a:rPr>
              <a:t>Below </a:t>
            </a:r>
            <a:r>
              <a:rPr spc="15" dirty="0">
                <a:latin typeface="Times New Roman" panose="02020603050405020304" charset="0"/>
                <a:cs typeface="Times New Roman" panose="02020603050405020304" charset="0"/>
                <a:sym typeface="+mn-ea"/>
              </a:rPr>
              <a:t>is </a:t>
            </a:r>
            <a:r>
              <a:rPr spc="-45" dirty="0">
                <a:latin typeface="Times New Roman" panose="02020603050405020304" charset="0"/>
                <a:cs typeface="Times New Roman" panose="02020603050405020304" charset="0"/>
                <a:sym typeface="+mn-ea"/>
              </a:rPr>
              <a:t>the </a:t>
            </a:r>
            <a:r>
              <a:rPr spc="-15" dirty="0">
                <a:latin typeface="Times New Roman" panose="02020603050405020304" charset="0"/>
                <a:cs typeface="Times New Roman" panose="02020603050405020304" charset="0"/>
                <a:sym typeface="+mn-ea"/>
              </a:rPr>
              <a:t>screenshot </a:t>
            </a:r>
            <a:r>
              <a:rPr dirty="0">
                <a:latin typeface="Times New Roman" panose="02020603050405020304" charset="0"/>
                <a:cs typeface="Times New Roman" panose="02020603050405020304" charset="0"/>
                <a:sym typeface="+mn-ea"/>
              </a:rPr>
              <a:t>of </a:t>
            </a:r>
            <a:r>
              <a:rPr spc="-10" dirty="0">
                <a:latin typeface="Times New Roman" panose="02020603050405020304" charset="0"/>
                <a:cs typeface="Times New Roman" panose="02020603050405020304" charset="0"/>
                <a:sym typeface="+mn-ea"/>
              </a:rPr>
              <a:t>users </a:t>
            </a:r>
            <a:r>
              <a:rPr spc="-5" dirty="0">
                <a:latin typeface="Times New Roman" panose="02020603050405020304" charset="0"/>
                <a:cs typeface="Times New Roman" panose="02020603050405020304" charset="0"/>
                <a:sym typeface="+mn-ea"/>
              </a:rPr>
              <a:t>table which </a:t>
            </a:r>
            <a:r>
              <a:rPr spc="-10" dirty="0">
                <a:latin typeface="Times New Roman" panose="02020603050405020304" charset="0"/>
                <a:cs typeface="Times New Roman" panose="02020603050405020304" charset="0"/>
                <a:sym typeface="+mn-ea"/>
              </a:rPr>
              <a:t>shows </a:t>
            </a:r>
            <a:r>
              <a:rPr spc="-20" dirty="0">
                <a:latin typeface="Times New Roman" panose="02020603050405020304" charset="0"/>
                <a:cs typeface="Times New Roman" panose="02020603050405020304" charset="0"/>
                <a:sym typeface="+mn-ea"/>
              </a:rPr>
              <a:t>user </a:t>
            </a:r>
            <a:r>
              <a:rPr spc="-5" dirty="0">
                <a:latin typeface="Times New Roman" panose="02020603050405020304" charset="0"/>
                <a:cs typeface="Times New Roman" panose="02020603050405020304" charset="0"/>
                <a:sym typeface="+mn-ea"/>
              </a:rPr>
              <a:t>credentials </a:t>
            </a:r>
            <a:r>
              <a:rPr spc="-10" dirty="0">
                <a:latin typeface="Times New Roman" panose="02020603050405020304" charset="0"/>
                <a:cs typeface="Times New Roman" panose="02020603050405020304" charset="0"/>
                <a:sym typeface="+mn-ea"/>
              </a:rPr>
              <a:t>being </a:t>
            </a:r>
            <a:r>
              <a:rPr spc="-5" dirty="0">
                <a:latin typeface="Times New Roman" panose="02020603050405020304" charset="0"/>
                <a:cs typeface="Times New Roman" panose="02020603050405020304" charset="0"/>
                <a:sym typeface="+mn-ea"/>
              </a:rPr>
              <a:t>leaked, </a:t>
            </a:r>
            <a:r>
              <a:rPr spc="-35" dirty="0">
                <a:latin typeface="Times New Roman" panose="02020603050405020304" charset="0"/>
                <a:cs typeface="Times New Roman" panose="02020603050405020304" charset="0"/>
                <a:sym typeface="+mn-ea"/>
              </a:rPr>
              <a:t>although</a:t>
            </a:r>
            <a:r>
              <a:rPr spc="-30" dirty="0">
                <a:latin typeface="Times New Roman" panose="02020603050405020304" charset="0"/>
                <a:cs typeface="Times New Roman" panose="02020603050405020304" charset="0"/>
                <a:sym typeface="+mn-ea"/>
              </a:rPr>
              <a:t> </a:t>
            </a:r>
            <a:r>
              <a:rPr spc="-45" dirty="0">
                <a:latin typeface="Times New Roman" panose="02020603050405020304" charset="0"/>
                <a:cs typeface="Times New Roman" panose="02020603050405020304" charset="0"/>
                <a:sym typeface="+mn-ea"/>
              </a:rPr>
              <a:t>the</a:t>
            </a:r>
            <a:r>
              <a:rPr spc="-40" dirty="0">
                <a:latin typeface="Times New Roman" panose="02020603050405020304" charset="0"/>
                <a:cs typeface="Times New Roman" panose="02020603050405020304" charset="0"/>
                <a:sym typeface="+mn-ea"/>
              </a:rPr>
              <a:t> </a:t>
            </a:r>
            <a:r>
              <a:rPr spc="10" dirty="0">
                <a:latin typeface="Times New Roman" panose="02020603050405020304" charset="0"/>
                <a:cs typeface="Times New Roman" panose="02020603050405020304" charset="0"/>
                <a:sym typeface="+mn-ea"/>
              </a:rPr>
              <a:t>password </a:t>
            </a:r>
            <a:r>
              <a:rPr spc="15" dirty="0">
                <a:latin typeface="Times New Roman" panose="02020603050405020304" charset="0"/>
                <a:cs typeface="Times New Roman" panose="02020603050405020304" charset="0"/>
                <a:sym typeface="+mn-ea"/>
              </a:rPr>
              <a:t>is </a:t>
            </a:r>
            <a:r>
              <a:rPr spc="-20" dirty="0">
                <a:latin typeface="Times New Roman" panose="02020603050405020304" charset="0"/>
                <a:cs typeface="Times New Roman" panose="02020603050405020304" charset="0"/>
                <a:sym typeface="+mn-ea"/>
              </a:rPr>
              <a:t>encrypted</a:t>
            </a:r>
            <a:r>
              <a:rPr spc="-15" dirty="0">
                <a:latin typeface="Times New Roman" panose="02020603050405020304" charset="0"/>
                <a:cs typeface="Times New Roman" panose="02020603050405020304" charset="0"/>
                <a:sym typeface="+mn-ea"/>
              </a:rPr>
              <a:t> </a:t>
            </a:r>
            <a:r>
              <a:rPr spc="-30" dirty="0">
                <a:latin typeface="Times New Roman" panose="02020603050405020304" charset="0"/>
                <a:cs typeface="Times New Roman" panose="02020603050405020304" charset="0"/>
                <a:sym typeface="+mn-ea"/>
              </a:rPr>
              <a:t>yet </a:t>
            </a:r>
            <a:r>
              <a:rPr spc="-385" dirty="0">
                <a:latin typeface="Times New Roman" panose="02020603050405020304" charset="0"/>
                <a:cs typeface="Times New Roman" panose="02020603050405020304" charset="0"/>
                <a:sym typeface="+mn-ea"/>
              </a:rPr>
              <a:t> </a:t>
            </a:r>
            <a:r>
              <a:rPr spc="-10" dirty="0">
                <a:latin typeface="Times New Roman" panose="02020603050405020304" charset="0"/>
                <a:cs typeface="Times New Roman" panose="02020603050405020304" charset="0"/>
                <a:sym typeface="+mn-ea"/>
              </a:rPr>
              <a:t>vulnerable</a:t>
            </a:r>
            <a:r>
              <a:rPr spc="80" dirty="0">
                <a:latin typeface="Times New Roman" panose="02020603050405020304" charset="0"/>
                <a:cs typeface="Times New Roman" panose="02020603050405020304" charset="0"/>
                <a:sym typeface="+mn-ea"/>
              </a:rPr>
              <a:t> </a:t>
            </a:r>
            <a:r>
              <a:rPr spc="-30" dirty="0">
                <a:latin typeface="Times New Roman" panose="02020603050405020304" charset="0"/>
                <a:cs typeface="Times New Roman" panose="02020603050405020304" charset="0"/>
                <a:sym typeface="+mn-ea"/>
              </a:rPr>
              <a:t>and</a:t>
            </a:r>
            <a:r>
              <a:rPr spc="75" dirty="0">
                <a:latin typeface="Times New Roman" panose="02020603050405020304" charset="0"/>
                <a:cs typeface="Times New Roman" panose="02020603050405020304" charset="0"/>
                <a:sym typeface="+mn-ea"/>
              </a:rPr>
              <a:t> </a:t>
            </a:r>
            <a:r>
              <a:rPr dirty="0">
                <a:latin typeface="Times New Roman" panose="02020603050405020304" charset="0"/>
                <a:cs typeface="Times New Roman" panose="02020603050405020304" charset="0"/>
                <a:sym typeface="+mn-ea"/>
              </a:rPr>
              <a:t>can</a:t>
            </a:r>
            <a:r>
              <a:rPr spc="-85" dirty="0">
                <a:latin typeface="Times New Roman" panose="02020603050405020304" charset="0"/>
                <a:cs typeface="Times New Roman" panose="02020603050405020304" charset="0"/>
                <a:sym typeface="+mn-ea"/>
              </a:rPr>
              <a:t> </a:t>
            </a:r>
            <a:r>
              <a:rPr dirty="0">
                <a:latin typeface="Times New Roman" panose="02020603050405020304" charset="0"/>
                <a:cs typeface="Times New Roman" panose="02020603050405020304" charset="0"/>
                <a:sym typeface="+mn-ea"/>
              </a:rPr>
              <a:t>be</a:t>
            </a:r>
            <a:r>
              <a:rPr spc="5" dirty="0">
                <a:latin typeface="Times New Roman" panose="02020603050405020304" charset="0"/>
                <a:cs typeface="Times New Roman" panose="02020603050405020304" charset="0"/>
                <a:sym typeface="+mn-ea"/>
              </a:rPr>
              <a:t> </a:t>
            </a:r>
            <a:r>
              <a:rPr spc="-25" dirty="0">
                <a:latin typeface="Times New Roman" panose="02020603050405020304" charset="0"/>
                <a:cs typeface="Times New Roman" panose="02020603050405020304" charset="0"/>
                <a:sym typeface="+mn-ea"/>
              </a:rPr>
              <a:t>misused</a:t>
            </a:r>
            <a:r>
              <a:rPr spc="155" dirty="0">
                <a:latin typeface="Times New Roman" panose="02020603050405020304" charset="0"/>
                <a:cs typeface="Times New Roman" panose="02020603050405020304" charset="0"/>
                <a:sym typeface="+mn-ea"/>
              </a:rPr>
              <a:t> </a:t>
            </a:r>
            <a:r>
              <a:rPr dirty="0">
                <a:latin typeface="Times New Roman" panose="02020603050405020304" charset="0"/>
                <a:cs typeface="Times New Roman" panose="02020603050405020304" charset="0"/>
                <a:sym typeface="+mn-ea"/>
              </a:rPr>
              <a:t>by</a:t>
            </a:r>
            <a:r>
              <a:rPr spc="-5" dirty="0">
                <a:latin typeface="Times New Roman" panose="02020603050405020304" charset="0"/>
                <a:cs typeface="Times New Roman" panose="02020603050405020304" charset="0"/>
                <a:sym typeface="+mn-ea"/>
              </a:rPr>
              <a:t> </a:t>
            </a:r>
            <a:r>
              <a:rPr spc="-15" dirty="0">
                <a:latin typeface="Times New Roman" panose="02020603050405020304" charset="0"/>
                <a:cs typeface="Times New Roman" panose="02020603050405020304" charset="0"/>
                <a:sym typeface="+mn-ea"/>
              </a:rPr>
              <a:t>hackers</a:t>
            </a:r>
            <a:r>
              <a:rPr spc="-15" dirty="0">
                <a:latin typeface="Times New Roman" panose="02020603050405020304"/>
                <a:cs typeface="Times New Roman" panose="02020603050405020304"/>
                <a:sym typeface="+mn-ea"/>
              </a:rPr>
              <a:t>.</a:t>
            </a:r>
            <a:endParaRPr spc="-15" dirty="0">
              <a:latin typeface="Times New Roman" panose="02020603050405020304"/>
              <a:cs typeface="Times New Roman" panose="02020603050405020304"/>
              <a:sym typeface="+mn-ea"/>
            </a:endParaRPr>
          </a:p>
          <a:p>
            <a:pPr marL="285750" indent="-285750">
              <a:buFont typeface="Arial" panose="020B0604020202020204" pitchFamily="34" charset="0"/>
              <a:buChar char="•"/>
            </a:pPr>
            <a:r>
              <a:rPr lang="en-US" spc="-15" dirty="0">
                <a:latin typeface="Times New Roman" panose="02020603050405020304"/>
                <a:cs typeface="Times New Roman" panose="02020603050405020304"/>
                <a:sym typeface="+mn-ea"/>
              </a:rPr>
              <a:t>Attacker can gain the access to the admin panel by using below credentials which could lead the complete compromise of server and all the other servers connected to it.</a:t>
            </a:r>
            <a:endParaRPr lang="en-US"/>
          </a:p>
        </p:txBody>
      </p:sp>
      <p:pic>
        <p:nvPicPr>
          <p:cNvPr id="5" name="Picture 4" descr="3) critical data"/>
          <p:cNvPicPr>
            <a:picLocks noChangeAspect="1"/>
          </p:cNvPicPr>
          <p:nvPr/>
        </p:nvPicPr>
        <p:blipFill>
          <a:blip r:embed="rId1"/>
          <a:stretch>
            <a:fillRect/>
          </a:stretch>
        </p:blipFill>
        <p:spPr>
          <a:xfrm>
            <a:off x="3123565" y="3829685"/>
            <a:ext cx="4081780" cy="22650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2815" y="445135"/>
            <a:ext cx="8463280" cy="706755"/>
          </a:xfrm>
          <a:prstGeom prst="rect">
            <a:avLst/>
          </a:prstGeom>
          <a:noFill/>
        </p:spPr>
        <p:txBody>
          <a:bodyPr wrap="none" rtlCol="0" anchor="t">
            <a:spAutoFit/>
          </a:bodyPr>
          <a:p>
            <a:r>
              <a:rPr sz="4000" b="1" spc="-25" dirty="0">
                <a:sym typeface="+mn-ea"/>
              </a:rPr>
              <a:t>Business</a:t>
            </a:r>
            <a:r>
              <a:rPr sz="4000" b="1" spc="140" dirty="0">
                <a:sym typeface="+mn-ea"/>
              </a:rPr>
              <a:t> </a:t>
            </a:r>
            <a:r>
              <a:rPr sz="4000" b="1" spc="-25" dirty="0">
                <a:sym typeface="+mn-ea"/>
              </a:rPr>
              <a:t>Impact</a:t>
            </a:r>
            <a:r>
              <a:rPr sz="4000" b="1" spc="175" dirty="0">
                <a:sym typeface="+mn-ea"/>
              </a:rPr>
              <a:t> </a:t>
            </a:r>
            <a:r>
              <a:rPr sz="4000" b="1" dirty="0">
                <a:sym typeface="+mn-ea"/>
              </a:rPr>
              <a:t>–</a:t>
            </a:r>
            <a:r>
              <a:rPr sz="4000" b="1" spc="-25" dirty="0">
                <a:sym typeface="+mn-ea"/>
              </a:rPr>
              <a:t> </a:t>
            </a:r>
            <a:r>
              <a:rPr sz="4000" b="1" spc="-10" dirty="0">
                <a:sym typeface="+mn-ea"/>
              </a:rPr>
              <a:t>Extremely</a:t>
            </a:r>
            <a:r>
              <a:rPr sz="4000" b="1" spc="55" dirty="0">
                <a:sym typeface="+mn-ea"/>
              </a:rPr>
              <a:t> </a:t>
            </a:r>
            <a:r>
              <a:rPr sz="4000" b="1" spc="-15" dirty="0">
                <a:sym typeface="+mn-ea"/>
              </a:rPr>
              <a:t>High</a:t>
            </a:r>
            <a:endParaRPr lang="en-US" sz="4000" b="1" spc="-15" dirty="0">
              <a:sym typeface="+mn-ea"/>
            </a:endParaRPr>
          </a:p>
        </p:txBody>
      </p:sp>
      <p:pic>
        <p:nvPicPr>
          <p:cNvPr id="4" name="Picture 3" descr="data_extracted"/>
          <p:cNvPicPr>
            <a:picLocks noChangeAspect="1"/>
          </p:cNvPicPr>
          <p:nvPr/>
        </p:nvPicPr>
        <p:blipFill>
          <a:blip r:embed="rId1"/>
          <a:stretch>
            <a:fillRect/>
          </a:stretch>
        </p:blipFill>
        <p:spPr>
          <a:xfrm>
            <a:off x="0" y="2013585"/>
            <a:ext cx="12192000" cy="3469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33730" y="419989"/>
            <a:ext cx="396303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a:t>
            </a:r>
            <a:r>
              <a:rPr spc="-35" dirty="0"/>
              <a:t>ec</a:t>
            </a:r>
            <a:r>
              <a:rPr spc="35" dirty="0"/>
              <a:t>o</a:t>
            </a:r>
            <a:r>
              <a:rPr spc="10" dirty="0"/>
              <a:t>mm</a:t>
            </a:r>
            <a:r>
              <a:rPr spc="-35" dirty="0"/>
              <a:t>e</a:t>
            </a:r>
            <a:r>
              <a:rPr spc="-40" dirty="0"/>
              <a:t>n</a:t>
            </a:r>
            <a:r>
              <a:rPr spc="35" dirty="0"/>
              <a:t>d</a:t>
            </a:r>
            <a:r>
              <a:rPr spc="-35" dirty="0"/>
              <a:t>a</a:t>
            </a:r>
            <a:r>
              <a:rPr spc="-25" dirty="0"/>
              <a:t>ti</a:t>
            </a:r>
            <a:r>
              <a:rPr spc="35" dirty="0"/>
              <a:t>o</a:t>
            </a:r>
            <a:r>
              <a:rPr dirty="0"/>
              <a:t>n</a:t>
            </a:r>
            <a:endParaRPr dirty="0"/>
          </a:p>
        </p:txBody>
      </p:sp>
      <p:sp>
        <p:nvSpPr>
          <p:cNvPr id="3" name="object 3"/>
          <p:cNvSpPr txBox="1"/>
          <p:nvPr/>
        </p:nvSpPr>
        <p:spPr>
          <a:xfrm>
            <a:off x="633730" y="1573530"/>
            <a:ext cx="10354310" cy="4596130"/>
          </a:xfrm>
          <a:prstGeom prst="rect">
            <a:avLst/>
          </a:prstGeom>
        </p:spPr>
        <p:txBody>
          <a:bodyPr vert="horz" wrap="square" lIns="0" tIns="43815" rIns="0" bIns="0" rtlCol="0">
            <a:spAutoFit/>
          </a:bodyPr>
          <a:p>
            <a:pPr marL="12700">
              <a:lnSpc>
                <a:spcPct val="100000"/>
              </a:lnSpc>
              <a:spcBef>
                <a:spcPts val="345"/>
              </a:spcBef>
            </a:pPr>
            <a:r>
              <a:rPr sz="2000" spc="-40" dirty="0">
                <a:latin typeface="Times New Roman" panose="02020603050405020304"/>
                <a:cs typeface="Times New Roman" panose="02020603050405020304"/>
              </a:rPr>
              <a:t>Take</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following</a:t>
            </a:r>
            <a:r>
              <a:rPr sz="2000" spc="110" dirty="0">
                <a:latin typeface="Times New Roman" panose="02020603050405020304"/>
                <a:cs typeface="Times New Roman" panose="02020603050405020304"/>
              </a:rPr>
              <a:t> </a:t>
            </a:r>
            <a:r>
              <a:rPr sz="2000" dirty="0">
                <a:latin typeface="Times New Roman" panose="02020603050405020304"/>
                <a:cs typeface="Times New Roman" panose="02020603050405020304"/>
              </a:rPr>
              <a:t>precautions</a:t>
            </a:r>
            <a:r>
              <a:rPr sz="2000" spc="-7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avoid</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exploitation</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SQL</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injections:</a:t>
            </a:r>
            <a:endParaRPr sz="2000">
              <a:latin typeface="Times New Roman" panose="02020603050405020304"/>
              <a:cs typeface="Times New Roman" panose="02020603050405020304"/>
            </a:endParaRPr>
          </a:p>
          <a:p>
            <a:pPr marL="704215" marR="861060" indent="-233680">
              <a:lnSpc>
                <a:spcPts val="2160"/>
              </a:lnSpc>
              <a:spcBef>
                <a:spcPts val="515"/>
              </a:spcBef>
              <a:buFont typeface="Arial MT"/>
              <a:buChar char="•"/>
              <a:tabLst>
                <a:tab pos="703580" algn="l"/>
                <a:tab pos="704215" algn="l"/>
              </a:tabLst>
            </a:pPr>
            <a:endParaRPr sz="2000" spc="-5" dirty="0">
              <a:latin typeface="Times New Roman" panose="02020603050405020304"/>
              <a:cs typeface="Times New Roman" panose="02020603050405020304"/>
            </a:endParaRPr>
          </a:p>
          <a:p>
            <a:pPr marL="704215" marR="861060" indent="-233680">
              <a:lnSpc>
                <a:spcPts val="2160"/>
              </a:lnSpc>
              <a:spcBef>
                <a:spcPts val="515"/>
              </a:spcBef>
              <a:buFont typeface="Arial MT"/>
              <a:buChar char="•"/>
              <a:tabLst>
                <a:tab pos="703580" algn="l"/>
                <a:tab pos="704215" algn="l"/>
              </a:tabLst>
            </a:pPr>
            <a:r>
              <a:rPr sz="2000" b="1" spc="-5" dirty="0">
                <a:latin typeface="Times New Roman" panose="02020603050405020304"/>
                <a:cs typeface="Times New Roman" panose="02020603050405020304"/>
              </a:rPr>
              <a:t>Prepared </a:t>
            </a:r>
            <a:r>
              <a:rPr sz="2000" b="1" spc="5" dirty="0">
                <a:latin typeface="Times New Roman" panose="02020603050405020304"/>
                <a:cs typeface="Times New Roman" panose="02020603050405020304"/>
              </a:rPr>
              <a:t>Statements</a:t>
            </a:r>
            <a:r>
              <a:rPr sz="2000" spc="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Use </a:t>
            </a:r>
            <a:r>
              <a:rPr sz="2000" dirty="0">
                <a:latin typeface="Times New Roman" panose="02020603050405020304"/>
                <a:cs typeface="Times New Roman" panose="02020603050405020304"/>
              </a:rPr>
              <a:t>S</a:t>
            </a:r>
            <a:r>
              <a:rPr lang="en-US" sz="2000" dirty="0">
                <a:latin typeface="Times New Roman" panose="02020603050405020304"/>
                <a:cs typeface="Times New Roman" panose="02020603050405020304"/>
              </a:rPr>
              <a:t>Q</a:t>
            </a:r>
            <a:r>
              <a:rPr sz="2000" dirty="0">
                <a:latin typeface="Times New Roman" panose="02020603050405020304"/>
                <a:cs typeface="Times New Roman" panose="02020603050405020304"/>
              </a:rPr>
              <a:t>L </a:t>
            </a:r>
            <a:r>
              <a:rPr sz="2000" spc="-5" dirty="0">
                <a:latin typeface="Times New Roman" panose="02020603050405020304"/>
                <a:cs typeface="Times New Roman" panose="02020603050405020304"/>
              </a:rPr>
              <a:t>prepared </a:t>
            </a:r>
            <a:r>
              <a:rPr sz="2000" spc="5" dirty="0">
                <a:latin typeface="Times New Roman" panose="02020603050405020304"/>
                <a:cs typeface="Times New Roman" panose="02020603050405020304"/>
              </a:rPr>
              <a:t>statements </a:t>
            </a:r>
            <a:r>
              <a:rPr sz="2000" spc="-30" dirty="0">
                <a:latin typeface="Times New Roman" panose="02020603050405020304"/>
                <a:cs typeface="Times New Roman" panose="02020603050405020304"/>
              </a:rPr>
              <a:t>available</a:t>
            </a:r>
            <a:r>
              <a:rPr sz="2000" spc="-2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 </a:t>
            </a:r>
            <a:r>
              <a:rPr sz="2000" spc="-30" dirty="0">
                <a:latin typeface="Times New Roman" panose="02020603050405020304"/>
                <a:cs typeface="Times New Roman" panose="02020603050405020304"/>
              </a:rPr>
              <a:t>all </a:t>
            </a:r>
            <a:r>
              <a:rPr sz="2000" spc="-5" dirty="0">
                <a:latin typeface="Times New Roman" panose="02020603050405020304"/>
                <a:cs typeface="Times New Roman" panose="02020603050405020304"/>
              </a:rPr>
              <a:t>web </a:t>
            </a:r>
            <a:r>
              <a:rPr sz="2000" spc="5" dirty="0">
                <a:latin typeface="Times New Roman" panose="02020603050405020304"/>
                <a:cs typeface="Times New Roman" panose="02020603050405020304"/>
              </a:rPr>
              <a:t>development </a:t>
            </a:r>
            <a:r>
              <a:rPr sz="2000" spc="-484" dirty="0">
                <a:latin typeface="Times New Roman" panose="02020603050405020304"/>
                <a:cs typeface="Times New Roman" panose="02020603050405020304"/>
              </a:rPr>
              <a:t> </a:t>
            </a:r>
            <a:r>
              <a:rPr lang="en-US" sz="2000" spc="-484" dirty="0">
                <a:latin typeface="Times New Roman" panose="02020603050405020304"/>
                <a:cs typeface="Times New Roman" panose="02020603050405020304"/>
              </a:rPr>
              <a:t>         </a:t>
            </a:r>
            <a:r>
              <a:rPr lang="en-US" sz="2000" spc="-15" dirty="0">
                <a:latin typeface="Times New Roman" panose="02020603050405020304"/>
                <a:cs typeface="Times New Roman" panose="02020603050405020304"/>
              </a:rPr>
              <a:t>                                   l</a:t>
            </a:r>
            <a:r>
              <a:rPr sz="2000" spc="-15" dirty="0">
                <a:latin typeface="Times New Roman" panose="02020603050405020304"/>
                <a:cs typeface="Times New Roman" panose="02020603050405020304"/>
              </a:rPr>
              <a:t>anguages</a:t>
            </a:r>
            <a:r>
              <a:rPr sz="2000" spc="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frameworks</a:t>
            </a:r>
            <a:r>
              <a:rPr sz="2000" spc="8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avoid</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attacker</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being</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able</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modify</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SQL</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query.</a:t>
            </a:r>
            <a:endParaRPr sz="2000">
              <a:latin typeface="Times New Roman" panose="02020603050405020304"/>
              <a:cs typeface="Times New Roman" panose="02020603050405020304"/>
            </a:endParaRPr>
          </a:p>
          <a:p>
            <a:pPr marL="704215" marR="5080" indent="-233680">
              <a:lnSpc>
                <a:spcPts val="2160"/>
              </a:lnSpc>
              <a:spcBef>
                <a:spcPts val="565"/>
              </a:spcBef>
              <a:buFont typeface="Arial MT"/>
              <a:buChar char="•"/>
              <a:tabLst>
                <a:tab pos="703580" algn="l"/>
                <a:tab pos="704215" algn="l"/>
              </a:tabLst>
            </a:pPr>
            <a:endParaRPr sz="2000" dirty="0">
              <a:latin typeface="Times New Roman" panose="02020603050405020304"/>
              <a:cs typeface="Times New Roman" panose="02020603050405020304"/>
            </a:endParaRPr>
          </a:p>
          <a:p>
            <a:pPr marL="704215" marR="5080" indent="-233680">
              <a:lnSpc>
                <a:spcPts val="2160"/>
              </a:lnSpc>
              <a:spcBef>
                <a:spcPts val="565"/>
              </a:spcBef>
              <a:buFont typeface="Arial MT"/>
              <a:buChar char="•"/>
              <a:tabLst>
                <a:tab pos="703580" algn="l"/>
                <a:tab pos="704215" algn="l"/>
              </a:tabLst>
            </a:pPr>
            <a:r>
              <a:rPr sz="2000" b="1" dirty="0">
                <a:latin typeface="Times New Roman" panose="02020603050405020304"/>
                <a:cs typeface="Times New Roman" panose="02020603050405020304"/>
              </a:rPr>
              <a:t>Character encoding</a:t>
            </a:r>
            <a:r>
              <a:rPr sz="20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If </a:t>
            </a:r>
            <a:r>
              <a:rPr sz="2000" spc="25" dirty="0">
                <a:latin typeface="Times New Roman" panose="02020603050405020304"/>
                <a:cs typeface="Times New Roman" panose="02020603050405020304"/>
              </a:rPr>
              <a:t>you </a:t>
            </a:r>
            <a:r>
              <a:rPr sz="2000" spc="-15" dirty="0">
                <a:latin typeface="Times New Roman" panose="02020603050405020304"/>
                <a:cs typeface="Times New Roman" panose="02020603050405020304"/>
              </a:rPr>
              <a:t>are taking </a:t>
            </a:r>
            <a:r>
              <a:rPr sz="2000" spc="5" dirty="0">
                <a:latin typeface="Times New Roman" panose="02020603050405020304"/>
                <a:cs typeface="Times New Roman" panose="02020603050405020304"/>
              </a:rPr>
              <a:t>input that </a:t>
            </a:r>
            <a:r>
              <a:rPr sz="2000" spc="-10" dirty="0">
                <a:latin typeface="Times New Roman" panose="02020603050405020304"/>
                <a:cs typeface="Times New Roman" panose="02020603050405020304"/>
              </a:rPr>
              <a:t>requires </a:t>
            </a:r>
            <a:r>
              <a:rPr sz="2000" spc="25" dirty="0">
                <a:latin typeface="Times New Roman" panose="02020603050405020304"/>
                <a:cs typeface="Times New Roman" panose="02020603050405020304"/>
              </a:rPr>
              <a:t>you </a:t>
            </a:r>
            <a:r>
              <a:rPr sz="2000" dirty="0">
                <a:latin typeface="Times New Roman" panose="02020603050405020304"/>
                <a:cs typeface="Times New Roman" panose="02020603050405020304"/>
              </a:rPr>
              <a:t>to accept </a:t>
            </a:r>
            <a:r>
              <a:rPr sz="2000" spc="-10" dirty="0">
                <a:latin typeface="Times New Roman" panose="02020603050405020304"/>
                <a:cs typeface="Times New Roman" panose="02020603050405020304"/>
              </a:rPr>
              <a:t>special </a:t>
            </a:r>
            <a:r>
              <a:rPr sz="2000" spc="-5" dirty="0">
                <a:latin typeface="Times New Roman" panose="02020603050405020304"/>
                <a:cs typeface="Times New Roman" panose="02020603050405020304"/>
              </a:rPr>
              <a:t>characters, </a:t>
            </a:r>
            <a:r>
              <a:rPr sz="20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encode</a:t>
            </a:r>
            <a:r>
              <a:rPr sz="2000" spc="-11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it.</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Example.</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Convert</a:t>
            </a:r>
            <a:r>
              <a:rPr sz="2000" spc="-9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5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3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to</a:t>
            </a:r>
            <a:r>
              <a:rPr sz="2000" b="1" spc="2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4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2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to</a:t>
            </a:r>
            <a:r>
              <a:rPr sz="2000" b="1" spc="25"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a:t>
            </a:r>
            <a:r>
              <a:rPr sz="2000" spc="10" dirty="0">
                <a:latin typeface="Times New Roman" panose="02020603050405020304"/>
                <a:cs typeface="Times New Roman" panose="02020603050405020304"/>
              </a:rPr>
              <a:t>,</a:t>
            </a:r>
            <a:r>
              <a:rPr sz="2000" spc="-12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6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to</a:t>
            </a:r>
            <a:r>
              <a:rPr sz="2000" b="1" spc="1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It</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8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also</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suggested</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follow</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standard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encoding</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5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special</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characters</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such</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has</a:t>
            </a:r>
            <a:r>
              <a:rPr sz="2000" spc="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HTML</a:t>
            </a:r>
            <a:r>
              <a:rPr sz="2000" spc="114" dirty="0">
                <a:latin typeface="Times New Roman" panose="02020603050405020304"/>
                <a:cs typeface="Times New Roman" panose="02020603050405020304"/>
              </a:rPr>
              <a:t> </a:t>
            </a:r>
            <a:r>
              <a:rPr sz="2000" dirty="0">
                <a:latin typeface="Times New Roman" panose="02020603050405020304"/>
                <a:cs typeface="Times New Roman" panose="02020603050405020304"/>
              </a:rPr>
              <a:t>encoding,</a:t>
            </a:r>
            <a:r>
              <a:rPr sz="2000" spc="-4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URL</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encoding</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a:p>
            <a:pPr marL="704215" indent="-233680">
              <a:lnSpc>
                <a:spcPct val="100000"/>
              </a:lnSpc>
              <a:spcBef>
                <a:spcPts val="220"/>
              </a:spcBef>
              <a:buFont typeface="Arial MT"/>
              <a:buChar char="•"/>
              <a:tabLst>
                <a:tab pos="703580" algn="l"/>
                <a:tab pos="704215" algn="l"/>
              </a:tabLst>
            </a:pPr>
            <a:endParaRPr sz="2000" dirty="0">
              <a:latin typeface="Times New Roman" panose="02020603050405020304"/>
              <a:cs typeface="Times New Roman" panose="02020603050405020304"/>
            </a:endParaRPr>
          </a:p>
          <a:p>
            <a:pPr marL="704215" indent="-233680">
              <a:lnSpc>
                <a:spcPct val="100000"/>
              </a:lnSpc>
              <a:spcBef>
                <a:spcPts val="220"/>
              </a:spcBef>
              <a:buFont typeface="Arial MT"/>
              <a:buChar char="•"/>
              <a:tabLst>
                <a:tab pos="703580" algn="l"/>
                <a:tab pos="704215" algn="l"/>
              </a:tabLst>
            </a:pPr>
            <a:r>
              <a:rPr sz="2000" dirty="0">
                <a:latin typeface="Times New Roman" panose="02020603050405020304"/>
                <a:cs typeface="Times New Roman" panose="02020603050405020304"/>
              </a:rPr>
              <a:t>Do</a:t>
            </a:r>
            <a:r>
              <a:rPr sz="2000" spc="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not</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run</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Database</a:t>
            </a:r>
            <a:r>
              <a:rPr sz="2000" spc="-11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Service</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 </a:t>
            </a:r>
            <a:r>
              <a:rPr sz="2000" spc="5" dirty="0">
                <a:latin typeface="Times New Roman" panose="02020603050405020304"/>
                <a:cs typeface="Times New Roman" panose="02020603050405020304"/>
              </a:rPr>
              <a:t>admin/root</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endParaRPr sz="200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endParaRPr sz="2000" spc="-10" dirty="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r>
              <a:rPr sz="2000" spc="-10" dirty="0">
                <a:latin typeface="Times New Roman" panose="02020603050405020304"/>
                <a:cs typeface="Times New Roman" panose="02020603050405020304"/>
              </a:rPr>
              <a:t>Disable/remove</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default</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accounts,</a:t>
            </a:r>
            <a:r>
              <a:rPr sz="2000" spc="-11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passwords</a:t>
            </a:r>
            <a:r>
              <a:rPr sz="2000" spc="-1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databases</a:t>
            </a:r>
            <a:endParaRPr sz="200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endParaRPr sz="2000" spc="-15" dirty="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r>
              <a:rPr sz="2000" spc="-15" dirty="0">
                <a:latin typeface="Times New Roman" panose="02020603050405020304"/>
                <a:cs typeface="Times New Roman" panose="02020603050405020304"/>
              </a:rPr>
              <a:t>Assign</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each</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Database</a:t>
            </a:r>
            <a:r>
              <a:rPr sz="2000" spc="-1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only</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required</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permissions</a:t>
            </a:r>
            <a:r>
              <a:rPr sz="2000" spc="-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not</a:t>
            </a:r>
            <a:r>
              <a:rPr sz="2000" spc="-10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permissions</a:t>
            </a:r>
            <a:endParaRPr sz="2000">
              <a:latin typeface="Times New Roman" panose="02020603050405020304"/>
              <a:cs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ext Box 1"/>
          <p:cNvSpPr txBox="1"/>
          <p:nvPr/>
        </p:nvSpPr>
        <p:spPr>
          <a:xfrm>
            <a:off x="800735" y="380365"/>
            <a:ext cx="10396855" cy="645160"/>
          </a:xfrm>
          <a:prstGeom prst="rect">
            <a:avLst/>
          </a:prstGeom>
          <a:noFill/>
        </p:spPr>
        <p:txBody>
          <a:bodyPr wrap="square" rtlCol="0">
            <a:spAutoFit/>
          </a:bodyPr>
          <a:p>
            <a:pPr algn="ctr"/>
            <a:r>
              <a:rPr lang="en-IN" altLang="en-US" sz="3600"/>
              <a:t>Security Status :- Extremely Vulnerable</a:t>
            </a:r>
            <a:endParaRPr lang="en-IN" altLang="en-US" sz="3600"/>
          </a:p>
        </p:txBody>
      </p:sp>
      <p:sp>
        <p:nvSpPr>
          <p:cNvPr id="5" name="Text Box 4"/>
          <p:cNvSpPr txBox="1"/>
          <p:nvPr/>
        </p:nvSpPr>
        <p:spPr>
          <a:xfrm>
            <a:off x="1947545" y="1526540"/>
            <a:ext cx="8296910" cy="4399915"/>
          </a:xfrm>
          <a:prstGeom prst="rect">
            <a:avLst/>
          </a:prstGeom>
          <a:noFill/>
        </p:spPr>
        <p:txBody>
          <a:bodyPr wrap="square" rtlCol="0">
            <a:spAutoFit/>
          </a:bodyPr>
          <a:p>
            <a:pPr marL="285750" indent="-285750" algn="just">
              <a:buFont typeface="Wingdings" panose="05000000000000000000" charset="0"/>
              <a:buChar char="Ø"/>
            </a:pPr>
            <a:r>
              <a:rPr lang="en-IN" altLang="en-US" sz="2000"/>
              <a:t>Hacker can steal all records from database of website. (SQLi)</a:t>
            </a:r>
            <a:endParaRPr lang="en-IN" altLang="en-US" sz="2000"/>
          </a:p>
          <a:p>
            <a:pPr marL="285750" indent="-285750" algn="just">
              <a:buFont typeface="Wingdings" panose="05000000000000000000" charset="0"/>
              <a:buChar char="Ø"/>
            </a:pPr>
            <a:r>
              <a:rPr lang="en-IN" altLang="en-US" sz="2000"/>
              <a:t>Hacker can take control of complete server including view, add, edit, delete, files and folders. (Shell Upload)</a:t>
            </a:r>
            <a:endParaRPr lang="en-IN" altLang="en-US" sz="2000"/>
          </a:p>
          <a:p>
            <a:pPr marL="285750" indent="-285750" algn="just">
              <a:buFont typeface="Wingdings" panose="05000000000000000000" charset="0"/>
              <a:buChar char="Ø"/>
            </a:pPr>
            <a:r>
              <a:rPr lang="en-IN" altLang="en-US" sz="2000"/>
              <a:t>Hacker can change the source code of application to host malware, Phishing pages or even explicit content. (Shell upload)</a:t>
            </a:r>
            <a:endParaRPr lang="en-IN" altLang="en-US" sz="2000"/>
          </a:p>
          <a:p>
            <a:pPr marL="285750" indent="-285750" algn="just">
              <a:buFont typeface="Wingdings" panose="05000000000000000000" charset="0"/>
              <a:buChar char="Ø"/>
            </a:pPr>
            <a:r>
              <a:rPr lang="en-IN" altLang="en-US" sz="2000"/>
              <a:t>Hacker can inject client side code into the application and trick users by changing how a page looks to steal the information or the name of company. (XSS)</a:t>
            </a:r>
            <a:endParaRPr lang="en-IN" altLang="en-US" sz="2000"/>
          </a:p>
          <a:p>
            <a:pPr marL="285750" indent="-285750" algn="just">
              <a:buFont typeface="Wingdings" panose="05000000000000000000" charset="0"/>
              <a:buChar char="Ø"/>
            </a:pPr>
            <a:r>
              <a:rPr lang="en-IN" altLang="en-US" sz="2000"/>
              <a:t>Hacker can extract order details of all the customers</a:t>
            </a:r>
            <a:r>
              <a:rPr lang="en-US" altLang="en-IN" sz="2000"/>
              <a:t>.</a:t>
            </a:r>
            <a:r>
              <a:rPr lang="en-IN" altLang="en-US" sz="2000"/>
              <a:t> (IDOR)</a:t>
            </a:r>
            <a:endParaRPr lang="en-IN" altLang="en-US" sz="2000"/>
          </a:p>
          <a:p>
            <a:pPr marL="285750" indent="-285750" algn="just">
              <a:buFont typeface="Wingdings" panose="05000000000000000000" charset="0"/>
              <a:buChar char="Ø"/>
            </a:pPr>
            <a:r>
              <a:rPr lang="en-IN" altLang="en-US" sz="2000"/>
              <a:t>Hacker can execute any command to extract any information from the website and deface it. (Admin panel access)</a:t>
            </a:r>
            <a:endParaRPr lang="en-IN" altLang="en-US" sz="2000"/>
          </a:p>
          <a:p>
            <a:pPr marL="285750" indent="-285750" algn="just">
              <a:buFont typeface="Wingdings" panose="05000000000000000000" charset="0"/>
              <a:buChar char="Ø"/>
            </a:pPr>
            <a:r>
              <a:rPr lang="en-IN" altLang="en-US" sz="2000"/>
              <a:t>Hacker can easily view default debug pages can easily guess the default passwords. hackers exploit these default files which further helps them to plan their attacks.(server misconfigurations)</a:t>
            </a:r>
            <a:endParaRPr lang="en-IN" alt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129660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2655697"/>
            <a:ext cx="6254115" cy="941069"/>
          </a:xfrm>
          <a:prstGeom prst="rect">
            <a:avLst/>
          </a:prstGeom>
        </p:spPr>
        <p:txBody>
          <a:bodyPr vert="horz" wrap="square" lIns="0" tIns="104139" rIns="0" bIns="0" rtlCol="0">
            <a:spAutoFit/>
          </a:bodyPr>
          <a:p>
            <a:pPr marL="246380" indent="-233680">
              <a:lnSpc>
                <a:spcPct val="100000"/>
              </a:lnSpc>
              <a:spcBef>
                <a:spcPts val="820"/>
              </a:spcBef>
              <a:buClr>
                <a:srgbClr val="000000"/>
              </a:buClr>
              <a:buFont typeface="Arial MT"/>
              <a:buChar char="•"/>
              <a:tabLst>
                <a:tab pos="245745" algn="l"/>
              </a:tabLst>
            </a:pPr>
            <a:r>
              <a:rPr sz="2400" u="heavy" spc="-10" dirty="0">
                <a:solidFill>
                  <a:srgbClr val="0462C1"/>
                </a:solidFill>
                <a:uFill>
                  <a:solidFill>
                    <a:srgbClr val="0462C1"/>
                  </a:solidFill>
                </a:uFill>
                <a:latin typeface="Times New Roman" panose="02020603050405020304"/>
                <a:cs typeface="Times New Roman" panose="02020603050405020304"/>
                <a:hlinkClick r:id="rId1"/>
              </a:rPr>
              <a:t>https://www.owasp.org/index.php/SQL_Injection</a:t>
            </a:r>
            <a:endParaRPr sz="2400">
              <a:latin typeface="Times New Roman" panose="02020603050405020304"/>
              <a:cs typeface="Times New Roman" panose="02020603050405020304"/>
            </a:endParaRPr>
          </a:p>
          <a:p>
            <a:pPr marL="246380" indent="-233680">
              <a:lnSpc>
                <a:spcPct val="100000"/>
              </a:lnSpc>
              <a:spcBef>
                <a:spcPts val="725"/>
              </a:spcBef>
              <a:buClr>
                <a:srgbClr val="000000"/>
              </a:buClr>
              <a:buFont typeface="Arial MT"/>
              <a:buChar char="•"/>
              <a:tabLst>
                <a:tab pos="245745" algn="l"/>
              </a:tabLst>
            </a:pPr>
            <a:r>
              <a:rPr sz="2400" u="heavy" spc="-15" dirty="0">
                <a:solidFill>
                  <a:srgbClr val="0462C1"/>
                </a:solidFill>
                <a:uFill>
                  <a:solidFill>
                    <a:srgbClr val="0462C1"/>
                  </a:solidFill>
                </a:uFill>
                <a:latin typeface="Times New Roman" panose="02020603050405020304"/>
                <a:cs typeface="Times New Roman" panose="02020603050405020304"/>
                <a:hlinkClick r:id="rId2"/>
              </a:rPr>
              <a:t>https://en.wikipedia.org/wiki/SQL_injection</a:t>
            </a:r>
            <a:endParaRPr sz="2400">
              <a:latin typeface="Times New Roman" panose="02020603050405020304"/>
              <a:cs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16380" y="653415"/>
            <a:ext cx="9158605" cy="645160"/>
          </a:xfrm>
          <a:prstGeom prst="rect">
            <a:avLst/>
          </a:prstGeom>
          <a:noFill/>
        </p:spPr>
        <p:txBody>
          <a:bodyPr wrap="square" rtlCol="0">
            <a:spAutoFit/>
          </a:bodyPr>
          <a:p>
            <a:r>
              <a:rPr lang="en-US" sz="3600"/>
              <a:t>2) Reflected Cross Site Scripting(XSS) </a:t>
            </a:r>
            <a:endParaRPr lang="en-US" sz="3600"/>
          </a:p>
        </p:txBody>
      </p:sp>
      <p:graphicFrame>
        <p:nvGraphicFramePr>
          <p:cNvPr id="2" name="object 3"/>
          <p:cNvGraphicFramePr>
            <a:graphicFrameLocks noGrp="1"/>
          </p:cNvGraphicFramePr>
          <p:nvPr/>
        </p:nvGraphicFramePr>
        <p:xfrm>
          <a:off x="1579245" y="2137410"/>
          <a:ext cx="8564880" cy="3149600"/>
        </p:xfrm>
        <a:graphic>
          <a:graphicData uri="http://schemas.openxmlformats.org/drawingml/2006/table">
            <a:tbl>
              <a:tblPr firstRow="1" bandRow="1">
                <a:tableStyleId>{2D5ABB26-0587-4C30-8999-92F81FD0307C}</a:tableStyleId>
              </a:tblPr>
              <a:tblGrid>
                <a:gridCol w="1493520"/>
                <a:gridCol w="7071360"/>
              </a:tblGrid>
              <a:tr h="314960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marL="389890" marR="332740" indent="-40640" algn="l">
                        <a:lnSpc>
                          <a:spcPts val="1680"/>
                        </a:lnSpc>
                        <a:spcBef>
                          <a:spcPts val="1425"/>
                        </a:spcBef>
                      </a:pPr>
                      <a:r>
                        <a:rPr sz="1600" dirty="0">
                          <a:solidFill>
                            <a:srgbClr val="FFFFFF"/>
                          </a:solidFill>
                          <a:latin typeface="Times New Roman" panose="02020603050405020304"/>
                          <a:cs typeface="Times New Roman" panose="02020603050405020304"/>
                        </a:rPr>
                        <a:t>Cross</a:t>
                      </a:r>
                      <a:r>
                        <a:rPr sz="1600" spc="-120" dirty="0">
                          <a:solidFill>
                            <a:srgbClr val="FFFFFF"/>
                          </a:solidFill>
                          <a:latin typeface="Times New Roman" panose="02020603050405020304"/>
                          <a:cs typeface="Times New Roman" panose="02020603050405020304"/>
                        </a:rPr>
                        <a:t> </a:t>
                      </a:r>
                      <a:r>
                        <a:rPr sz="1600" dirty="0">
                          <a:solidFill>
                            <a:srgbClr val="FFFFFF"/>
                          </a:solidFill>
                          <a:latin typeface="Times New Roman" panose="02020603050405020304"/>
                          <a:cs typeface="Times New Roman" panose="02020603050405020304"/>
                        </a:rPr>
                        <a:t>S</a:t>
                      </a:r>
                      <a:r>
                        <a:rPr sz="1600" spc="-85" dirty="0">
                          <a:solidFill>
                            <a:srgbClr val="FFFFFF"/>
                          </a:solidFill>
                          <a:latin typeface="Times New Roman" panose="02020603050405020304"/>
                          <a:cs typeface="Times New Roman" panose="02020603050405020304"/>
                        </a:rPr>
                        <a:t>i</a:t>
                      </a:r>
                      <a:r>
                        <a:rPr sz="1600" dirty="0">
                          <a:solidFill>
                            <a:srgbClr val="FFFFFF"/>
                          </a:solidFill>
                          <a:latin typeface="Times New Roman" panose="02020603050405020304"/>
                          <a:cs typeface="Times New Roman" panose="02020603050405020304"/>
                        </a:rPr>
                        <a:t>te  </a:t>
                      </a:r>
                      <a:r>
                        <a:rPr sz="1600" spc="-25" dirty="0">
                          <a:solidFill>
                            <a:srgbClr val="FFFFFF"/>
                          </a:solidFill>
                          <a:latin typeface="Times New Roman" panose="02020603050405020304"/>
                          <a:cs typeface="Times New Roman" panose="02020603050405020304"/>
                        </a:rPr>
                        <a:t>Scripting </a:t>
                      </a:r>
                      <a:r>
                        <a:rPr sz="1600" spc="-355"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(Severe)</a:t>
                      </a:r>
                      <a:endParaRPr sz="1600" spc="-5" dirty="0">
                        <a:solidFill>
                          <a:srgbClr val="FFFFFF"/>
                        </a:solidFill>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lang="en-US" sz="1200" spc="-25"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Below</a:t>
                      </a:r>
                      <a:r>
                        <a:rPr sz="2400" spc="-4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2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parameters</a:t>
                      </a:r>
                      <a:r>
                        <a:rPr sz="1800" spc="-12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are</a:t>
                      </a:r>
                      <a:r>
                        <a:rPr sz="1800" spc="-125"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40"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reflected</a:t>
                      </a:r>
                      <a:r>
                        <a:rPr sz="1800" spc="-12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XSS,</a:t>
                      </a:r>
                      <a:endParaRPr sz="1450">
                        <a:latin typeface="Times New Roman" panose="02020603050405020304"/>
                        <a:cs typeface="Times New Roman" panose="02020603050405020304"/>
                      </a:endParaRPr>
                    </a:p>
                    <a:p>
                      <a:pPr>
                        <a:lnSpc>
                          <a:spcPct val="100000"/>
                        </a:lnSpc>
                        <a:spcBef>
                          <a:spcPts val="15"/>
                        </a:spcBef>
                      </a:pPr>
                      <a:endParaRPr sz="14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r>
                        <a:rPr sz="1450" b="1" spc="-125"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spc="-15" dirty="0">
                          <a:latin typeface="Times New Roman" panose="02020603050405020304"/>
                          <a:cs typeface="Times New Roman" panose="02020603050405020304"/>
                          <a:hlinkClick r:id="rId1"/>
                        </a:rPr>
                        <a:t>http://35.154.84.159/search/search.php?q=</a:t>
                      </a:r>
                      <a:r>
                        <a:rPr lang="en-US" sz="1450" spc="-15" dirty="0">
                          <a:latin typeface="Times New Roman" panose="02020603050405020304"/>
                          <a:cs typeface="Times New Roman" panose="02020603050405020304"/>
                          <a:hlinkClick r:id="rId1"/>
                        </a:rPr>
                        <a:t>(</a:t>
                      </a:r>
                      <a:r>
                        <a:rPr lang="en-US" sz="1450" spc="-15" dirty="0">
                          <a:latin typeface="Times New Roman" panose="02020603050405020304"/>
                          <a:cs typeface="Times New Roman" panose="02020603050405020304"/>
                        </a:rPr>
                        <a:t> here)</a:t>
                      </a:r>
                      <a:endParaRPr sz="1450" spc="-15" dirty="0">
                        <a:latin typeface="Times New Roman" panose="02020603050405020304"/>
                        <a:cs typeface="Times New Roman" panose="02020603050405020304"/>
                      </a:endParaRPr>
                    </a:p>
                    <a:p>
                      <a:pPr marL="85725">
                        <a:lnSpc>
                          <a:spcPts val="1710"/>
                        </a:lnSpc>
                      </a:pPr>
                      <a:endParaRPr sz="1450" b="1" dirty="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amete</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dirty="0">
                          <a:latin typeface="Times New Roman" panose="02020603050405020304"/>
                          <a:cs typeface="Times New Roman" panose="02020603050405020304"/>
                        </a:rPr>
                        <a:t>q</a:t>
                      </a:r>
                      <a:endParaRPr sz="1450">
                        <a:latin typeface="Times New Roman" panose="02020603050405020304"/>
                        <a:cs typeface="Times New Roman" panose="02020603050405020304"/>
                      </a:endParaRPr>
                    </a:p>
                    <a:p>
                      <a:pPr>
                        <a:lnSpc>
                          <a:spcPct val="100000"/>
                        </a:lnSpc>
                        <a:spcBef>
                          <a:spcPts val="15"/>
                        </a:spcBef>
                        <a:buFont typeface="Arial MT"/>
                        <a:buChar char="•"/>
                      </a:pPr>
                      <a:endParaRPr sz="1400">
                        <a:latin typeface="Times New Roman" panose="02020603050405020304"/>
                        <a:cs typeface="Times New Roman" panose="02020603050405020304"/>
                      </a:endParaRPr>
                    </a:p>
                    <a:p>
                      <a:pPr marL="85725">
                        <a:lnSpc>
                          <a:spcPts val="1710"/>
                        </a:lnSpc>
                      </a:pPr>
                      <a:r>
                        <a:rPr sz="1450" b="1" spc="5" dirty="0">
                          <a:latin typeface="Times New Roman" panose="02020603050405020304"/>
                          <a:cs typeface="Times New Roman" panose="02020603050405020304"/>
                        </a:rPr>
                        <a:t>Payload</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spc="-20" dirty="0">
                          <a:latin typeface="Times New Roman" panose="02020603050405020304"/>
                          <a:cs typeface="Times New Roman" panose="02020603050405020304"/>
                        </a:rPr>
                        <a:t>“&gt;&lt;script&gt;alert(1)&lt;/script&gt;</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83920" y="267335"/>
            <a:ext cx="277812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a:t>
            </a:r>
            <a:endParaRPr spc="-15" dirty="0"/>
          </a:p>
        </p:txBody>
      </p:sp>
      <p:sp>
        <p:nvSpPr>
          <p:cNvPr id="3" name="object 3"/>
          <p:cNvSpPr txBox="1"/>
          <p:nvPr/>
        </p:nvSpPr>
        <p:spPr>
          <a:xfrm>
            <a:off x="463550" y="1560195"/>
            <a:ext cx="9794875" cy="610235"/>
          </a:xfrm>
          <a:prstGeom prst="rect">
            <a:avLst/>
          </a:prstGeom>
        </p:spPr>
        <p:txBody>
          <a:bodyPr vert="horz" wrap="square" lIns="0" tIns="12700" rIns="0" bIns="0" rtlCol="0">
            <a:spAutoFit/>
          </a:bodyPr>
          <a:p>
            <a:pPr marL="354965" indent="-342900">
              <a:lnSpc>
                <a:spcPts val="2280"/>
              </a:lnSpc>
              <a:spcBef>
                <a:spcPts val="100"/>
              </a:spcBef>
              <a:buFont typeface="Wingdings" panose="05000000000000000000" charset="0"/>
              <a:buChar char="Ø"/>
              <a:tabLst>
                <a:tab pos="358140" algn="l"/>
                <a:tab pos="358775" algn="l"/>
              </a:tabLst>
            </a:pPr>
            <a:r>
              <a:rPr lang="en-US" sz="2000" spc="-35"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lick</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50" dirty="0">
                <a:latin typeface="Times New Roman" panose="02020603050405020304"/>
                <a:cs typeface="Times New Roman" panose="02020603050405020304"/>
              </a:rPr>
              <a:t> </a:t>
            </a:r>
            <a:r>
              <a:rPr sz="2000" b="1" spc="-40" dirty="0">
                <a:latin typeface="Times New Roman" panose="02020603050405020304"/>
                <a:cs typeface="Times New Roman" panose="02020603050405020304"/>
              </a:rPr>
              <a:t>SHOP</a:t>
            </a:r>
            <a:r>
              <a:rPr sz="2000" b="1" spc="114"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NOW</a:t>
            </a:r>
            <a:r>
              <a:rPr sz="2000" b="1" spc="7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button</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type</a:t>
            </a:r>
            <a:r>
              <a:rPr sz="2000" spc="-114" dirty="0">
                <a:latin typeface="Times New Roman" panose="02020603050405020304"/>
                <a:cs typeface="Times New Roman" panose="02020603050405020304"/>
              </a:rPr>
              <a:t> </a:t>
            </a:r>
            <a:r>
              <a:rPr sz="2000" b="1" dirty="0">
                <a:solidFill>
                  <a:srgbClr val="FF0000"/>
                </a:solidFill>
                <a:latin typeface="Times New Roman" panose="02020603050405020304"/>
                <a:cs typeface="Times New Roman" panose="02020603050405020304"/>
              </a:rPr>
              <a:t>“&lt;&gt;</a:t>
            </a:r>
            <a:r>
              <a:rPr sz="2000" b="1" spc="-40" dirty="0">
                <a:solidFill>
                  <a:srgbClr val="FF0000"/>
                </a:solidFill>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Search</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Box.</a:t>
            </a:r>
            <a:r>
              <a:rPr lang="en-US" sz="2000" dirty="0">
                <a:latin typeface="Times New Roman" panose="02020603050405020304"/>
                <a:cs typeface="Times New Roman" panose="02020603050405020304"/>
              </a:rPr>
              <a:t> </a:t>
            </a:r>
            <a:endParaRPr lang="en-US" sz="2000" dirty="0">
              <a:latin typeface="Times New Roman" panose="02020603050405020304"/>
              <a:cs typeface="Times New Roman" panose="02020603050405020304"/>
            </a:endParaRPr>
          </a:p>
          <a:p>
            <a:pPr marL="354965" indent="-342900">
              <a:lnSpc>
                <a:spcPts val="2280"/>
              </a:lnSpc>
              <a:spcBef>
                <a:spcPts val="100"/>
              </a:spcBef>
              <a:buFont typeface="Wingdings" panose="05000000000000000000" charset="0"/>
              <a:buChar char="Ø"/>
              <a:tabLst>
                <a:tab pos="358140" algn="l"/>
                <a:tab pos="358775" algn="l"/>
              </a:tabLst>
            </a:pPr>
            <a:r>
              <a:rPr sz="2000" spc="-20" dirty="0">
                <a:latin typeface="Times New Roman" panose="02020603050405020304"/>
                <a:cs typeface="Times New Roman" panose="02020603050405020304"/>
              </a:rPr>
              <a:t>You</a:t>
            </a:r>
            <a:r>
              <a:rPr sz="2000" spc="1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notice</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code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being</a:t>
            </a:r>
            <a:r>
              <a:rPr sz="2000" spc="2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reflected</a:t>
            </a:r>
            <a:r>
              <a:rPr sz="2000" spc="9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p:txBody>
      </p:sp>
      <p:pic>
        <p:nvPicPr>
          <p:cNvPr id="4" name="Picture 3" descr="payload 1"/>
          <p:cNvPicPr>
            <a:picLocks noChangeAspect="1"/>
          </p:cNvPicPr>
          <p:nvPr/>
        </p:nvPicPr>
        <p:blipFill>
          <a:blip r:embed="rId1"/>
          <a:stretch>
            <a:fillRect/>
          </a:stretch>
        </p:blipFill>
        <p:spPr>
          <a:xfrm>
            <a:off x="463550" y="2894965"/>
            <a:ext cx="6113145" cy="942975"/>
          </a:xfrm>
          <a:prstGeom prst="rect">
            <a:avLst/>
          </a:prstGeom>
        </p:spPr>
      </p:pic>
      <p:pic>
        <p:nvPicPr>
          <p:cNvPr id="5" name="Picture 4" descr="response 1"/>
          <p:cNvPicPr>
            <a:picLocks noChangeAspect="1"/>
          </p:cNvPicPr>
          <p:nvPr/>
        </p:nvPicPr>
        <p:blipFill>
          <a:blip r:embed="rId2"/>
          <a:stretch>
            <a:fillRect/>
          </a:stretch>
        </p:blipFill>
        <p:spPr>
          <a:xfrm>
            <a:off x="4331970" y="5168900"/>
            <a:ext cx="6450330" cy="819150"/>
          </a:xfrm>
          <a:prstGeom prst="rect">
            <a:avLst/>
          </a:prstGeom>
        </p:spPr>
      </p:pic>
      <p:sp>
        <p:nvSpPr>
          <p:cNvPr id="6" name="Down Arrow 5"/>
          <p:cNvSpPr/>
          <p:nvPr/>
        </p:nvSpPr>
        <p:spPr>
          <a:xfrm rot="19380000">
            <a:off x="5097780" y="4062095"/>
            <a:ext cx="527685" cy="882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bject 3"/>
          <p:cNvSpPr txBox="1">
            <a:spLocks noGrp="1"/>
          </p:cNvSpPr>
          <p:nvPr/>
        </p:nvSpPr>
        <p:spPr>
          <a:xfrm>
            <a:off x="918845" y="269240"/>
            <a:ext cx="766318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45" dirty="0"/>
              <a:t> </a:t>
            </a:r>
            <a:r>
              <a:rPr dirty="0"/>
              <a:t>–</a:t>
            </a:r>
            <a:r>
              <a:rPr spc="-30" dirty="0"/>
              <a:t> </a:t>
            </a:r>
            <a:r>
              <a:rPr spc="-15" dirty="0"/>
              <a:t>custom</a:t>
            </a:r>
            <a:r>
              <a:rPr spc="20" dirty="0"/>
              <a:t> </a:t>
            </a:r>
            <a:r>
              <a:rPr spc="-15" dirty="0"/>
              <a:t>script</a:t>
            </a:r>
            <a:r>
              <a:rPr spc="60" dirty="0"/>
              <a:t> </a:t>
            </a:r>
            <a:r>
              <a:rPr lang="en-US" spc="60" dirty="0"/>
              <a:t>is</a:t>
            </a:r>
            <a:r>
              <a:rPr spc="135" dirty="0"/>
              <a:t> </a:t>
            </a:r>
            <a:r>
              <a:rPr spc="-20" dirty="0"/>
              <a:t>executed</a:t>
            </a:r>
            <a:endParaRPr spc="-20" dirty="0"/>
          </a:p>
        </p:txBody>
      </p:sp>
      <p:pic>
        <p:nvPicPr>
          <p:cNvPr id="2" name="Picture 1" descr="response 2"/>
          <p:cNvPicPr>
            <a:picLocks noChangeAspect="1"/>
          </p:cNvPicPr>
          <p:nvPr/>
        </p:nvPicPr>
        <p:blipFill>
          <a:blip r:embed="rId1"/>
          <a:stretch>
            <a:fillRect/>
          </a:stretch>
        </p:blipFill>
        <p:spPr>
          <a:xfrm>
            <a:off x="918845" y="2552700"/>
            <a:ext cx="8329295" cy="3898265"/>
          </a:xfrm>
          <a:prstGeom prst="rect">
            <a:avLst/>
          </a:prstGeom>
        </p:spPr>
      </p:pic>
      <p:sp>
        <p:nvSpPr>
          <p:cNvPr id="4" name="Text Box 3"/>
          <p:cNvSpPr txBox="1"/>
          <p:nvPr/>
        </p:nvSpPr>
        <p:spPr>
          <a:xfrm>
            <a:off x="912495" y="1110615"/>
            <a:ext cx="10426700" cy="922020"/>
          </a:xfrm>
          <a:prstGeom prst="rect">
            <a:avLst/>
          </a:prstGeom>
          <a:noFill/>
        </p:spPr>
        <p:txBody>
          <a:bodyPr wrap="square" rtlCol="0">
            <a:spAutoFit/>
          </a:bodyPr>
          <a:p>
            <a:pPr marL="285750" indent="-285750">
              <a:buFont typeface="Wingdings" panose="05000000000000000000" charset="0"/>
              <a:buChar char="Ø"/>
            </a:pPr>
            <a:r>
              <a:rPr lang="en-US"/>
              <a:t>Now, put the payload instead of “&lt;&gt;  after the parameter q or in the search box : </a:t>
            </a:r>
            <a:r>
              <a:rPr b="1" spc="-5" dirty="0">
                <a:latin typeface="Times New Roman" panose="02020603050405020304"/>
                <a:cs typeface="Times New Roman" panose="02020603050405020304"/>
                <a:sym typeface="+mn-ea"/>
              </a:rPr>
              <a:t>“&gt;&lt;script&gt;alert(1)&lt;/script&gt;</a:t>
            </a:r>
            <a:endParaRPr b="1" spc="-5" dirty="0">
              <a:latin typeface="Times New Roman" panose="02020603050405020304"/>
              <a:cs typeface="Times New Roman" panose="02020603050405020304"/>
              <a:sym typeface="+mn-ea"/>
            </a:endParaRPr>
          </a:p>
          <a:p>
            <a:pPr marL="285750" indent="-285750">
              <a:buFont typeface="Wingdings" panose="05000000000000000000" charset="0"/>
              <a:buChar char="Ø"/>
            </a:pPr>
            <a:r>
              <a:rPr lang="en-US"/>
              <a:t>as you can see JS code is executed which cause the popup window.</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633349"/>
            <a:ext cx="81788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2.</a:t>
            </a:r>
            <a:r>
              <a:rPr spc="-50" dirty="0"/>
              <a:t> </a:t>
            </a:r>
            <a:r>
              <a:rPr spc="-20" dirty="0"/>
              <a:t>Stored</a:t>
            </a:r>
            <a:r>
              <a:rPr spc="45" dirty="0"/>
              <a:t> </a:t>
            </a:r>
            <a:r>
              <a:rPr dirty="0"/>
              <a:t>Cross</a:t>
            </a:r>
            <a:r>
              <a:rPr spc="-20" dirty="0"/>
              <a:t> </a:t>
            </a:r>
            <a:r>
              <a:rPr spc="-25" dirty="0"/>
              <a:t>Site</a:t>
            </a:r>
            <a:r>
              <a:rPr spc="130" dirty="0"/>
              <a:t> </a:t>
            </a:r>
            <a:r>
              <a:rPr spc="-20" dirty="0"/>
              <a:t>Scripting</a:t>
            </a:r>
            <a:r>
              <a:rPr spc="130" dirty="0"/>
              <a:t> </a:t>
            </a:r>
            <a:r>
              <a:rPr spc="-25" dirty="0"/>
              <a:t>(XSS)</a:t>
            </a:r>
            <a:endParaRPr spc="-25" dirty="0"/>
          </a:p>
        </p:txBody>
      </p:sp>
      <p:graphicFrame>
        <p:nvGraphicFramePr>
          <p:cNvPr id="3" name="object 3"/>
          <p:cNvGraphicFramePr>
            <a:graphicFrameLocks noGrp="1"/>
          </p:cNvGraphicFramePr>
          <p:nvPr/>
        </p:nvGraphicFramePr>
        <p:xfrm>
          <a:off x="917575" y="2186305"/>
          <a:ext cx="8371205" cy="3091180"/>
        </p:xfrm>
        <a:graphic>
          <a:graphicData uri="http://schemas.openxmlformats.org/drawingml/2006/table">
            <a:tbl>
              <a:tblPr firstRow="1" bandRow="1">
                <a:tableStyleId>{2D5ABB26-0587-4C30-8999-92F81FD0307C}</a:tableStyleId>
              </a:tblPr>
              <a:tblGrid>
                <a:gridCol w="1459230"/>
                <a:gridCol w="6911975"/>
              </a:tblGrid>
              <a:tr h="309118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marL="389890" marR="332740" indent="-40640" algn="l">
                        <a:lnSpc>
                          <a:spcPts val="1680"/>
                        </a:lnSpc>
                        <a:spcBef>
                          <a:spcPts val="1425"/>
                        </a:spcBef>
                      </a:pPr>
                      <a:r>
                        <a:rPr sz="1400" dirty="0">
                          <a:solidFill>
                            <a:srgbClr val="FFFFFF"/>
                          </a:solidFill>
                          <a:latin typeface="Times New Roman" panose="02020603050405020304"/>
                          <a:cs typeface="Times New Roman" panose="02020603050405020304"/>
                        </a:rPr>
                        <a:t>Cross</a:t>
                      </a:r>
                      <a:r>
                        <a:rPr sz="1400" spc="-120" dirty="0">
                          <a:solidFill>
                            <a:srgbClr val="FFFFFF"/>
                          </a:solidFill>
                          <a:latin typeface="Times New Roman" panose="02020603050405020304"/>
                          <a:cs typeface="Times New Roman" panose="02020603050405020304"/>
                        </a:rPr>
                        <a:t> </a:t>
                      </a:r>
                      <a:r>
                        <a:rPr sz="1400" dirty="0">
                          <a:solidFill>
                            <a:srgbClr val="FFFFFF"/>
                          </a:solidFill>
                          <a:latin typeface="Times New Roman" panose="02020603050405020304"/>
                          <a:cs typeface="Times New Roman" panose="02020603050405020304"/>
                        </a:rPr>
                        <a:t>S</a:t>
                      </a:r>
                      <a:r>
                        <a:rPr sz="1400" spc="-85" dirty="0">
                          <a:solidFill>
                            <a:srgbClr val="FFFFFF"/>
                          </a:solidFill>
                          <a:latin typeface="Times New Roman" panose="02020603050405020304"/>
                          <a:cs typeface="Times New Roman" panose="02020603050405020304"/>
                        </a:rPr>
                        <a:t>i</a:t>
                      </a:r>
                      <a:r>
                        <a:rPr sz="1400" dirty="0">
                          <a:solidFill>
                            <a:srgbClr val="FFFFFF"/>
                          </a:solidFill>
                          <a:latin typeface="Times New Roman" panose="02020603050405020304"/>
                          <a:cs typeface="Times New Roman" panose="02020603050405020304"/>
                        </a:rPr>
                        <a:t>te  </a:t>
                      </a:r>
                      <a:r>
                        <a:rPr sz="1400" spc="-25" dirty="0">
                          <a:solidFill>
                            <a:srgbClr val="FFFFFF"/>
                          </a:solidFill>
                          <a:latin typeface="Times New Roman" panose="02020603050405020304"/>
                          <a:cs typeface="Times New Roman" panose="02020603050405020304"/>
                        </a:rPr>
                        <a:t>Scripting </a:t>
                      </a:r>
                      <a:r>
                        <a:rPr sz="1400" spc="-355" dirty="0">
                          <a:solidFill>
                            <a:srgbClr val="FFFFFF"/>
                          </a:solidFill>
                          <a:latin typeface="Times New Roman" panose="02020603050405020304"/>
                          <a:cs typeface="Times New Roman" panose="02020603050405020304"/>
                        </a:rPr>
                        <a:t> </a:t>
                      </a:r>
                      <a:r>
                        <a:rPr sz="1400" spc="-5" dirty="0">
                          <a:solidFill>
                            <a:srgbClr val="FFFFFF"/>
                          </a:solidFill>
                          <a:latin typeface="Times New Roman" panose="02020603050405020304"/>
                          <a:cs typeface="Times New Roman" panose="02020603050405020304"/>
                        </a:rPr>
                        <a:t>(Severe)</a:t>
                      </a:r>
                      <a:endParaRPr sz="1400" spc="-5" dirty="0">
                        <a:solidFill>
                          <a:srgbClr val="FFFFFF"/>
                        </a:solidFill>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800" spc="-25" dirty="0">
                          <a:latin typeface="Times New Roman" panose="02020603050405020304"/>
                          <a:cs typeface="Times New Roman" panose="02020603050405020304"/>
                        </a:rPr>
                        <a:t>Below</a:t>
                      </a:r>
                      <a:r>
                        <a:rPr sz="1800" spc="-4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3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parameters</a:t>
                      </a:r>
                      <a:r>
                        <a:rPr sz="1800" spc="-12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are</a:t>
                      </a:r>
                      <a:r>
                        <a:rPr sz="1800" spc="-125"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4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stored</a:t>
                      </a:r>
                      <a:r>
                        <a:rPr sz="1800" spc="-12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XSS</a:t>
                      </a:r>
                      <a:r>
                        <a:rPr sz="1450" spc="-5"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a:lnSpc>
                          <a:spcPct val="100000"/>
                        </a:lnSpc>
                        <a:spcBef>
                          <a:spcPts val="15"/>
                        </a:spcBef>
                      </a:pPr>
                      <a:endParaRPr sz="14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r>
                        <a:rPr sz="1450" b="1" spc="-125"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spc="-20" dirty="0">
                          <a:latin typeface="Times New Roman" panose="02020603050405020304"/>
                          <a:cs typeface="Times New Roman" panose="02020603050405020304"/>
                          <a:hlinkClick r:id="rId1"/>
                        </a:rPr>
                        <a:t>http://35.154.84.159/products/details.php?p_id=(</a:t>
                      </a:r>
                      <a:r>
                        <a:rPr sz="1450" b="1" i="1" spc="-20" dirty="0">
                          <a:latin typeface="Times New Roman" panose="02020603050405020304"/>
                          <a:cs typeface="Times New Roman" panose="02020603050405020304"/>
                          <a:hlinkClick r:id="rId1"/>
                        </a:rPr>
                        <a:t>all</a:t>
                      </a:r>
                      <a:r>
                        <a:rPr sz="1450" b="1" i="1" spc="-90" dirty="0">
                          <a:latin typeface="Times New Roman" panose="02020603050405020304"/>
                          <a:cs typeface="Times New Roman" panose="02020603050405020304"/>
                          <a:hlinkClick r:id="rId1"/>
                        </a:rPr>
                        <a:t> </a:t>
                      </a:r>
                      <a:r>
                        <a:rPr sz="1450" b="1" i="1" spc="-5" dirty="0">
                          <a:latin typeface="Times New Roman" panose="02020603050405020304"/>
                          <a:cs typeface="Times New Roman" panose="02020603050405020304"/>
                        </a:rPr>
                        <a:t>id’s</a:t>
                      </a:r>
                      <a:r>
                        <a:rPr sz="1450" spc="-5"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a:lnSpc>
                          <a:spcPct val="100000"/>
                        </a:lnSpc>
                        <a:spcBef>
                          <a:spcPts val="15"/>
                        </a:spcBef>
                        <a:buFont typeface="Arial MT"/>
                        <a:buChar char="•"/>
                      </a:pPr>
                      <a:endParaRPr sz="14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amete</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dirty="0">
                          <a:latin typeface="Times New Roman" panose="02020603050405020304"/>
                          <a:cs typeface="Times New Roman" panose="02020603050405020304"/>
                        </a:rPr>
                        <a:t>cust</a:t>
                      </a:r>
                      <a:r>
                        <a:rPr sz="1450" spc="-10" dirty="0">
                          <a:latin typeface="Times New Roman" panose="02020603050405020304"/>
                          <a:cs typeface="Times New Roman" panose="02020603050405020304"/>
                        </a:rPr>
                        <a:t>o</a:t>
                      </a:r>
                      <a:r>
                        <a:rPr sz="1450" dirty="0">
                          <a:latin typeface="Times New Roman" panose="02020603050405020304"/>
                          <a:cs typeface="Times New Roman" panose="02020603050405020304"/>
                        </a:rPr>
                        <a:t>mer</a:t>
                      </a:r>
                      <a:r>
                        <a:rPr sz="1450" spc="-130" dirty="0">
                          <a:latin typeface="Times New Roman" panose="02020603050405020304"/>
                          <a:cs typeface="Times New Roman" panose="02020603050405020304"/>
                        </a:rPr>
                        <a:t> </a:t>
                      </a:r>
                      <a:r>
                        <a:rPr sz="1450" dirty="0">
                          <a:latin typeface="Times New Roman" panose="02020603050405020304"/>
                          <a:cs typeface="Times New Roman" panose="02020603050405020304"/>
                        </a:rPr>
                        <a:t>rev</a:t>
                      </a:r>
                      <a:r>
                        <a:rPr sz="1450" spc="-85" dirty="0">
                          <a:latin typeface="Times New Roman" panose="02020603050405020304"/>
                          <a:cs typeface="Times New Roman" panose="02020603050405020304"/>
                        </a:rPr>
                        <a:t>i</a:t>
                      </a:r>
                      <a:r>
                        <a:rPr sz="1450" dirty="0">
                          <a:latin typeface="Times New Roman" panose="02020603050405020304"/>
                          <a:cs typeface="Times New Roman" panose="02020603050405020304"/>
                        </a:rPr>
                        <a:t>ew</a:t>
                      </a:r>
                      <a:r>
                        <a:rPr sz="1450" spc="-45" dirty="0">
                          <a:latin typeface="Times New Roman" panose="02020603050405020304"/>
                          <a:cs typeface="Times New Roman" panose="02020603050405020304"/>
                        </a:rPr>
                        <a:t> </a:t>
                      </a:r>
                      <a:r>
                        <a:rPr sz="1450" dirty="0">
                          <a:latin typeface="Times New Roman" panose="02020603050405020304"/>
                          <a:cs typeface="Times New Roman" panose="02020603050405020304"/>
                        </a:rPr>
                        <a:t>te</a:t>
                      </a:r>
                      <a:r>
                        <a:rPr sz="1450" spc="-85" dirty="0">
                          <a:latin typeface="Times New Roman" panose="02020603050405020304"/>
                          <a:cs typeface="Times New Roman" panose="02020603050405020304"/>
                        </a:rPr>
                        <a:t>x</a:t>
                      </a:r>
                      <a:r>
                        <a:rPr sz="1450" dirty="0">
                          <a:latin typeface="Times New Roman" panose="02020603050405020304"/>
                          <a:cs typeface="Times New Roman" panose="02020603050405020304"/>
                        </a:rPr>
                        <a:t>t</a:t>
                      </a:r>
                      <a:r>
                        <a:rPr sz="1450" spc="-45" dirty="0">
                          <a:latin typeface="Times New Roman" panose="02020603050405020304"/>
                          <a:cs typeface="Times New Roman" panose="02020603050405020304"/>
                        </a:rPr>
                        <a:t> </a:t>
                      </a:r>
                      <a:r>
                        <a:rPr sz="1450" dirty="0">
                          <a:latin typeface="Times New Roman" panose="02020603050405020304"/>
                          <a:cs typeface="Times New Roman" panose="02020603050405020304"/>
                        </a:rPr>
                        <a:t>f</a:t>
                      </a:r>
                      <a:r>
                        <a:rPr sz="1450" spc="-85" dirty="0">
                          <a:latin typeface="Times New Roman" panose="02020603050405020304"/>
                          <a:cs typeface="Times New Roman" panose="02020603050405020304"/>
                        </a:rPr>
                        <a:t>i</a:t>
                      </a:r>
                      <a:r>
                        <a:rPr sz="1450" dirty="0">
                          <a:latin typeface="Times New Roman" panose="02020603050405020304"/>
                          <a:cs typeface="Times New Roman" panose="02020603050405020304"/>
                        </a:rPr>
                        <a:t>e</a:t>
                      </a:r>
                      <a:r>
                        <a:rPr sz="1450" spc="-85" dirty="0">
                          <a:latin typeface="Times New Roman" panose="02020603050405020304"/>
                          <a:cs typeface="Times New Roman" panose="02020603050405020304"/>
                        </a:rPr>
                        <a:t>l</a:t>
                      </a:r>
                      <a:r>
                        <a:rPr sz="1450" dirty="0">
                          <a:latin typeface="Times New Roman" panose="02020603050405020304"/>
                          <a:cs typeface="Times New Roman" panose="02020603050405020304"/>
                        </a:rPr>
                        <a:t>d</a:t>
                      </a:r>
                      <a:endParaRPr sz="1450">
                        <a:latin typeface="Times New Roman" panose="02020603050405020304"/>
                        <a:cs typeface="Times New Roman" panose="02020603050405020304"/>
                      </a:endParaRPr>
                    </a:p>
                    <a:p>
                      <a:pPr>
                        <a:lnSpc>
                          <a:spcPct val="100000"/>
                        </a:lnSpc>
                        <a:spcBef>
                          <a:spcPts val="15"/>
                        </a:spcBef>
                        <a:buFont typeface="Arial MT"/>
                        <a:buChar char="•"/>
                      </a:pPr>
                      <a:endParaRPr sz="1400">
                        <a:latin typeface="Times New Roman" panose="02020603050405020304"/>
                        <a:cs typeface="Times New Roman" panose="02020603050405020304"/>
                      </a:endParaRPr>
                    </a:p>
                    <a:p>
                      <a:pPr marL="85725">
                        <a:lnSpc>
                          <a:spcPts val="1710"/>
                        </a:lnSpc>
                      </a:pPr>
                      <a:r>
                        <a:rPr sz="1450" b="1" spc="5" dirty="0">
                          <a:latin typeface="Times New Roman" panose="02020603050405020304"/>
                          <a:cs typeface="Times New Roman" panose="02020603050405020304"/>
                        </a:rPr>
                        <a:t>Payload</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spc="-20" dirty="0">
                          <a:latin typeface="Times New Roman" panose="02020603050405020304"/>
                          <a:cs typeface="Times New Roman" panose="02020603050405020304"/>
                        </a:rPr>
                        <a:t>&lt;script&gt;alert(1)&lt;/script&gt;</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462280" y="227583"/>
            <a:ext cx="2744470" cy="697230"/>
          </a:xfrm>
          <a:prstGeom prst="rect">
            <a:avLst/>
          </a:prstGeom>
        </p:spPr>
        <p:txBody>
          <a:bodyPr vert="horz" wrap="square" lIns="0" tIns="13335" rIns="0" bIns="0" rtlCol="0">
            <a:spAutoFit/>
          </a:bodyPr>
          <a:p>
            <a:pPr marL="12700">
              <a:lnSpc>
                <a:spcPct val="100000"/>
              </a:lnSpc>
              <a:spcBef>
                <a:spcPts val="105"/>
              </a:spcBef>
            </a:pPr>
            <a:r>
              <a:rPr sz="4400" spc="-15" dirty="0">
                <a:latin typeface="Times New Roman" panose="02020603050405020304"/>
                <a:cs typeface="Times New Roman" panose="02020603050405020304"/>
              </a:rPr>
              <a:t>Observation</a:t>
            </a:r>
            <a:endParaRPr sz="4400">
              <a:latin typeface="Times New Roman" panose="02020603050405020304"/>
              <a:cs typeface="Times New Roman" panose="02020603050405020304"/>
            </a:endParaRPr>
          </a:p>
        </p:txBody>
      </p:sp>
      <p:sp>
        <p:nvSpPr>
          <p:cNvPr id="3" name="object 3"/>
          <p:cNvSpPr txBox="1"/>
          <p:nvPr/>
        </p:nvSpPr>
        <p:spPr>
          <a:xfrm>
            <a:off x="462280" y="1115060"/>
            <a:ext cx="10951210" cy="601345"/>
          </a:xfrm>
          <a:prstGeom prst="rect">
            <a:avLst/>
          </a:prstGeom>
        </p:spPr>
        <p:txBody>
          <a:bodyPr vert="horz" wrap="square" lIns="0" tIns="47625" rIns="0" bIns="0" rtlCol="0">
            <a:spAutoFit/>
          </a:bodyPr>
          <a:p>
            <a:pPr marL="12700" marR="5080">
              <a:lnSpc>
                <a:spcPts val="2160"/>
              </a:lnSpc>
              <a:spcBef>
                <a:spcPts val="375"/>
              </a:spcBef>
            </a:pPr>
            <a:r>
              <a:rPr lang="en-US" sz="2000" spc="-35"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lick</a:t>
            </a:r>
            <a:r>
              <a:rPr sz="2000" spc="10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10" dirty="0">
                <a:latin typeface="Times New Roman" panose="02020603050405020304"/>
                <a:cs typeface="Times New Roman" panose="02020603050405020304"/>
              </a:rPr>
              <a:t> </a:t>
            </a:r>
            <a:r>
              <a:rPr sz="2000" b="1" spc="-40" dirty="0">
                <a:latin typeface="Times New Roman" panose="02020603050405020304"/>
                <a:cs typeface="Times New Roman" panose="02020603050405020304"/>
              </a:rPr>
              <a:t>SHOP</a:t>
            </a:r>
            <a:r>
              <a:rPr sz="2000" b="1" spc="114"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NOW</a:t>
            </a:r>
            <a:r>
              <a:rPr sz="2000" b="1"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button</a:t>
            </a:r>
            <a:r>
              <a:rPr sz="2000" spc="-1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select</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any</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product,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3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Navigate</a:t>
            </a:r>
            <a:r>
              <a:rPr sz="2000" spc="1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hlinkClick r:id="rId1"/>
              </a:rPr>
              <a:t>http://13.232.162.26/products/details.php?p_id=1</a:t>
            </a:r>
            <a:r>
              <a:rPr lang="en-US" sz="2000" spc="-10" dirty="0">
                <a:latin typeface="Times New Roman" panose="02020603050405020304"/>
                <a:cs typeface="Times New Roman" panose="02020603050405020304"/>
                <a:hlinkClick r:id="rId1"/>
              </a:rPr>
              <a:t>4</a:t>
            </a:r>
            <a:r>
              <a:rPr sz="2000" spc="-3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5" name="Picture 4" descr="Screenshot 2022-11-03 162758"/>
          <p:cNvPicPr>
            <a:picLocks noChangeAspect="1"/>
          </p:cNvPicPr>
          <p:nvPr/>
        </p:nvPicPr>
        <p:blipFill>
          <a:blip r:embed="rId2"/>
          <a:stretch>
            <a:fillRect/>
          </a:stretch>
        </p:blipFill>
        <p:spPr>
          <a:xfrm>
            <a:off x="462280" y="1844040"/>
            <a:ext cx="7688580" cy="48628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445135" y="158115"/>
            <a:ext cx="7927340" cy="120967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433705">
              <a:lnSpc>
                <a:spcPct val="100000"/>
              </a:lnSpc>
              <a:spcBef>
                <a:spcPts val="105"/>
              </a:spcBef>
            </a:pPr>
            <a:r>
              <a:rPr spc="20" dirty="0"/>
              <a:t>PoC</a:t>
            </a:r>
            <a:r>
              <a:rPr spc="-40" dirty="0"/>
              <a:t> </a:t>
            </a:r>
            <a:r>
              <a:rPr dirty="0"/>
              <a:t>–</a:t>
            </a:r>
            <a:r>
              <a:rPr spc="-30" dirty="0"/>
              <a:t> </a:t>
            </a:r>
            <a:r>
              <a:rPr spc="-20" dirty="0"/>
              <a:t>the</a:t>
            </a:r>
            <a:r>
              <a:rPr spc="50" dirty="0"/>
              <a:t> </a:t>
            </a:r>
            <a:r>
              <a:rPr spc="-15" dirty="0"/>
              <a:t>script</a:t>
            </a:r>
            <a:r>
              <a:rPr spc="60" dirty="0"/>
              <a:t> </a:t>
            </a:r>
            <a:r>
              <a:rPr spc="-30" dirty="0"/>
              <a:t>was</a:t>
            </a:r>
            <a:r>
              <a:rPr spc="55" dirty="0"/>
              <a:t> </a:t>
            </a:r>
            <a:r>
              <a:rPr spc="-20" dirty="0"/>
              <a:t>executed</a:t>
            </a:r>
            <a:endParaRPr spc="-20" dirty="0"/>
          </a:p>
          <a:p>
            <a:pPr marL="12700" marR="5080">
              <a:lnSpc>
                <a:spcPct val="134000"/>
              </a:lnSpc>
              <a:spcBef>
                <a:spcPts val="835"/>
              </a:spcBef>
            </a:pPr>
            <a:endParaRPr sz="2000">
              <a:latin typeface="Times New Roman" panose="02020603050405020304"/>
              <a:cs typeface="Times New Roman" panose="02020603050405020304"/>
            </a:endParaRPr>
          </a:p>
        </p:txBody>
      </p:sp>
      <p:sp>
        <p:nvSpPr>
          <p:cNvPr id="3" name="Text Box 2"/>
          <p:cNvSpPr txBox="1"/>
          <p:nvPr/>
        </p:nvSpPr>
        <p:spPr>
          <a:xfrm>
            <a:off x="769620" y="1367790"/>
            <a:ext cx="10822940" cy="922020"/>
          </a:xfrm>
          <a:prstGeom prst="rect">
            <a:avLst/>
          </a:prstGeom>
          <a:noFill/>
        </p:spPr>
        <p:txBody>
          <a:bodyPr wrap="square" rtlCol="0">
            <a:spAutoFit/>
          </a:bodyPr>
          <a:p>
            <a:r>
              <a:rPr lang="en-US" spc="15" dirty="0">
                <a:sym typeface="+mn-ea"/>
              </a:rPr>
              <a:t>login to customer account and p</a:t>
            </a:r>
            <a:r>
              <a:rPr spc="15" dirty="0">
                <a:sym typeface="+mn-ea"/>
              </a:rPr>
              <a:t>ut</a:t>
            </a:r>
            <a:r>
              <a:rPr spc="-10" dirty="0">
                <a:sym typeface="+mn-ea"/>
              </a:rPr>
              <a:t> </a:t>
            </a:r>
            <a:r>
              <a:rPr spc="10" dirty="0">
                <a:sym typeface="+mn-ea"/>
              </a:rPr>
              <a:t>the</a:t>
            </a:r>
            <a:r>
              <a:rPr spc="-95" dirty="0">
                <a:sym typeface="+mn-ea"/>
              </a:rPr>
              <a:t> </a:t>
            </a:r>
            <a:r>
              <a:rPr dirty="0">
                <a:sym typeface="+mn-ea"/>
              </a:rPr>
              <a:t>payload</a:t>
            </a:r>
            <a:r>
              <a:rPr spc="30" dirty="0">
                <a:sym typeface="+mn-ea"/>
              </a:rPr>
              <a:t> </a:t>
            </a:r>
            <a:r>
              <a:rPr spc="-5" dirty="0">
                <a:sym typeface="+mn-ea"/>
              </a:rPr>
              <a:t>as</a:t>
            </a:r>
            <a:r>
              <a:rPr spc="10" dirty="0">
                <a:sym typeface="+mn-ea"/>
              </a:rPr>
              <a:t> </a:t>
            </a:r>
            <a:r>
              <a:rPr dirty="0">
                <a:sym typeface="+mn-ea"/>
              </a:rPr>
              <a:t>a</a:t>
            </a:r>
            <a:r>
              <a:rPr spc="-15" dirty="0">
                <a:sym typeface="+mn-ea"/>
              </a:rPr>
              <a:t> </a:t>
            </a:r>
            <a:r>
              <a:rPr spc="15" dirty="0">
                <a:sym typeface="+mn-ea"/>
              </a:rPr>
              <a:t>customer</a:t>
            </a:r>
            <a:r>
              <a:rPr spc="-120" dirty="0">
                <a:sym typeface="+mn-ea"/>
              </a:rPr>
              <a:t> </a:t>
            </a:r>
            <a:r>
              <a:rPr spc="-30" dirty="0">
                <a:sym typeface="+mn-ea"/>
              </a:rPr>
              <a:t>review</a:t>
            </a:r>
            <a:r>
              <a:rPr spc="145" dirty="0">
                <a:sym typeface="+mn-ea"/>
              </a:rPr>
              <a:t> </a:t>
            </a:r>
            <a:r>
              <a:rPr spc="-40" dirty="0">
                <a:sym typeface="+mn-ea"/>
              </a:rPr>
              <a:t>in</a:t>
            </a:r>
            <a:r>
              <a:rPr spc="30" dirty="0">
                <a:sym typeface="+mn-ea"/>
              </a:rPr>
              <a:t> </a:t>
            </a:r>
            <a:r>
              <a:rPr spc="10" dirty="0">
                <a:sym typeface="+mn-ea"/>
              </a:rPr>
              <a:t>the</a:t>
            </a:r>
            <a:r>
              <a:rPr spc="-15" dirty="0">
                <a:sym typeface="+mn-ea"/>
              </a:rPr>
              <a:t> </a:t>
            </a:r>
            <a:r>
              <a:rPr spc="-30" dirty="0">
                <a:sym typeface="+mn-ea"/>
              </a:rPr>
              <a:t>review</a:t>
            </a:r>
            <a:r>
              <a:rPr spc="150" dirty="0">
                <a:sym typeface="+mn-ea"/>
              </a:rPr>
              <a:t> </a:t>
            </a:r>
            <a:r>
              <a:rPr spc="-25" dirty="0">
                <a:sym typeface="+mn-ea"/>
              </a:rPr>
              <a:t>field:</a:t>
            </a:r>
            <a:r>
              <a:rPr spc="75" dirty="0">
                <a:sym typeface="+mn-ea"/>
              </a:rPr>
              <a:t> </a:t>
            </a:r>
            <a:r>
              <a:rPr b="1" spc="-5" dirty="0">
                <a:latin typeface="Times New Roman" panose="02020603050405020304"/>
                <a:cs typeface="Times New Roman" panose="02020603050405020304"/>
                <a:sym typeface="+mn-ea"/>
              </a:rPr>
              <a:t>&lt;script&gt;alert(1)&lt;/script&gt; </a:t>
            </a:r>
            <a:r>
              <a:rPr b="1" spc="-484" dirty="0">
                <a:latin typeface="Times New Roman" panose="02020603050405020304"/>
                <a:cs typeface="Times New Roman" panose="02020603050405020304"/>
                <a:sym typeface="+mn-ea"/>
              </a:rPr>
              <a:t> </a:t>
            </a:r>
            <a:r>
              <a:rPr b="1" dirty="0">
                <a:latin typeface="Times New Roman" panose="02020603050405020304"/>
                <a:cs typeface="Times New Roman" panose="02020603050405020304"/>
                <a:sym typeface="+mn-ea"/>
              </a:rPr>
              <a:t>As</a:t>
            </a:r>
            <a:r>
              <a:rPr b="1" spc="-5" dirty="0">
                <a:latin typeface="Times New Roman" panose="02020603050405020304"/>
                <a:cs typeface="Times New Roman" panose="02020603050405020304"/>
                <a:sym typeface="+mn-ea"/>
              </a:rPr>
              <a:t> </a:t>
            </a:r>
            <a:r>
              <a:rPr b="1" spc="-30" dirty="0">
                <a:latin typeface="Times New Roman" panose="02020603050405020304"/>
                <a:cs typeface="Times New Roman" panose="02020603050405020304"/>
                <a:sym typeface="+mn-ea"/>
              </a:rPr>
              <a:t>you</a:t>
            </a:r>
            <a:r>
              <a:rPr b="1" spc="65" dirty="0">
                <a:latin typeface="Times New Roman" panose="02020603050405020304"/>
                <a:cs typeface="Times New Roman" panose="02020603050405020304"/>
                <a:sym typeface="+mn-ea"/>
              </a:rPr>
              <a:t> </a:t>
            </a:r>
            <a:r>
              <a:rPr b="1" spc="-20" dirty="0">
                <a:latin typeface="Times New Roman" panose="02020603050405020304"/>
                <a:cs typeface="Times New Roman" panose="02020603050405020304"/>
                <a:sym typeface="+mn-ea"/>
              </a:rPr>
              <a:t>can</a:t>
            </a:r>
            <a:r>
              <a:rPr b="1" spc="65" dirty="0">
                <a:latin typeface="Times New Roman" panose="02020603050405020304"/>
                <a:cs typeface="Times New Roman" panose="02020603050405020304"/>
                <a:sym typeface="+mn-ea"/>
              </a:rPr>
              <a:t> </a:t>
            </a:r>
            <a:r>
              <a:rPr b="1" spc="30" dirty="0">
                <a:latin typeface="Times New Roman" panose="02020603050405020304"/>
                <a:cs typeface="Times New Roman" panose="02020603050405020304"/>
                <a:sym typeface="+mn-ea"/>
              </a:rPr>
              <a:t>see</a:t>
            </a:r>
            <a:r>
              <a:rPr b="1" spc="-105" dirty="0">
                <a:latin typeface="Times New Roman" panose="02020603050405020304"/>
                <a:cs typeface="Times New Roman" panose="02020603050405020304"/>
                <a:sym typeface="+mn-ea"/>
              </a:rPr>
              <a:t> </a:t>
            </a:r>
            <a:r>
              <a:rPr b="1" dirty="0">
                <a:latin typeface="Times New Roman" panose="02020603050405020304"/>
                <a:cs typeface="Times New Roman" panose="02020603050405020304"/>
                <a:sym typeface="+mn-ea"/>
              </a:rPr>
              <a:t>we</a:t>
            </a:r>
            <a:r>
              <a:rPr b="1" spc="50" dirty="0">
                <a:latin typeface="Times New Roman" panose="02020603050405020304"/>
                <a:cs typeface="Times New Roman" panose="02020603050405020304"/>
                <a:sym typeface="+mn-ea"/>
              </a:rPr>
              <a:t> </a:t>
            </a:r>
            <a:r>
              <a:rPr b="1" spc="-5" dirty="0">
                <a:latin typeface="Times New Roman" panose="02020603050405020304"/>
                <a:cs typeface="Times New Roman" panose="02020603050405020304"/>
                <a:sym typeface="+mn-ea"/>
              </a:rPr>
              <a:t>executed</a:t>
            </a:r>
            <a:r>
              <a:rPr b="1" spc="-10" dirty="0">
                <a:latin typeface="Times New Roman" panose="02020603050405020304"/>
                <a:cs typeface="Times New Roman" panose="02020603050405020304"/>
                <a:sym typeface="+mn-ea"/>
              </a:rPr>
              <a:t> </a:t>
            </a:r>
            <a:r>
              <a:rPr b="1" spc="5" dirty="0">
                <a:latin typeface="Times New Roman" panose="02020603050405020304"/>
                <a:cs typeface="Times New Roman" panose="02020603050405020304"/>
                <a:sym typeface="+mn-ea"/>
              </a:rPr>
              <a:t>custom</a:t>
            </a:r>
            <a:r>
              <a:rPr b="1" spc="-90" dirty="0">
                <a:latin typeface="Times New Roman" panose="02020603050405020304"/>
                <a:cs typeface="Times New Roman" panose="02020603050405020304"/>
                <a:sym typeface="+mn-ea"/>
              </a:rPr>
              <a:t> </a:t>
            </a:r>
            <a:r>
              <a:rPr b="1" spc="20" dirty="0">
                <a:latin typeface="Times New Roman" panose="02020603050405020304"/>
                <a:cs typeface="Times New Roman" panose="02020603050405020304"/>
                <a:sym typeface="+mn-ea"/>
              </a:rPr>
              <a:t>JS</a:t>
            </a:r>
            <a:r>
              <a:rPr b="1" spc="-10" dirty="0">
                <a:latin typeface="Times New Roman" panose="02020603050405020304"/>
                <a:cs typeface="Times New Roman" panose="02020603050405020304"/>
                <a:sym typeface="+mn-ea"/>
              </a:rPr>
              <a:t> </a:t>
            </a:r>
            <a:r>
              <a:rPr b="1" spc="10" dirty="0">
                <a:latin typeface="Times New Roman" panose="02020603050405020304"/>
                <a:cs typeface="Times New Roman" panose="02020603050405020304"/>
                <a:sym typeface="+mn-ea"/>
              </a:rPr>
              <a:t>causing</a:t>
            </a:r>
            <a:r>
              <a:rPr b="1" spc="-60" dirty="0">
                <a:latin typeface="Times New Roman" panose="02020603050405020304"/>
                <a:cs typeface="Times New Roman" panose="02020603050405020304"/>
                <a:sym typeface="+mn-ea"/>
              </a:rPr>
              <a:t> </a:t>
            </a:r>
            <a:r>
              <a:rPr b="1" spc="-5" dirty="0">
                <a:latin typeface="Times New Roman" panose="02020603050405020304"/>
                <a:cs typeface="Times New Roman" panose="02020603050405020304"/>
                <a:sym typeface="+mn-ea"/>
              </a:rPr>
              <a:t>popup.</a:t>
            </a:r>
            <a:endParaRPr>
              <a:latin typeface="Times New Roman" panose="02020603050405020304"/>
              <a:cs typeface="Times New Roman" panose="02020603050405020304"/>
            </a:endParaRPr>
          </a:p>
          <a:p>
            <a:endParaRPr lang="en-US"/>
          </a:p>
        </p:txBody>
      </p:sp>
      <p:pic>
        <p:nvPicPr>
          <p:cNvPr id="5" name="Picture 4" descr="payload 1"/>
          <p:cNvPicPr>
            <a:picLocks noChangeAspect="1"/>
          </p:cNvPicPr>
          <p:nvPr/>
        </p:nvPicPr>
        <p:blipFill>
          <a:blip r:embed="rId1"/>
          <a:stretch>
            <a:fillRect/>
          </a:stretch>
        </p:blipFill>
        <p:spPr>
          <a:xfrm>
            <a:off x="445135" y="2987675"/>
            <a:ext cx="5021580" cy="1653540"/>
          </a:xfrm>
          <a:prstGeom prst="rect">
            <a:avLst/>
          </a:prstGeom>
        </p:spPr>
      </p:pic>
      <p:pic>
        <p:nvPicPr>
          <p:cNvPr id="6" name="Picture 5" descr="response 1"/>
          <p:cNvPicPr>
            <a:picLocks noChangeAspect="1"/>
          </p:cNvPicPr>
          <p:nvPr/>
        </p:nvPicPr>
        <p:blipFill>
          <a:blip r:embed="rId2"/>
          <a:stretch>
            <a:fillRect/>
          </a:stretch>
        </p:blipFill>
        <p:spPr>
          <a:xfrm>
            <a:off x="5608320" y="2987675"/>
            <a:ext cx="6583680" cy="3663950"/>
          </a:xfrm>
          <a:prstGeom prst="rect">
            <a:avLst/>
          </a:prstGeom>
        </p:spPr>
      </p:pic>
      <p:sp>
        <p:nvSpPr>
          <p:cNvPr id="8" name="Bent-Up Arrow 7"/>
          <p:cNvSpPr/>
          <p:nvPr/>
        </p:nvSpPr>
        <p:spPr>
          <a:xfrm rot="5400000">
            <a:off x="4483100" y="4580255"/>
            <a:ext cx="922655" cy="10445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p:nvPr/>
        </p:nvSpPr>
        <p:spPr>
          <a:xfrm>
            <a:off x="210820" y="112395"/>
            <a:ext cx="1545590" cy="690245"/>
          </a:xfrm>
          <a:prstGeom prst="rect">
            <a:avLst/>
          </a:prstGeom>
        </p:spPr>
        <p:txBody>
          <a:bodyPr vert="horz" wrap="square" lIns="0" tIns="13335" rIns="0" bIns="0" rtlCol="0">
            <a:spAutoFit/>
          </a:bodyPr>
          <a:p>
            <a:pPr marL="12700">
              <a:lnSpc>
                <a:spcPct val="100000"/>
              </a:lnSpc>
              <a:spcBef>
                <a:spcPts val="105"/>
              </a:spcBef>
            </a:pPr>
            <a:r>
              <a:rPr sz="4400" spc="25" dirty="0">
                <a:latin typeface="Times New Roman" panose="02020603050405020304"/>
                <a:cs typeface="Times New Roman" panose="02020603050405020304"/>
              </a:rPr>
              <a:t>P</a:t>
            </a:r>
            <a:r>
              <a:rPr sz="4400" spc="30" dirty="0">
                <a:latin typeface="Times New Roman" panose="02020603050405020304"/>
                <a:cs typeface="Times New Roman" panose="02020603050405020304"/>
              </a:rPr>
              <a:t>o</a:t>
            </a:r>
            <a:r>
              <a:rPr sz="4400" spc="5" dirty="0">
                <a:latin typeface="Times New Roman" panose="02020603050405020304"/>
                <a:cs typeface="Times New Roman" panose="02020603050405020304"/>
              </a:rPr>
              <a:t>C</a:t>
            </a:r>
            <a:endParaRPr sz="4400">
              <a:latin typeface="Times New Roman" panose="02020603050405020304"/>
              <a:cs typeface="Times New Roman" panose="02020603050405020304"/>
            </a:endParaRPr>
          </a:p>
        </p:txBody>
      </p:sp>
      <p:pic>
        <p:nvPicPr>
          <p:cNvPr id="3" name="Picture 2" descr="response 2"/>
          <p:cNvPicPr>
            <a:picLocks noChangeAspect="1"/>
          </p:cNvPicPr>
          <p:nvPr/>
        </p:nvPicPr>
        <p:blipFill>
          <a:blip r:embed="rId1"/>
          <a:stretch>
            <a:fillRect/>
          </a:stretch>
        </p:blipFill>
        <p:spPr>
          <a:xfrm>
            <a:off x="0" y="1267460"/>
            <a:ext cx="5742940" cy="3510915"/>
          </a:xfrm>
          <a:prstGeom prst="rect">
            <a:avLst/>
          </a:prstGeom>
        </p:spPr>
      </p:pic>
      <p:pic>
        <p:nvPicPr>
          <p:cNvPr id="4" name="Picture 3" descr="response 3"/>
          <p:cNvPicPr>
            <a:picLocks noChangeAspect="1"/>
          </p:cNvPicPr>
          <p:nvPr/>
        </p:nvPicPr>
        <p:blipFill>
          <a:blip r:embed="rId2"/>
          <a:stretch>
            <a:fillRect/>
          </a:stretch>
        </p:blipFill>
        <p:spPr>
          <a:xfrm>
            <a:off x="6106795" y="3347085"/>
            <a:ext cx="6085205" cy="35109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object 4"/>
          <p:cNvGrpSpPr/>
          <p:nvPr/>
        </p:nvGrpSpPr>
        <p:grpSpPr>
          <a:xfrm>
            <a:off x="146050" y="145415"/>
            <a:ext cx="11899900" cy="6576695"/>
            <a:chOff x="155892" y="145732"/>
            <a:chExt cx="11890375" cy="6576695"/>
          </a:xfrm>
        </p:grpSpPr>
        <p:sp>
          <p:nvSpPr>
            <p:cNvPr id="5" name="object 5"/>
            <p:cNvSpPr/>
            <p:nvPr/>
          </p:nvSpPr>
          <p:spPr>
            <a:xfrm>
              <a:off x="157479" y="147320"/>
              <a:ext cx="11887200" cy="6573520"/>
            </a:xfrm>
            <a:custGeom>
              <a:avLst/>
              <a:gdLst/>
              <a:ahLst/>
              <a:cxnLst/>
              <a:rect l="l" t="t" r="r" b="b"/>
              <a:pathLst>
                <a:path w="11887200" h="6573520">
                  <a:moveTo>
                    <a:pt x="0" y="6573520"/>
                  </a:moveTo>
                  <a:lnTo>
                    <a:pt x="11887200" y="6573520"/>
                  </a:lnTo>
                  <a:lnTo>
                    <a:pt x="11887200" y="0"/>
                  </a:lnTo>
                  <a:lnTo>
                    <a:pt x="0" y="0"/>
                  </a:lnTo>
                  <a:lnTo>
                    <a:pt x="0" y="6573520"/>
                  </a:lnTo>
                  <a:close/>
                </a:path>
              </a:pathLst>
            </a:custGeom>
            <a:ln w="3175">
              <a:solidFill>
                <a:srgbClr val="000000"/>
              </a:solidFill>
            </a:ln>
          </p:spPr>
          <p:txBody>
            <a:bodyPr wrap="square" lIns="0" tIns="0" rIns="0" bIns="0" rtlCol="0"/>
            <a:p/>
          </p:txBody>
        </p:sp>
        <p:pic>
          <p:nvPicPr>
            <p:cNvPr id="6" name="object 6"/>
            <p:cNvPicPr/>
            <p:nvPr/>
          </p:nvPicPr>
          <p:blipFill>
            <a:blip r:embed="rId1" cstate="print"/>
            <a:stretch>
              <a:fillRect/>
            </a:stretch>
          </p:blipFill>
          <p:spPr>
            <a:xfrm>
              <a:off x="5811520" y="1341120"/>
              <a:ext cx="5994400" cy="2326640"/>
            </a:xfrm>
            <a:prstGeom prst="rect">
              <a:avLst/>
            </a:prstGeom>
          </p:spPr>
        </p:pic>
      </p:grpSp>
      <p:sp>
        <p:nvSpPr>
          <p:cNvPr id="2" name="object 2"/>
          <p:cNvSpPr txBox="1">
            <a:spLocks noGrp="1"/>
          </p:cNvSpPr>
          <p:nvPr/>
        </p:nvSpPr>
        <p:spPr>
          <a:xfrm>
            <a:off x="627697" y="281940"/>
            <a:ext cx="537908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30" dirty="0"/>
              <a:t> </a:t>
            </a:r>
            <a:r>
              <a:rPr spc="-25" dirty="0"/>
              <a:t>Impact</a:t>
            </a:r>
            <a:r>
              <a:rPr spc="165" dirty="0"/>
              <a:t> </a:t>
            </a:r>
            <a:r>
              <a:rPr dirty="0"/>
              <a:t>–</a:t>
            </a:r>
            <a:r>
              <a:rPr spc="-30" dirty="0"/>
              <a:t> </a:t>
            </a:r>
            <a:r>
              <a:rPr spc="-15" dirty="0"/>
              <a:t>High</a:t>
            </a:r>
            <a:endParaRPr spc="-15" dirty="0"/>
          </a:p>
        </p:txBody>
      </p:sp>
      <p:sp>
        <p:nvSpPr>
          <p:cNvPr id="3" name="Text Box 2"/>
          <p:cNvSpPr txBox="1"/>
          <p:nvPr/>
        </p:nvSpPr>
        <p:spPr>
          <a:xfrm>
            <a:off x="627380" y="1360805"/>
            <a:ext cx="4107815" cy="2306955"/>
          </a:xfrm>
          <a:prstGeom prst="rect">
            <a:avLst/>
          </a:prstGeom>
          <a:noFill/>
        </p:spPr>
        <p:txBody>
          <a:bodyPr wrap="square" rtlCol="0">
            <a:spAutoFit/>
          </a:bodyPr>
          <a:p>
            <a:r>
              <a:rPr lang="en-US"/>
              <a:t>As an attacker inject arbitrary HTML , CSS and JavaScript via review text field attacker can put any content on the page like phishing pages, install malware on victims device and even host the explicit content that could compromise the reputation of organization </a:t>
            </a:r>
            <a:endParaRPr lang="en-US"/>
          </a:p>
        </p:txBody>
      </p:sp>
      <p:sp>
        <p:nvSpPr>
          <p:cNvPr id="7" name="Text Box 6"/>
          <p:cNvSpPr txBox="1"/>
          <p:nvPr/>
        </p:nvSpPr>
        <p:spPr>
          <a:xfrm>
            <a:off x="577215" y="4356735"/>
            <a:ext cx="11106785" cy="645160"/>
          </a:xfrm>
          <a:prstGeom prst="rect">
            <a:avLst/>
          </a:prstGeom>
          <a:noFill/>
        </p:spPr>
        <p:txBody>
          <a:bodyPr wrap="square" rtlCol="0">
            <a:spAutoFit/>
          </a:bodyPr>
          <a:p>
            <a:r>
              <a:rPr lang="en-US"/>
              <a:t>An attacker needs to do is to type malcious script on review field and then anyone opening the link can be attacked by hacker and victim could see the hacker controlled website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801750"/>
            <a:ext cx="396303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a:t>
            </a:r>
            <a:r>
              <a:rPr spc="-35" dirty="0"/>
              <a:t>ec</a:t>
            </a:r>
            <a:r>
              <a:rPr spc="35" dirty="0"/>
              <a:t>o</a:t>
            </a:r>
            <a:r>
              <a:rPr spc="10" dirty="0"/>
              <a:t>mm</a:t>
            </a:r>
            <a:r>
              <a:rPr spc="-35" dirty="0"/>
              <a:t>e</a:t>
            </a:r>
            <a:r>
              <a:rPr spc="-40" dirty="0"/>
              <a:t>n</a:t>
            </a:r>
            <a:r>
              <a:rPr spc="35" dirty="0"/>
              <a:t>d</a:t>
            </a:r>
            <a:r>
              <a:rPr spc="-35" dirty="0"/>
              <a:t>a</a:t>
            </a:r>
            <a:r>
              <a:rPr spc="-25" dirty="0"/>
              <a:t>ti</a:t>
            </a:r>
            <a:r>
              <a:rPr spc="35" dirty="0"/>
              <a:t>o</a:t>
            </a:r>
            <a:r>
              <a:rPr dirty="0"/>
              <a:t>n</a:t>
            </a:r>
            <a:endParaRPr dirty="0"/>
          </a:p>
        </p:txBody>
      </p:sp>
      <p:sp>
        <p:nvSpPr>
          <p:cNvPr id="3" name="object 3"/>
          <p:cNvSpPr txBox="1"/>
          <p:nvPr/>
        </p:nvSpPr>
        <p:spPr>
          <a:xfrm>
            <a:off x="917575" y="2168588"/>
            <a:ext cx="9695815" cy="1318260"/>
          </a:xfrm>
          <a:prstGeom prst="rect">
            <a:avLst/>
          </a:prstGeom>
        </p:spPr>
        <p:txBody>
          <a:bodyPr vert="horz" wrap="square" lIns="0" tIns="43815" rIns="0" bIns="0" rtlCol="0">
            <a:spAutoFit/>
          </a:bodyPr>
          <a:p>
            <a:pPr marL="12700">
              <a:lnSpc>
                <a:spcPct val="100000"/>
              </a:lnSpc>
              <a:spcBef>
                <a:spcPts val="345"/>
              </a:spcBef>
            </a:pPr>
            <a:r>
              <a:rPr sz="2000" spc="-40" dirty="0">
                <a:latin typeface="Times New Roman" panose="02020603050405020304"/>
                <a:cs typeface="Times New Roman" panose="02020603050405020304"/>
              </a:rPr>
              <a:t>Take</a:t>
            </a:r>
            <a:r>
              <a:rPr sz="2000" spc="11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following</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precautions:</a:t>
            </a:r>
            <a:endParaRPr sz="200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r>
              <a:rPr sz="2000" spc="-20" dirty="0">
                <a:latin typeface="Times New Roman" panose="02020603050405020304"/>
                <a:cs typeface="Times New Roman" panose="02020603050405020304"/>
              </a:rPr>
              <a:t>Sanitize</a:t>
            </a:r>
            <a:r>
              <a:rPr sz="2000" spc="13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1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input</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block</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characters</a:t>
            </a:r>
            <a:r>
              <a:rPr sz="200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a:t>
            </a:r>
            <a:r>
              <a:rPr sz="2000"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do</a:t>
            </a:r>
            <a:r>
              <a:rPr sz="2000" spc="-6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not</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want.</a:t>
            </a:r>
            <a:endParaRPr sz="2000">
              <a:latin typeface="Times New Roman" panose="02020603050405020304"/>
              <a:cs typeface="Times New Roman" panose="02020603050405020304"/>
            </a:endParaRPr>
          </a:p>
          <a:p>
            <a:pPr marL="704215" indent="-233680">
              <a:lnSpc>
                <a:spcPts val="2280"/>
              </a:lnSpc>
              <a:spcBef>
                <a:spcPts val="320"/>
              </a:spcBef>
              <a:buFont typeface="Arial MT"/>
              <a:buChar char="•"/>
              <a:tabLst>
                <a:tab pos="703580" algn="l"/>
                <a:tab pos="704215" algn="l"/>
              </a:tabLst>
            </a:pPr>
            <a:r>
              <a:rPr sz="2000" dirty="0">
                <a:latin typeface="Times New Roman" panose="02020603050405020304"/>
                <a:cs typeface="Times New Roman" panose="02020603050405020304"/>
              </a:rPr>
              <a:t>Convert</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special</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HTML</a:t>
            </a:r>
            <a:r>
              <a:rPr sz="2000" spc="1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characters</a:t>
            </a:r>
            <a:r>
              <a:rPr sz="2000" spc="85"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140"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&lt;</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&gt;</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into</a:t>
            </a:r>
            <a:r>
              <a:rPr sz="2000" spc="3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HTML</a:t>
            </a:r>
            <a:r>
              <a:rPr sz="2000" spc="12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entities</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&amp;quot;</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%22</a:t>
            </a:r>
            <a:r>
              <a:rPr sz="2000" spc="2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&amp;lt;</a:t>
            </a:r>
            <a:r>
              <a:rPr sz="2000" spc="7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&amp;gt;</a:t>
            </a:r>
            <a:endParaRPr sz="2000">
              <a:latin typeface="Times New Roman" panose="02020603050405020304"/>
              <a:cs typeface="Times New Roman" panose="02020603050405020304"/>
            </a:endParaRPr>
          </a:p>
          <a:p>
            <a:pPr marL="704215">
              <a:lnSpc>
                <a:spcPts val="2280"/>
              </a:lnSpc>
            </a:pPr>
            <a:r>
              <a:rPr sz="2000" dirty="0">
                <a:latin typeface="Times New Roman" panose="02020603050405020304"/>
                <a:cs typeface="Times New Roman" panose="02020603050405020304"/>
              </a:rPr>
              <a:t>before</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printing</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them</a:t>
            </a:r>
            <a:r>
              <a:rPr sz="2000" spc="-7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矩形 4"/>
          <p:cNvSpPr/>
          <p:nvPr/>
        </p:nvSpPr>
        <p:spPr>
          <a:xfrm>
            <a:off x="680085" y="445770"/>
            <a:ext cx="10832465" cy="5935980"/>
          </a:xfrm>
          <a:prstGeom prst="rect">
            <a:avLst/>
          </a:prstGeom>
          <a:solidFill>
            <a:schemeClr val="bg1"/>
          </a:solidFill>
          <a:ln w="19050">
            <a:solidFill>
              <a:srgbClr val="C18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2" name="PA-矩形 1"/>
          <p:cNvSpPr/>
          <p:nvPr>
            <p:custDataLst>
              <p:tags r:id="rId2"/>
            </p:custDataLst>
          </p:nvPr>
        </p:nvSpPr>
        <p:spPr>
          <a:xfrm rot="16200000">
            <a:off x="1538532" y="3203113"/>
            <a:ext cx="868102" cy="163096"/>
          </a:xfrm>
          <a:prstGeom prst="rect">
            <a:avLst/>
          </a:prstGeom>
          <a:solidFill>
            <a:srgbClr val="4C2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04C9F"/>
              </a:solidFill>
              <a:latin typeface="方正大标宋_GBK" panose="03000509000000000000" charset="-122"/>
              <a:ea typeface="方正大标宋_GBK" panose="03000509000000000000" charset="-122"/>
            </a:endParaRPr>
          </a:p>
        </p:txBody>
      </p:sp>
      <p:grpSp>
        <p:nvGrpSpPr>
          <p:cNvPr id="4" name="PA-组合 2"/>
          <p:cNvGrpSpPr/>
          <p:nvPr>
            <p:custDataLst>
              <p:tags r:id="rId3"/>
            </p:custDataLst>
          </p:nvPr>
        </p:nvGrpSpPr>
        <p:grpSpPr>
          <a:xfrm>
            <a:off x="2191385" y="2629535"/>
            <a:ext cx="3321685" cy="1568450"/>
            <a:chOff x="3178309" y="3164143"/>
            <a:chExt cx="4319510" cy="1575977"/>
          </a:xfrm>
        </p:grpSpPr>
        <p:sp>
          <p:nvSpPr>
            <p:cNvPr id="6" name="PA-文本框 3"/>
            <p:cNvSpPr txBox="1"/>
            <p:nvPr>
              <p:custDataLst>
                <p:tags r:id="rId4"/>
              </p:custDataLst>
            </p:nvPr>
          </p:nvSpPr>
          <p:spPr>
            <a:xfrm>
              <a:off x="3178309" y="3164143"/>
              <a:ext cx="4319510" cy="1575977"/>
            </a:xfrm>
            <a:prstGeom prst="rect">
              <a:avLst/>
            </a:prstGeom>
            <a:noFill/>
          </p:spPr>
          <p:txBody>
            <a:bodyPr wrap="square" rtlCol="0">
              <a:spAutoFit/>
            </a:bodyPr>
            <a:p>
              <a:pPr algn="l"/>
              <a:r>
                <a:rPr lang="en-IN" altLang="zh-CN" sz="4800" dirty="0">
                  <a:solidFill>
                    <a:srgbClr val="84685A"/>
                  </a:solidFill>
                  <a:latin typeface="Calibri" panose="020F0502020204030204" charset="0"/>
                  <a:ea typeface="Calibri" panose="020F0502020204030204" charset="0"/>
                </a:rPr>
                <a:t>Vulnerabilty status</a:t>
              </a:r>
              <a:endParaRPr lang="en-IN" altLang="zh-CN" sz="4800" dirty="0">
                <a:solidFill>
                  <a:srgbClr val="84685A"/>
                </a:solidFill>
                <a:latin typeface="Calibri" panose="020F0502020204030204" charset="0"/>
                <a:ea typeface="Calibri" panose="020F0502020204030204" charset="0"/>
              </a:endParaRPr>
            </a:p>
          </p:txBody>
        </p:sp>
        <p:sp>
          <p:nvSpPr>
            <p:cNvPr id="7" name="PA-文本框 4"/>
            <p:cNvSpPr txBox="1"/>
            <p:nvPr>
              <p:custDataLst>
                <p:tags r:id="rId5"/>
              </p:custDataLst>
            </p:nvPr>
          </p:nvSpPr>
          <p:spPr>
            <a:xfrm>
              <a:off x="3349732" y="4066553"/>
              <a:ext cx="2497586" cy="408139"/>
            </a:xfrm>
            <a:prstGeom prst="rect">
              <a:avLst/>
            </a:prstGeom>
            <a:noFill/>
          </p:spPr>
          <p:txBody>
            <a:bodyPr wrap="square" rtlCol="0">
              <a:spAutoFit/>
            </a:bodyPr>
            <a:p>
              <a:endParaRPr lang="en-US" altLang="zh-CN" dirty="0">
                <a:solidFill>
                  <a:srgbClr val="84685A"/>
                </a:solidFill>
                <a:latin typeface="Calibri" panose="020F0502020204030204" charset="0"/>
                <a:ea typeface="Calibri" panose="020F0502020204030204" charset="0"/>
              </a:endParaRPr>
            </a:p>
          </p:txBody>
        </p:sp>
      </p:grpSp>
      <p:sp>
        <p:nvSpPr>
          <p:cNvPr id="8" name="PA-MH_Other_1"/>
          <p:cNvSpPr/>
          <p:nvPr>
            <p:custDataLst>
              <p:tags r:id="rId6"/>
            </p:custDataLst>
          </p:nvPr>
        </p:nvSpPr>
        <p:spPr>
          <a:xfrm>
            <a:off x="5512979" y="1750211"/>
            <a:ext cx="727984" cy="729500"/>
          </a:xfrm>
          <a:prstGeom prst="ellipse">
            <a:avLst/>
          </a:prstGeom>
          <a:gradFill>
            <a:gsLst>
              <a:gs pos="100000">
                <a:srgbClr val="C13838">
                  <a:alpha val="100000"/>
                  <a:lumMod val="99000"/>
                  <a:lumOff val="1000"/>
                </a:srgbClr>
              </a:gs>
              <a:gs pos="100000">
                <a:srgbClr val="832B2B"/>
              </a:gs>
            </a:gsLst>
            <a:lin ang="5400000" scaled="0"/>
          </a:gradFill>
          <a:ln w="57150" cap="flat" cmpd="sng" algn="ctr">
            <a:noFill/>
            <a:prstDash val="solid"/>
          </a:ln>
          <a:effectLst/>
        </p:spPr>
        <p:txBody>
          <a:bodyPr lIns="0" tIns="0" rIns="0" bIns="0" anchor="ctr"/>
          <a:p>
            <a:pPr algn="ctr">
              <a:defRPr/>
            </a:pPr>
            <a:r>
              <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rPr>
              <a:t>1</a:t>
            </a:r>
            <a:endPar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endParaRPr>
          </a:p>
        </p:txBody>
      </p:sp>
      <p:sp>
        <p:nvSpPr>
          <p:cNvPr id="9" name="PA-MH_Other_2"/>
          <p:cNvSpPr/>
          <p:nvPr>
            <p:custDataLst>
              <p:tags r:id="rId7"/>
            </p:custDataLst>
          </p:nvPr>
        </p:nvSpPr>
        <p:spPr>
          <a:xfrm>
            <a:off x="5513614" y="2751397"/>
            <a:ext cx="727984" cy="729500"/>
          </a:xfrm>
          <a:prstGeom prst="ellipse">
            <a:avLst/>
          </a:prstGeom>
          <a:solidFill>
            <a:srgbClr val="FD8136"/>
          </a:solidFill>
          <a:ln w="57150" cap="flat" cmpd="sng" algn="ctr">
            <a:noFill/>
            <a:prstDash val="solid"/>
          </a:ln>
          <a:effectLst/>
        </p:spPr>
        <p:txBody>
          <a:bodyPr lIns="0" tIns="0" rIns="0" bIns="0" anchor="ctr"/>
          <a:p>
            <a:pPr algn="ctr">
              <a:defRPr/>
            </a:pPr>
            <a:r>
              <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rPr>
              <a:t>2</a:t>
            </a:r>
            <a:endPar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endParaRPr>
          </a:p>
        </p:txBody>
      </p:sp>
      <p:sp>
        <p:nvSpPr>
          <p:cNvPr id="10" name="PA-MH_Other_3"/>
          <p:cNvSpPr/>
          <p:nvPr>
            <p:custDataLst>
              <p:tags r:id="rId8"/>
            </p:custDataLst>
          </p:nvPr>
        </p:nvSpPr>
        <p:spPr>
          <a:xfrm>
            <a:off x="5512979" y="3722103"/>
            <a:ext cx="727984" cy="729500"/>
          </a:xfrm>
          <a:prstGeom prst="ellipse">
            <a:avLst/>
          </a:prstGeom>
          <a:solidFill>
            <a:srgbClr val="FFC000">
              <a:alpha val="69000"/>
            </a:srgbClr>
          </a:solidFill>
          <a:ln w="57150" cap="flat" cmpd="sng" algn="ctr">
            <a:noFill/>
            <a:prstDash val="solid"/>
          </a:ln>
          <a:effectLst/>
        </p:spPr>
        <p:txBody>
          <a:bodyPr lIns="0" tIns="0" rIns="0" bIns="0" anchor="ctr"/>
          <a:p>
            <a:pPr algn="ctr">
              <a:defRPr/>
            </a:pPr>
            <a:r>
              <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rPr>
              <a:t>3</a:t>
            </a:r>
            <a:endPar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endParaRPr>
          </a:p>
        </p:txBody>
      </p:sp>
      <p:sp>
        <p:nvSpPr>
          <p:cNvPr id="11" name="PA-MH_Other_4"/>
          <p:cNvSpPr/>
          <p:nvPr>
            <p:custDataLst>
              <p:tags r:id="rId9"/>
            </p:custDataLst>
          </p:nvPr>
        </p:nvSpPr>
        <p:spPr>
          <a:xfrm>
            <a:off x="5513614" y="4753769"/>
            <a:ext cx="727984" cy="729500"/>
          </a:xfrm>
          <a:prstGeom prst="ellipse">
            <a:avLst/>
          </a:prstGeom>
          <a:solidFill>
            <a:schemeClr val="accent2">
              <a:lumMod val="75000"/>
            </a:schemeClr>
          </a:solidFill>
          <a:ln w="57150" cap="flat" cmpd="sng" algn="ctr">
            <a:noFill/>
            <a:prstDash val="solid"/>
          </a:ln>
          <a:effectLst/>
        </p:spPr>
        <p:txBody>
          <a:bodyPr lIns="0" tIns="0" rIns="0" bIns="0" anchor="ctr"/>
          <a:p>
            <a:pPr algn="ctr">
              <a:defRPr/>
            </a:pPr>
            <a:r>
              <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rPr>
              <a:t>4</a:t>
            </a:r>
            <a:endParaRPr lang="en-US" altLang="zh-CN" sz="3600" kern="0" dirty="0">
              <a:solidFill>
                <a:schemeClr val="bg1"/>
              </a:solidFill>
              <a:latin typeface="方正大标宋_GBK" panose="03000509000000000000" charset="-122"/>
              <a:ea typeface="方正大标宋_GBK" panose="03000509000000000000" charset="-122"/>
              <a:sym typeface="Arial" panose="020B0604020202020204" pitchFamily="34" charset="0"/>
            </a:endParaRPr>
          </a:p>
        </p:txBody>
      </p:sp>
      <p:sp>
        <p:nvSpPr>
          <p:cNvPr id="12" name="PA-矩形 9"/>
          <p:cNvSpPr/>
          <p:nvPr>
            <p:custDataLst>
              <p:tags r:id="rId10"/>
            </p:custDataLst>
          </p:nvPr>
        </p:nvSpPr>
        <p:spPr>
          <a:xfrm>
            <a:off x="6826885" y="1791335"/>
            <a:ext cx="2826385" cy="521970"/>
          </a:xfrm>
          <a:prstGeom prst="rect">
            <a:avLst/>
          </a:prstGeom>
        </p:spPr>
        <p:txBody>
          <a:bodyPr wrap="square">
            <a:spAutoFit/>
          </a:bodyPr>
          <a:p>
            <a:pPr algn="l"/>
            <a:r>
              <a:rPr lang="en-IN" altLang="en-US" sz="2800" dirty="0">
                <a:solidFill>
                  <a:srgbClr val="84685A"/>
                </a:solidFill>
                <a:latin typeface="Calibri" panose="020F0502020204030204" charset="0"/>
                <a:ea typeface="Calibri" panose="020F0502020204030204" charset="0"/>
                <a:sym typeface="Arial" panose="020B0604020202020204" pitchFamily="34" charset="0"/>
              </a:rPr>
              <a:t>Critical</a:t>
            </a:r>
            <a:endParaRPr lang="en-IN" altLang="en-US" sz="2800"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13" name="PA-矩形 10"/>
          <p:cNvSpPr/>
          <p:nvPr>
            <p:custDataLst>
              <p:tags r:id="rId11"/>
            </p:custDataLst>
          </p:nvPr>
        </p:nvSpPr>
        <p:spPr>
          <a:xfrm>
            <a:off x="6833870" y="2261235"/>
            <a:ext cx="2812415" cy="368300"/>
          </a:xfrm>
          <a:prstGeom prst="rect">
            <a:avLst/>
          </a:prstGeom>
        </p:spPr>
        <p:txBody>
          <a:bodyPr wrap="square">
            <a:spAutoFit/>
          </a:bodyPr>
          <a:p>
            <a:pPr algn="l"/>
            <a:r>
              <a:rPr lang="en-IN" altLang="en-US" b="1" dirty="0">
                <a:solidFill>
                  <a:srgbClr val="84685A"/>
                </a:solidFill>
                <a:latin typeface="Calibri" panose="020F0502020204030204" charset="0"/>
                <a:ea typeface="Calibri" panose="020F0502020204030204" charset="0"/>
                <a:sym typeface="Arial" panose="020B0604020202020204" pitchFamily="34" charset="0"/>
              </a:rPr>
              <a:t>18</a:t>
            </a:r>
            <a:endParaRPr lang="en-IN" altLang="en-US" b="1"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14" name="PA-矩形 11"/>
          <p:cNvSpPr/>
          <p:nvPr>
            <p:custDataLst>
              <p:tags r:id="rId12"/>
            </p:custDataLst>
          </p:nvPr>
        </p:nvSpPr>
        <p:spPr>
          <a:xfrm>
            <a:off x="6826885" y="2761615"/>
            <a:ext cx="2869565" cy="521970"/>
          </a:xfrm>
          <a:prstGeom prst="rect">
            <a:avLst/>
          </a:prstGeom>
        </p:spPr>
        <p:txBody>
          <a:bodyPr wrap="square">
            <a:spAutoFit/>
          </a:bodyPr>
          <a:p>
            <a:pPr algn="l"/>
            <a:r>
              <a:rPr lang="en-IN" altLang="en-US" sz="2800" dirty="0">
                <a:solidFill>
                  <a:srgbClr val="84685A"/>
                </a:solidFill>
                <a:latin typeface="Calibri" panose="020F0502020204030204" charset="0"/>
                <a:ea typeface="Calibri" panose="020F0502020204030204" charset="0"/>
                <a:sym typeface="Arial" panose="020B0604020202020204" pitchFamily="34" charset="0"/>
              </a:rPr>
              <a:t>Severe</a:t>
            </a:r>
            <a:endParaRPr lang="en-IN" altLang="en-US" sz="2800"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16" name="PA-矩形 12"/>
          <p:cNvSpPr/>
          <p:nvPr>
            <p:custDataLst>
              <p:tags r:id="rId13"/>
            </p:custDataLst>
          </p:nvPr>
        </p:nvSpPr>
        <p:spPr>
          <a:xfrm>
            <a:off x="6884035" y="3164205"/>
            <a:ext cx="2829560" cy="368300"/>
          </a:xfrm>
          <a:prstGeom prst="rect">
            <a:avLst/>
          </a:prstGeom>
        </p:spPr>
        <p:txBody>
          <a:bodyPr wrap="square">
            <a:spAutoFit/>
          </a:bodyPr>
          <a:p>
            <a:pPr algn="l"/>
            <a:r>
              <a:rPr lang="en-IN" altLang="en-US" b="1" dirty="0">
                <a:solidFill>
                  <a:srgbClr val="84685A"/>
                </a:solidFill>
                <a:latin typeface="Calibri" panose="020F0502020204030204" charset="0"/>
                <a:ea typeface="Calibri" panose="020F0502020204030204" charset="0"/>
                <a:sym typeface="Arial" panose="020B0604020202020204" pitchFamily="34" charset="0"/>
              </a:rPr>
              <a:t>8</a:t>
            </a:r>
            <a:endParaRPr lang="en-IN" altLang="en-US" b="1"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17" name="PA-矩形 13"/>
          <p:cNvSpPr/>
          <p:nvPr>
            <p:custDataLst>
              <p:tags r:id="rId14"/>
            </p:custDataLst>
          </p:nvPr>
        </p:nvSpPr>
        <p:spPr>
          <a:xfrm>
            <a:off x="6819900" y="3775075"/>
            <a:ext cx="2826385" cy="521970"/>
          </a:xfrm>
          <a:prstGeom prst="rect">
            <a:avLst/>
          </a:prstGeom>
        </p:spPr>
        <p:txBody>
          <a:bodyPr wrap="square">
            <a:spAutoFit/>
          </a:bodyPr>
          <a:p>
            <a:pPr algn="l"/>
            <a:r>
              <a:rPr lang="en-IN" altLang="zh-CN" sz="2800" dirty="0">
                <a:solidFill>
                  <a:srgbClr val="84685A"/>
                </a:solidFill>
                <a:latin typeface="Calibri" panose="020F0502020204030204" charset="0"/>
                <a:ea typeface="Calibri" panose="020F0502020204030204" charset="0"/>
                <a:sym typeface="Arial" panose="020B0604020202020204" pitchFamily="34" charset="0"/>
              </a:rPr>
              <a:t>Moderate</a:t>
            </a:r>
            <a:endParaRPr lang="en-IN" altLang="zh-CN" sz="2800"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18" name="PA-矩形 14"/>
          <p:cNvSpPr/>
          <p:nvPr>
            <p:custDataLst>
              <p:tags r:id="rId15"/>
            </p:custDataLst>
          </p:nvPr>
        </p:nvSpPr>
        <p:spPr>
          <a:xfrm>
            <a:off x="6884035" y="4196715"/>
            <a:ext cx="2851785" cy="368300"/>
          </a:xfrm>
          <a:prstGeom prst="rect">
            <a:avLst/>
          </a:prstGeom>
        </p:spPr>
        <p:txBody>
          <a:bodyPr wrap="square">
            <a:spAutoFit/>
          </a:bodyPr>
          <a:p>
            <a:pPr algn="l"/>
            <a:r>
              <a:rPr lang="en-IN" altLang="en-US" b="1" dirty="0">
                <a:solidFill>
                  <a:srgbClr val="84685A"/>
                </a:solidFill>
                <a:latin typeface="Calibri" panose="020F0502020204030204" charset="0"/>
                <a:ea typeface="Calibri" panose="020F0502020204030204" charset="0"/>
                <a:sym typeface="Arial" panose="020B0604020202020204" pitchFamily="34" charset="0"/>
              </a:rPr>
              <a:t>2</a:t>
            </a:r>
            <a:endParaRPr lang="en-IN" altLang="en-US" b="1"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20" name="PA-矩形 15"/>
          <p:cNvSpPr/>
          <p:nvPr>
            <p:custDataLst>
              <p:tags r:id="rId16"/>
            </p:custDataLst>
          </p:nvPr>
        </p:nvSpPr>
        <p:spPr>
          <a:xfrm>
            <a:off x="6884035" y="5229225"/>
            <a:ext cx="2871470" cy="368300"/>
          </a:xfrm>
          <a:prstGeom prst="rect">
            <a:avLst/>
          </a:prstGeom>
        </p:spPr>
        <p:txBody>
          <a:bodyPr wrap="square">
            <a:spAutoFit/>
          </a:bodyPr>
          <a:p>
            <a:pPr algn="l"/>
            <a:r>
              <a:rPr lang="en-IN" altLang="en-US" b="1" dirty="0">
                <a:solidFill>
                  <a:srgbClr val="84685A"/>
                </a:solidFill>
                <a:latin typeface="Calibri" panose="020F0502020204030204" charset="0"/>
                <a:ea typeface="Calibri" panose="020F0502020204030204" charset="0"/>
                <a:sym typeface="Arial" panose="020B0604020202020204" pitchFamily="34" charset="0"/>
              </a:rPr>
              <a:t>6</a:t>
            </a:r>
            <a:endParaRPr lang="en-IN" altLang="en-US" b="1" dirty="0">
              <a:solidFill>
                <a:srgbClr val="84685A"/>
              </a:solidFill>
              <a:latin typeface="Calibri" panose="020F0502020204030204" charset="0"/>
              <a:ea typeface="Calibri" panose="020F0502020204030204" charset="0"/>
              <a:sym typeface="Arial" panose="020B0604020202020204" pitchFamily="34" charset="0"/>
            </a:endParaRPr>
          </a:p>
        </p:txBody>
      </p:sp>
      <p:sp>
        <p:nvSpPr>
          <p:cNvPr id="21" name="PA-矩形 16"/>
          <p:cNvSpPr/>
          <p:nvPr>
            <p:custDataLst>
              <p:tags r:id="rId17"/>
            </p:custDataLst>
          </p:nvPr>
        </p:nvSpPr>
        <p:spPr>
          <a:xfrm>
            <a:off x="6840855" y="4788535"/>
            <a:ext cx="2826385" cy="521970"/>
          </a:xfrm>
          <a:prstGeom prst="rect">
            <a:avLst/>
          </a:prstGeom>
        </p:spPr>
        <p:txBody>
          <a:bodyPr wrap="square">
            <a:spAutoFit/>
          </a:bodyPr>
          <a:p>
            <a:pPr algn="l"/>
            <a:r>
              <a:rPr lang="en-IN" altLang="en-US" sz="2800" dirty="0">
                <a:solidFill>
                  <a:srgbClr val="84685A"/>
                </a:solidFill>
                <a:latin typeface="Calibri" panose="020F0502020204030204" charset="0"/>
                <a:ea typeface="Calibri" panose="020F0502020204030204" charset="0"/>
                <a:sym typeface="Arial" panose="020B0604020202020204" pitchFamily="34" charset="0"/>
              </a:rPr>
              <a:t>low</a:t>
            </a:r>
            <a:endParaRPr lang="en-IN" altLang="en-US" sz="2800" dirty="0">
              <a:solidFill>
                <a:srgbClr val="84685A"/>
              </a:solidFill>
              <a:latin typeface="Calibri" panose="020F0502020204030204" charset="0"/>
              <a:ea typeface="Calibri" panose="020F0502020204030204" charset="0"/>
              <a:sym typeface="Arial" panose="020B0604020202020204" pitchFamily="34" charset="0"/>
            </a:endParaRPr>
          </a:p>
        </p:txBody>
      </p:sp>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3500"/>
                            </p:stCondLst>
                            <p:childTnLst>
                              <p:par>
                                <p:cTn id="51" presetID="2" presetClass="entr" presetSubtype="2"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1+#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par>
                          <p:cTn id="59" fill="hold">
                            <p:stCondLst>
                              <p:cond delay="4000"/>
                            </p:stCondLst>
                            <p:childTnLst>
                              <p:par>
                                <p:cTn id="60" presetID="53" presetClass="entr" presetSubtype="16"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childTnLst>
                          </p:cTn>
                        </p:par>
                        <p:par>
                          <p:cTn id="65" fill="hold">
                            <p:stCondLst>
                              <p:cond delay="4500"/>
                            </p:stCondLst>
                            <p:childTnLst>
                              <p:par>
                                <p:cTn id="66" presetID="2" presetClass="entr" presetSubtype="2"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1+#ppt_w/2"/>
                                          </p:val>
                                        </p:tav>
                                        <p:tav tm="100000">
                                          <p:val>
                                            <p:strVal val="#ppt_x"/>
                                          </p:val>
                                        </p:tav>
                                      </p:tavLst>
                                    </p:anim>
                                    <p:anim calcmode="lin" valueType="num">
                                      <p:cBhvr additive="base">
                                        <p:cTn id="69" dur="500" fill="hold"/>
                                        <p:tgtEl>
                                          <p:spTgt spid="21"/>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1+#ppt_w/2"/>
                                          </p:val>
                                        </p:tav>
                                        <p:tav tm="100000">
                                          <p:val>
                                            <p:strVal val="#ppt_x"/>
                                          </p:val>
                                        </p:tav>
                                      </p:tavLst>
                                    </p:anim>
                                    <p:anim calcmode="lin" valueType="num">
                                      <p:cBhvr additive="base">
                                        <p:cTn id="7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bldLvl="0" animBg="1"/>
      <p:bldP spid="9" grpId="0" bldLvl="0" animBg="1"/>
      <p:bldP spid="10" grpId="0" bldLvl="0" animBg="1"/>
      <p:bldP spid="11" grpId="0" bldLvl="0" animBg="1"/>
      <p:bldP spid="12" grpId="0"/>
      <p:bldP spid="13" grpId="0"/>
      <p:bldP spid="14" grpId="0"/>
      <p:bldP spid="16" grpId="0"/>
      <p:bldP spid="17" grpId="0"/>
      <p:bldP spid="18"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1509712"/>
            <a:ext cx="5495290" cy="582295"/>
          </a:xfrm>
          <a:prstGeom prst="rect">
            <a:avLst/>
          </a:prstGeom>
        </p:spPr>
        <p:txBody>
          <a:bodyPr vert="horz" wrap="square" lIns="0" tIns="12700" rIns="0" bIns="0" rtlCol="0">
            <a:spAutoFit/>
          </a:bodyPr>
          <a:p>
            <a:pPr marL="246380" indent="-233680">
              <a:lnSpc>
                <a:spcPts val="2280"/>
              </a:lnSpc>
              <a:spcBef>
                <a:spcPts val="100"/>
              </a:spcBef>
              <a:buClr>
                <a:srgbClr val="000000"/>
              </a:buClr>
              <a:buSzPct val="120000"/>
              <a:buFont typeface="Arial MT"/>
              <a:buChar char="•"/>
              <a:tabLst>
                <a:tab pos="245745" algn="l"/>
              </a:tabLst>
            </a:pPr>
            <a:r>
              <a:rPr sz="2000" u="heavy" dirty="0">
                <a:solidFill>
                  <a:srgbClr val="0462C1"/>
                </a:solidFill>
                <a:uFill>
                  <a:solidFill>
                    <a:srgbClr val="0462C1"/>
                  </a:solidFill>
                </a:uFill>
                <a:latin typeface="Times New Roman" panose="02020603050405020304"/>
                <a:cs typeface="Times New Roman" panose="02020603050405020304"/>
                <a:hlinkClick r:id="rId1"/>
              </a:rPr>
              <a:t>https://owasp.org/www-community/attacks/xss/</a:t>
            </a:r>
            <a:endParaRPr sz="2000">
              <a:latin typeface="Times New Roman" panose="02020603050405020304"/>
              <a:cs typeface="Times New Roman" panose="02020603050405020304"/>
            </a:endParaRPr>
          </a:p>
          <a:p>
            <a:pPr marL="246380" indent="-233680">
              <a:lnSpc>
                <a:spcPts val="2165"/>
              </a:lnSpc>
              <a:buClr>
                <a:srgbClr val="000000"/>
              </a:buClr>
              <a:buSzPct val="120000"/>
              <a:buFont typeface="Arial MT"/>
              <a:buChar char="•"/>
              <a:tabLst>
                <a:tab pos="24574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2"/>
              </a:rPr>
              <a:t>https://en.wikipedia.org/wiki/Cross-site_scripting</a:t>
            </a:r>
            <a:endParaRPr sz="2000">
              <a:latin typeface="Times New Roman" panose="02020603050405020304"/>
              <a:cs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object 3"/>
          <p:cNvGraphicFramePr>
            <a:graphicFrameLocks noGrp="1"/>
          </p:cNvGraphicFramePr>
          <p:nvPr/>
        </p:nvGraphicFramePr>
        <p:xfrm>
          <a:off x="883920" y="2124075"/>
          <a:ext cx="8352790" cy="2589530"/>
        </p:xfrm>
        <a:graphic>
          <a:graphicData uri="http://schemas.openxmlformats.org/drawingml/2006/table">
            <a:tbl>
              <a:tblPr firstRow="1" bandRow="1">
                <a:tableStyleId>{2D5ABB26-0587-4C30-8999-92F81FD0307C}</a:tableStyleId>
              </a:tblPr>
              <a:tblGrid>
                <a:gridCol w="1456055"/>
                <a:gridCol w="6896735"/>
              </a:tblGrid>
              <a:tr h="258953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30"/>
                        </a:spcBef>
                      </a:pPr>
                      <a:endParaRPr sz="2000">
                        <a:latin typeface="Times New Roman" panose="02020603050405020304"/>
                        <a:cs typeface="Times New Roman" panose="02020603050405020304"/>
                      </a:endParaRPr>
                    </a:p>
                    <a:p>
                      <a:pPr marL="299085" marR="263525" indent="-30480">
                        <a:lnSpc>
                          <a:spcPts val="1680"/>
                        </a:lnSpc>
                      </a:pPr>
                      <a:r>
                        <a:rPr sz="1450" spc="75" dirty="0">
                          <a:latin typeface="Times New Roman" panose="02020603050405020304"/>
                          <a:cs typeface="Times New Roman" panose="02020603050405020304"/>
                        </a:rPr>
                        <a:t>P</a:t>
                      </a:r>
                      <a:r>
                        <a:rPr sz="1450" dirty="0">
                          <a:latin typeface="Times New Roman" panose="02020603050405020304"/>
                          <a:cs typeface="Times New Roman" panose="02020603050405020304"/>
                        </a:rPr>
                        <a:t>II</a:t>
                      </a:r>
                      <a:r>
                        <a:rPr sz="1450" spc="-125" dirty="0">
                          <a:latin typeface="Times New Roman" panose="02020603050405020304"/>
                          <a:cs typeface="Times New Roman" panose="02020603050405020304"/>
                        </a:rPr>
                        <a:t> </a:t>
                      </a:r>
                      <a:r>
                        <a:rPr sz="1450" dirty="0">
                          <a:latin typeface="Times New Roman" panose="02020603050405020304"/>
                          <a:cs typeface="Times New Roman" panose="02020603050405020304"/>
                        </a:rPr>
                        <a:t>Leaka</a:t>
                      </a:r>
                      <a:r>
                        <a:rPr sz="1450" spc="-85" dirty="0">
                          <a:latin typeface="Times New Roman" panose="02020603050405020304"/>
                          <a:cs typeface="Times New Roman" panose="02020603050405020304"/>
                        </a:rPr>
                        <a:t>g</a:t>
                      </a:r>
                      <a:r>
                        <a:rPr sz="1450" dirty="0">
                          <a:latin typeface="Times New Roman" panose="02020603050405020304"/>
                          <a:cs typeface="Times New Roman" panose="02020603050405020304"/>
                        </a:rPr>
                        <a:t>e  </a:t>
                      </a:r>
                      <a:r>
                        <a:rPr sz="1450" spc="-10" dirty="0">
                          <a:latin typeface="Times New Roman" panose="02020603050405020304"/>
                          <a:cs typeface="Times New Roman" panose="02020603050405020304"/>
                        </a:rPr>
                        <a:t>(Moderate)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p>
                      <a:pPr>
                        <a:lnSpc>
                          <a:spcPct val="100000"/>
                        </a:lnSpc>
                        <a:spcBef>
                          <a:spcPts val="50"/>
                        </a:spcBef>
                      </a:pPr>
                      <a:endParaRPr sz="1650">
                        <a:latin typeface="Times New Roman" panose="02020603050405020304"/>
                        <a:cs typeface="Times New Roman" panose="02020603050405020304"/>
                      </a:endParaRPr>
                    </a:p>
                    <a:p>
                      <a:pPr marL="85725">
                        <a:lnSpc>
                          <a:spcPct val="100000"/>
                        </a:lnSpc>
                      </a:pPr>
                      <a:r>
                        <a:rPr sz="1800" spc="-25" dirty="0">
                          <a:latin typeface="Times New Roman" panose="02020603050405020304"/>
                          <a:cs typeface="Times New Roman" panose="02020603050405020304"/>
                        </a:rPr>
                        <a:t>Below</a:t>
                      </a:r>
                      <a:r>
                        <a:rPr sz="1800" spc="-3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20"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a:t>
                      </a:r>
                      <a:r>
                        <a:rPr sz="1800" spc="-40" dirty="0">
                          <a:latin typeface="Times New Roman" panose="02020603050405020304"/>
                          <a:cs typeface="Times New Roman" panose="02020603050405020304"/>
                        </a:rPr>
                        <a:t> </a:t>
                      </a:r>
                      <a:r>
                        <a:rPr sz="1800" spc="-50" dirty="0">
                          <a:latin typeface="Times New Roman" panose="02020603050405020304"/>
                          <a:cs typeface="Times New Roman" panose="02020603050405020304"/>
                        </a:rPr>
                        <a:t>is</a:t>
                      </a:r>
                      <a:r>
                        <a:rPr sz="1800" spc="45"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personnel</a:t>
                      </a:r>
                      <a:r>
                        <a:rPr sz="1800" spc="-125" dirty="0">
                          <a:latin typeface="Times New Roman" panose="02020603050405020304"/>
                          <a:cs typeface="Times New Roman" panose="02020603050405020304"/>
                        </a:rPr>
                        <a:t> </a:t>
                      </a:r>
                      <a:r>
                        <a:rPr sz="1800" spc="-35" dirty="0">
                          <a:latin typeface="Times New Roman" panose="02020603050405020304"/>
                          <a:cs typeface="Times New Roman" panose="02020603050405020304"/>
                        </a:rPr>
                        <a:t>identifiable</a:t>
                      </a:r>
                      <a:r>
                        <a:rPr sz="1800" spc="125"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information</a:t>
                      </a:r>
                      <a:r>
                        <a:rPr sz="1800" spc="-4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leakage.</a:t>
                      </a:r>
                      <a:endParaRPr sz="1800">
                        <a:latin typeface="Times New Roman" panose="02020603050405020304"/>
                        <a:cs typeface="Times New Roman" panose="02020603050405020304"/>
                      </a:endParaRPr>
                    </a:p>
                    <a:p>
                      <a:pPr>
                        <a:lnSpc>
                          <a:spcPct val="100000"/>
                        </a:lnSpc>
                        <a:spcBef>
                          <a:spcPts val="15"/>
                        </a:spcBef>
                      </a:pPr>
                      <a:endParaRPr sz="18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a:t>
                      </a:r>
                      <a:r>
                        <a:rPr sz="1450" b="1" dirty="0">
                          <a:latin typeface="Times New Roman" panose="02020603050405020304"/>
                          <a:cs typeface="Times New Roman" panose="02020603050405020304"/>
                        </a:rPr>
                        <a:t>L</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85090" indent="0">
                        <a:lnSpc>
                          <a:spcPts val="1710"/>
                        </a:lnSpc>
                        <a:buClr>
                          <a:srgbClr val="000000"/>
                        </a:buClr>
                        <a:buSzPct val="86000"/>
                        <a:buFont typeface="Arial MT"/>
                        <a:buNone/>
                        <a:tabLst>
                          <a:tab pos="370205" algn="l"/>
                          <a:tab pos="370840" algn="l"/>
                        </a:tabLst>
                      </a:pPr>
                      <a:r>
                        <a:rPr sz="1450">
                          <a:latin typeface="Times New Roman" panose="02020603050405020304"/>
                          <a:cs typeface="Times New Roman" panose="02020603050405020304"/>
                        </a:rPr>
                        <a:t>http://35.154.84.159/products/details.php?p_id=</a:t>
                      </a:r>
                      <a:r>
                        <a:rPr lang="en-US" sz="1450">
                          <a:latin typeface="Times New Roman" panose="02020603050405020304"/>
                          <a:cs typeface="Times New Roman" panose="02020603050405020304"/>
                        </a:rPr>
                        <a:t>(any product id)</a:t>
                      </a:r>
                      <a:endParaRPr lang="en-US" sz="1450">
                        <a:latin typeface="Times New Roman" panose="02020603050405020304"/>
                        <a:cs typeface="Times New Roman" panose="02020603050405020304"/>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object 2"/>
          <p:cNvSpPr txBox="1">
            <a:spLocks noGrp="1"/>
          </p:cNvSpPr>
          <p:nvPr/>
        </p:nvSpPr>
        <p:spPr>
          <a:xfrm>
            <a:off x="883920" y="402590"/>
            <a:ext cx="358076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3.</a:t>
            </a:r>
            <a:r>
              <a:rPr spc="-165" dirty="0"/>
              <a:t> </a:t>
            </a:r>
            <a:r>
              <a:rPr spc="-30" dirty="0"/>
              <a:t>PII</a:t>
            </a:r>
            <a:r>
              <a:rPr spc="30" dirty="0"/>
              <a:t> </a:t>
            </a:r>
            <a:r>
              <a:rPr spc="-30" dirty="0"/>
              <a:t>Leakage</a:t>
            </a:r>
            <a:endParaRPr spc="-3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276985"/>
            <a:ext cx="10624820" cy="542290"/>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lang="en-US" sz="1850">
                <a:latin typeface="Times New Roman" panose="02020603050405020304"/>
                <a:cs typeface="Times New Roman" panose="02020603050405020304"/>
              </a:rPr>
              <a:t>Navigate to shop now button and click on view product of any product.</a:t>
            </a:r>
            <a:endParaRPr sz="1850">
              <a:latin typeface="Times New Roman" panose="02020603050405020304"/>
              <a:cs typeface="Times New Roman" panose="02020603050405020304"/>
            </a:endParaRPr>
          </a:p>
          <a:p>
            <a:pPr marL="297180" indent="-285115">
              <a:lnSpc>
                <a:spcPts val="2070"/>
              </a:lnSpc>
              <a:buSzPct val="108000"/>
              <a:buFont typeface="Arial MT"/>
              <a:buChar char="•"/>
              <a:tabLst>
                <a:tab pos="297180" algn="l"/>
                <a:tab pos="297815" algn="l"/>
              </a:tabLst>
            </a:pPr>
            <a:r>
              <a:rPr sz="1850" spc="5" dirty="0">
                <a:latin typeface="Times New Roman" panose="02020603050405020304"/>
                <a:cs typeface="Times New Roman" panose="02020603050405020304"/>
              </a:rPr>
              <a:t>In</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every</a:t>
            </a:r>
            <a:r>
              <a:rPr sz="1850" spc="-10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product</a:t>
            </a:r>
            <a:r>
              <a:rPr sz="1850" spc="-17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page</a:t>
            </a:r>
            <a:r>
              <a:rPr sz="1850" spc="-16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30" dirty="0">
                <a:latin typeface="Times New Roman" panose="02020603050405020304"/>
                <a:cs typeface="Times New Roman" panose="02020603050405020304"/>
              </a:rPr>
              <a:t> </a:t>
            </a:r>
            <a:r>
              <a:rPr sz="1850" b="1" spc="-20" dirty="0">
                <a:latin typeface="Times New Roman" panose="02020603050405020304"/>
                <a:cs typeface="Times New Roman" panose="02020603050405020304"/>
              </a:rPr>
              <a:t>Seller</a:t>
            </a:r>
            <a:r>
              <a:rPr sz="1850" b="1" spc="-85" dirty="0">
                <a:latin typeface="Times New Roman" panose="02020603050405020304"/>
                <a:cs typeface="Times New Roman" panose="02020603050405020304"/>
              </a:rPr>
              <a:t> </a:t>
            </a:r>
            <a:r>
              <a:rPr sz="1850" b="1" spc="5" dirty="0">
                <a:latin typeface="Times New Roman" panose="02020603050405020304"/>
                <a:cs typeface="Times New Roman" panose="02020603050405020304"/>
              </a:rPr>
              <a:t>Info</a:t>
            </a:r>
            <a:r>
              <a:rPr sz="1850" b="1" spc="-9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is</a:t>
            </a:r>
            <a:r>
              <a:rPr sz="1850" spc="-6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available,</a:t>
            </a:r>
            <a:r>
              <a:rPr sz="1850" spc="-4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click</a:t>
            </a:r>
            <a:r>
              <a:rPr sz="1850" spc="-3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on</a:t>
            </a:r>
            <a:r>
              <a:rPr sz="1850" spc="-11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it.</a:t>
            </a:r>
            <a:endParaRPr sz="1850">
              <a:latin typeface="Times New Roman" panose="02020603050405020304"/>
              <a:cs typeface="Times New Roman" panose="02020603050405020304"/>
            </a:endParaRPr>
          </a:p>
        </p:txBody>
      </p:sp>
      <p:pic>
        <p:nvPicPr>
          <p:cNvPr id="4" name="Picture 3" descr="Screenshot from 2022-10-26 04-55-55"/>
          <p:cNvPicPr>
            <a:picLocks noChangeAspect="1"/>
          </p:cNvPicPr>
          <p:nvPr/>
        </p:nvPicPr>
        <p:blipFill>
          <a:blip r:embed="rId1"/>
          <a:stretch>
            <a:fillRect/>
          </a:stretch>
        </p:blipFill>
        <p:spPr>
          <a:xfrm>
            <a:off x="917575" y="2141855"/>
            <a:ext cx="9044305" cy="32950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74549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5" dirty="0"/>
              <a:t> </a:t>
            </a:r>
            <a:r>
              <a:rPr dirty="0"/>
              <a:t>–</a:t>
            </a:r>
            <a:r>
              <a:rPr spc="-20" dirty="0"/>
              <a:t> </a:t>
            </a:r>
            <a:r>
              <a:rPr dirty="0"/>
              <a:t>pan</a:t>
            </a:r>
            <a:r>
              <a:rPr spc="-30" dirty="0"/>
              <a:t> </a:t>
            </a:r>
            <a:r>
              <a:rPr spc="-25" dirty="0"/>
              <a:t>card</a:t>
            </a:r>
            <a:r>
              <a:rPr spc="40" dirty="0"/>
              <a:t> </a:t>
            </a:r>
            <a:r>
              <a:rPr spc="-20" dirty="0"/>
              <a:t>details</a:t>
            </a:r>
            <a:r>
              <a:rPr spc="135" dirty="0"/>
              <a:t> </a:t>
            </a:r>
            <a:r>
              <a:rPr spc="-20" dirty="0"/>
              <a:t>are </a:t>
            </a:r>
            <a:r>
              <a:rPr spc="-25" dirty="0"/>
              <a:t>shown</a:t>
            </a:r>
            <a:endParaRPr spc="-25" dirty="0"/>
          </a:p>
        </p:txBody>
      </p:sp>
      <p:sp>
        <p:nvSpPr>
          <p:cNvPr id="6" name="object 6"/>
          <p:cNvSpPr txBox="1"/>
          <p:nvPr/>
        </p:nvSpPr>
        <p:spPr>
          <a:xfrm>
            <a:off x="593725" y="1683385"/>
            <a:ext cx="11107420" cy="320040"/>
          </a:xfrm>
          <a:prstGeom prst="rect">
            <a:avLst/>
          </a:prstGeom>
        </p:spPr>
        <p:txBody>
          <a:bodyPr vert="horz" wrap="square" lIns="0" tIns="12700" rIns="0" bIns="0" rtlCol="0">
            <a:spAutoFit/>
          </a:bodyPr>
          <a:p>
            <a:pPr marL="358140" indent="-346075">
              <a:lnSpc>
                <a:spcPct val="100000"/>
              </a:lnSpc>
              <a:spcBef>
                <a:spcPts val="100"/>
              </a:spcBef>
              <a:buFont typeface="Arial MT"/>
              <a:buChar char="•"/>
              <a:tabLst>
                <a:tab pos="358140" algn="l"/>
                <a:tab pos="358775" algn="l"/>
              </a:tabLst>
            </a:pPr>
            <a:r>
              <a:rPr sz="2000" dirty="0">
                <a:latin typeface="Times New Roman" panose="02020603050405020304"/>
                <a:cs typeface="Times New Roman" panose="02020603050405020304"/>
              </a:rPr>
              <a:t>Upon</a:t>
            </a:r>
            <a:r>
              <a:rPr sz="2000" spc="2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clicking</a:t>
            </a:r>
            <a:r>
              <a:rPr sz="2000" spc="19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 </a:t>
            </a:r>
            <a:r>
              <a:rPr sz="2000" spc="-30" dirty="0">
                <a:latin typeface="Times New Roman" panose="02020603050405020304"/>
                <a:cs typeface="Times New Roman" panose="02020603050405020304"/>
              </a:rPr>
              <a:t>Seller</a:t>
            </a:r>
            <a:r>
              <a:rPr sz="2000" spc="11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Info;</a:t>
            </a:r>
            <a:r>
              <a:rPr sz="2000" spc="-1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Seller</a:t>
            </a:r>
            <a:r>
              <a:rPr sz="2000" spc="11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Name,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Rating,</a:t>
            </a:r>
            <a:r>
              <a:rPr sz="2000" spc="4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City,</a:t>
            </a:r>
            <a:r>
              <a:rPr sz="2000" spc="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Email</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along</a:t>
            </a:r>
            <a:r>
              <a:rPr sz="2000" spc="2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with</a:t>
            </a:r>
            <a:r>
              <a:rPr sz="2000" spc="5" dirty="0">
                <a:latin typeface="Times New Roman" panose="02020603050405020304"/>
                <a:cs typeface="Times New Roman" panose="02020603050405020304"/>
              </a:rPr>
              <a:t> </a:t>
            </a:r>
            <a:r>
              <a:rPr sz="2000" b="1" spc="-35" dirty="0">
                <a:latin typeface="Times New Roman" panose="02020603050405020304"/>
                <a:cs typeface="Times New Roman" panose="02020603050405020304"/>
              </a:rPr>
              <a:t>PAN</a:t>
            </a:r>
            <a:r>
              <a:rPr sz="2000" b="1" spc="-30" dirty="0">
                <a:latin typeface="Times New Roman" panose="02020603050405020304"/>
                <a:cs typeface="Times New Roman" panose="02020603050405020304"/>
              </a:rPr>
              <a:t> </a:t>
            </a:r>
            <a:r>
              <a:rPr sz="2000" b="1" spc="-35" dirty="0">
                <a:latin typeface="Times New Roman" panose="02020603050405020304"/>
                <a:cs typeface="Times New Roman" panose="02020603050405020304"/>
              </a:rPr>
              <a:t>Card</a:t>
            </a:r>
            <a:r>
              <a:rPr sz="2000" b="1" spc="15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Details</a:t>
            </a:r>
            <a:r>
              <a:rPr sz="2000" b="1" spc="7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are</a:t>
            </a:r>
            <a:r>
              <a:rPr sz="2000" spc="5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shown.</a:t>
            </a:r>
            <a:endParaRPr sz="2000">
              <a:latin typeface="Times New Roman" panose="02020603050405020304"/>
              <a:cs typeface="Times New Roman" panose="02020603050405020304"/>
            </a:endParaRPr>
          </a:p>
        </p:txBody>
      </p:sp>
      <p:pic>
        <p:nvPicPr>
          <p:cNvPr id="3" name="Picture 2" descr="Screenshot from 2022-10-26 04-55-37"/>
          <p:cNvPicPr>
            <a:picLocks noChangeAspect="1"/>
          </p:cNvPicPr>
          <p:nvPr/>
        </p:nvPicPr>
        <p:blipFill>
          <a:blip r:embed="rId1"/>
          <a:stretch>
            <a:fillRect/>
          </a:stretch>
        </p:blipFill>
        <p:spPr>
          <a:xfrm>
            <a:off x="593725" y="2614930"/>
            <a:ext cx="11108055" cy="38328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37908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30" dirty="0"/>
              <a:t> </a:t>
            </a:r>
            <a:r>
              <a:rPr spc="-25" dirty="0"/>
              <a:t>Impact</a:t>
            </a:r>
            <a:r>
              <a:rPr spc="165" dirty="0"/>
              <a:t> </a:t>
            </a:r>
            <a:r>
              <a:rPr dirty="0"/>
              <a:t>–</a:t>
            </a:r>
            <a:r>
              <a:rPr spc="-30" dirty="0"/>
              <a:t> </a:t>
            </a:r>
            <a:r>
              <a:rPr spc="-15" dirty="0"/>
              <a:t>High</a:t>
            </a:r>
            <a:endParaRPr spc="-15" dirty="0"/>
          </a:p>
        </p:txBody>
      </p:sp>
      <p:sp>
        <p:nvSpPr>
          <p:cNvPr id="3" name="Text Box 2"/>
          <p:cNvSpPr txBox="1"/>
          <p:nvPr/>
        </p:nvSpPr>
        <p:spPr>
          <a:xfrm>
            <a:off x="700405" y="2032635"/>
            <a:ext cx="10791825" cy="645160"/>
          </a:xfrm>
          <a:prstGeom prst="rect">
            <a:avLst/>
          </a:prstGeom>
          <a:noFill/>
        </p:spPr>
        <p:txBody>
          <a:bodyPr wrap="square" rtlCol="0">
            <a:spAutoFit/>
          </a:bodyPr>
          <a:p>
            <a:r>
              <a:rPr lang="en-US"/>
              <a:t>Leaking critical information like </a:t>
            </a:r>
            <a:r>
              <a:rPr lang="en-US" b="1"/>
              <a:t>pan card</a:t>
            </a:r>
            <a:r>
              <a:rPr lang="en-US"/>
              <a:t> details to everyone is exposure of data to hackers. attacker can use this data to socially hack them.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613535"/>
            <a:ext cx="6505575" cy="596900"/>
          </a:xfrm>
          <a:prstGeom prst="rect">
            <a:avLst/>
          </a:prstGeom>
        </p:spPr>
        <p:txBody>
          <a:bodyPr vert="horz" wrap="square" lIns="0" tIns="12700" rIns="0" bIns="0" rtlCol="0">
            <a:spAutoFit/>
          </a:bodyPr>
          <a:p>
            <a:pPr marL="358140" indent="-346075">
              <a:lnSpc>
                <a:spcPts val="2280"/>
              </a:lnSpc>
              <a:spcBef>
                <a:spcPts val="100"/>
              </a:spcBef>
              <a:buSzPct val="120000"/>
              <a:buFont typeface="Arial MT"/>
              <a:buChar char="•"/>
              <a:tabLst>
                <a:tab pos="358140" algn="l"/>
                <a:tab pos="358775" algn="l"/>
              </a:tabLst>
            </a:pPr>
            <a:r>
              <a:rPr sz="2000" spc="-15" dirty="0">
                <a:latin typeface="Times New Roman" panose="02020603050405020304"/>
                <a:cs typeface="Times New Roman" panose="02020603050405020304"/>
              </a:rPr>
              <a:t>Hide</a:t>
            </a:r>
            <a:r>
              <a:rPr sz="2000" spc="4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critical</a:t>
            </a:r>
            <a:r>
              <a:rPr sz="2000" spc="1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information</a:t>
            </a:r>
            <a:r>
              <a:rPr sz="2000" spc="2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2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14" dirty="0">
                <a:latin typeface="Times New Roman" panose="02020603050405020304"/>
                <a:cs typeface="Times New Roman" panose="02020603050405020304"/>
              </a:rPr>
              <a:t> </a:t>
            </a:r>
            <a:r>
              <a:rPr sz="2000" dirty="0">
                <a:latin typeface="Times New Roman" panose="02020603050405020304"/>
                <a:cs typeface="Times New Roman" panose="02020603050405020304"/>
              </a:rPr>
              <a:t>PAN</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Card</a:t>
            </a:r>
            <a:r>
              <a:rPr sz="2000" spc="2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details.</a:t>
            </a:r>
            <a:endParaRPr sz="2000">
              <a:latin typeface="Times New Roman" panose="02020603050405020304"/>
              <a:cs typeface="Times New Roman" panose="02020603050405020304"/>
            </a:endParaRPr>
          </a:p>
          <a:p>
            <a:pPr marL="358140" indent="-346075">
              <a:lnSpc>
                <a:spcPts val="2280"/>
              </a:lnSpc>
              <a:buSzPct val="120000"/>
              <a:buFont typeface="Arial MT"/>
              <a:buChar char="•"/>
              <a:tabLst>
                <a:tab pos="358140" algn="l"/>
                <a:tab pos="358775" algn="l"/>
              </a:tabLst>
            </a:pPr>
            <a:r>
              <a:rPr sz="2000" spc="-15" dirty="0">
                <a:latin typeface="Times New Roman" panose="02020603050405020304"/>
                <a:cs typeface="Times New Roman" panose="02020603050405020304"/>
              </a:rPr>
              <a:t>Display</a:t>
            </a:r>
            <a:r>
              <a:rPr sz="2000" spc="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only</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minimal</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required</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information</a:t>
            </a:r>
            <a:r>
              <a:rPr sz="2000" spc="20" dirty="0">
                <a:latin typeface="Times New Roman" panose="02020603050405020304"/>
                <a:cs typeface="Times New Roman" panose="02020603050405020304"/>
              </a:rPr>
              <a:t> about</a:t>
            </a:r>
            <a:r>
              <a:rPr sz="2000" spc="-9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the</a:t>
            </a:r>
            <a:r>
              <a:rPr sz="2000" spc="-11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sellers.</a:t>
            </a:r>
            <a:endParaRPr sz="2000">
              <a:latin typeface="Times New Roman" panose="02020603050405020304"/>
              <a:cs typeface="Times New Roman" panose="0202060305040502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869632" y="1535490"/>
            <a:ext cx="8505190" cy="1057275"/>
          </a:xfrm>
          <a:prstGeom prst="rect">
            <a:avLst/>
          </a:prstGeom>
        </p:spPr>
        <p:txBody>
          <a:bodyPr vert="horz" wrap="square" lIns="0" tIns="107950" rIns="0" bIns="0" rtlCol="0">
            <a:spAutoFit/>
          </a:bodyPr>
          <a:p>
            <a:pPr marL="358140" indent="-346075">
              <a:lnSpc>
                <a:spcPct val="100000"/>
              </a:lnSpc>
              <a:spcBef>
                <a:spcPts val="745"/>
              </a:spcBef>
              <a:buClr>
                <a:srgbClr val="000000"/>
              </a:buClr>
              <a:buFont typeface="Arial MT"/>
              <a:buChar char="•"/>
              <a:tabLst>
                <a:tab pos="358140" algn="l"/>
                <a:tab pos="358775" algn="l"/>
              </a:tabLst>
            </a:pPr>
            <a:r>
              <a:rPr sz="1850">
                <a:latin typeface="Calibri" panose="020F0502020204030204"/>
                <a:cs typeface="Calibri" panose="020F0502020204030204"/>
              </a:rPr>
              <a:t>https://www.geeksforgeeks.org/personally-identifiable-information-leakage-vulnerability/</a:t>
            </a:r>
            <a:endParaRPr sz="1850">
              <a:latin typeface="Calibri" panose="020F0502020204030204"/>
              <a:cs typeface="Calibri" panose="020F0502020204030204"/>
            </a:endParaRPr>
          </a:p>
          <a:p>
            <a:pPr marL="358140" indent="-346075">
              <a:lnSpc>
                <a:spcPct val="100000"/>
              </a:lnSpc>
              <a:spcBef>
                <a:spcPts val="745"/>
              </a:spcBef>
              <a:buClr>
                <a:srgbClr val="000000"/>
              </a:buClr>
              <a:buFont typeface="Arial MT"/>
              <a:buChar char="•"/>
              <a:tabLst>
                <a:tab pos="358140" algn="l"/>
                <a:tab pos="358775" algn="l"/>
              </a:tabLst>
            </a:pPr>
            <a:r>
              <a:rPr sz="1850">
                <a:latin typeface="Calibri" panose="020F0502020204030204"/>
                <a:cs typeface="Calibri" panose="020F0502020204030204"/>
              </a:rPr>
              <a:t>https://shahjerry33.medium.com/pii-leakage-revealing-secrets-8b617071bd1c</a:t>
            </a:r>
            <a:endParaRPr sz="1850">
              <a:latin typeface="Calibri" panose="020F0502020204030204"/>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3940" y="410845"/>
            <a:ext cx="5598795" cy="583565"/>
          </a:xfrm>
          <a:prstGeom prst="rect">
            <a:avLst/>
          </a:prstGeom>
          <a:noFill/>
        </p:spPr>
        <p:txBody>
          <a:bodyPr wrap="square" rtlCol="0">
            <a:spAutoFit/>
          </a:bodyPr>
          <a:p>
            <a:r>
              <a:rPr lang="en-IN" altLang="en-US" sz="3200"/>
              <a:t>4.Open redirection</a:t>
            </a:r>
            <a:endParaRPr lang="en-IN" altLang="en-US" sz="3200"/>
          </a:p>
        </p:txBody>
      </p:sp>
      <p:graphicFrame>
        <p:nvGraphicFramePr>
          <p:cNvPr id="4" name="object 3"/>
          <p:cNvGraphicFramePr>
            <a:graphicFrameLocks noGrp="1"/>
          </p:cNvGraphicFramePr>
          <p:nvPr/>
        </p:nvGraphicFramePr>
        <p:xfrm>
          <a:off x="1504315" y="2021205"/>
          <a:ext cx="8525510" cy="2629535"/>
        </p:xfrm>
        <a:graphic>
          <a:graphicData uri="http://schemas.openxmlformats.org/drawingml/2006/table">
            <a:tbl>
              <a:tblPr firstRow="1" bandRow="1">
                <a:tableStyleId>{2D5ABB26-0587-4C30-8999-92F81FD0307C}</a:tableStyleId>
              </a:tblPr>
              <a:tblGrid>
                <a:gridCol w="1485900"/>
                <a:gridCol w="7039610"/>
              </a:tblGrid>
              <a:tr h="2629535">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gn="ctr">
                        <a:lnSpc>
                          <a:spcPct val="100000"/>
                        </a:lnSpc>
                        <a:spcBef>
                          <a:spcPts val="50"/>
                        </a:spcBef>
                      </a:pPr>
                      <a:endParaRPr sz="1450" spc="-10" dirty="0">
                        <a:solidFill>
                          <a:srgbClr val="FFFFFF"/>
                        </a:solidFill>
                        <a:latin typeface="Times New Roman" panose="02020603050405020304"/>
                        <a:cs typeface="Times New Roman" panose="02020603050405020304"/>
                      </a:endParaRPr>
                    </a:p>
                    <a:p>
                      <a:pPr algn="ctr">
                        <a:lnSpc>
                          <a:spcPct val="100000"/>
                        </a:lnSpc>
                        <a:spcBef>
                          <a:spcPts val="50"/>
                        </a:spcBef>
                      </a:pPr>
                      <a:r>
                        <a:rPr sz="1450" spc="-10" dirty="0">
                          <a:solidFill>
                            <a:srgbClr val="FFFFFF"/>
                          </a:solidFill>
                          <a:latin typeface="Times New Roman" panose="02020603050405020304"/>
                          <a:cs typeface="Times New Roman" panose="02020603050405020304"/>
                        </a:rPr>
                        <a:t>Open </a:t>
                      </a:r>
                      <a:r>
                        <a:rPr sz="1450" spc="-5" dirty="0">
                          <a:solidFill>
                            <a:srgbClr val="FFFFFF"/>
                          </a:solidFill>
                          <a:latin typeface="Times New Roman" panose="02020603050405020304"/>
                          <a:cs typeface="Times New Roman" panose="02020603050405020304"/>
                        </a:rPr>
                        <a:t> </a:t>
                      </a:r>
                      <a:r>
                        <a:rPr sz="1450" dirty="0">
                          <a:solidFill>
                            <a:srgbClr val="FFFFFF"/>
                          </a:solidFill>
                          <a:latin typeface="Times New Roman" panose="02020603050405020304"/>
                          <a:cs typeface="Times New Roman" panose="02020603050405020304"/>
                        </a:rPr>
                        <a:t>Red</a:t>
                      </a:r>
                      <a:r>
                        <a:rPr sz="1450" spc="-85" dirty="0">
                          <a:solidFill>
                            <a:srgbClr val="FFFFFF"/>
                          </a:solidFill>
                          <a:latin typeface="Times New Roman" panose="02020603050405020304"/>
                          <a:cs typeface="Times New Roman" panose="02020603050405020304"/>
                        </a:rPr>
                        <a:t>i</a:t>
                      </a:r>
                      <a:r>
                        <a:rPr sz="1450" dirty="0">
                          <a:solidFill>
                            <a:srgbClr val="FFFFFF"/>
                          </a:solidFill>
                          <a:latin typeface="Times New Roman" panose="02020603050405020304"/>
                          <a:cs typeface="Times New Roman" panose="02020603050405020304"/>
                        </a:rPr>
                        <a:t>rect</a:t>
                      </a:r>
                      <a:r>
                        <a:rPr sz="1450" spc="-80" dirty="0">
                          <a:solidFill>
                            <a:srgbClr val="FFFFFF"/>
                          </a:solidFill>
                          <a:latin typeface="Times New Roman" panose="02020603050405020304"/>
                          <a:cs typeface="Times New Roman" panose="02020603050405020304"/>
                        </a:rPr>
                        <a:t>i</a:t>
                      </a:r>
                      <a:r>
                        <a:rPr sz="1450" dirty="0">
                          <a:solidFill>
                            <a:srgbClr val="FFFFFF"/>
                          </a:solidFill>
                          <a:latin typeface="Times New Roman" panose="02020603050405020304"/>
                          <a:cs typeface="Times New Roman" panose="02020603050405020304"/>
                        </a:rPr>
                        <a:t>on  </a:t>
                      </a:r>
                      <a:r>
                        <a:rPr sz="1450" spc="-5" dirty="0">
                          <a:solidFill>
                            <a:srgbClr val="FFFFFF"/>
                          </a:solidFill>
                          <a:latin typeface="Times New Roman" panose="02020603050405020304"/>
                          <a:cs typeface="Times New Roman" panose="02020603050405020304"/>
                        </a:rPr>
                        <a:t>(Severe)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800" spc="-25" dirty="0">
                          <a:latin typeface="Times New Roman" panose="02020603050405020304"/>
                          <a:cs typeface="Times New Roman" panose="02020603050405020304"/>
                        </a:rPr>
                        <a:t>Below</a:t>
                      </a:r>
                      <a:r>
                        <a:rPr sz="1800" spc="-4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20"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a:t>
                      </a:r>
                      <a:r>
                        <a:rPr sz="1800" spc="-30" dirty="0">
                          <a:latin typeface="Times New Roman" panose="02020603050405020304"/>
                          <a:cs typeface="Times New Roman" panose="02020603050405020304"/>
                        </a:rPr>
                        <a:t> </a:t>
                      </a:r>
                      <a:r>
                        <a:rPr sz="1800" spc="-50" dirty="0">
                          <a:latin typeface="Times New Roman" panose="02020603050405020304"/>
                          <a:cs typeface="Times New Roman" panose="02020603050405020304"/>
                        </a:rPr>
                        <a:t>is</a:t>
                      </a:r>
                      <a:r>
                        <a:rPr sz="1800" spc="4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open</a:t>
                      </a:r>
                      <a:r>
                        <a:rPr sz="1800" spc="-45"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redirection.</a:t>
                      </a:r>
                      <a:endParaRPr sz="1800">
                        <a:latin typeface="Times New Roman" panose="02020603050405020304"/>
                        <a:cs typeface="Times New Roman" panose="02020603050405020304"/>
                      </a:endParaRPr>
                    </a:p>
                    <a:p>
                      <a:pPr>
                        <a:lnSpc>
                          <a:spcPct val="100000"/>
                        </a:lnSpc>
                        <a:spcBef>
                          <a:spcPts val="10"/>
                        </a:spcBef>
                      </a:pPr>
                      <a:endParaRPr sz="1400">
                        <a:latin typeface="Times New Roman" panose="02020603050405020304"/>
                        <a:cs typeface="Times New Roman" panose="02020603050405020304"/>
                      </a:endParaRPr>
                    </a:p>
                    <a:p>
                      <a:pPr marL="85725">
                        <a:lnSpc>
                          <a:spcPts val="1710"/>
                        </a:lnSpc>
                        <a:spcBef>
                          <a:spcPts val="5"/>
                        </a:spcBef>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r>
                        <a:rPr sz="1450" b="1" spc="-130"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Clr>
                          <a:srgbClr val="000000"/>
                        </a:buClr>
                        <a:buSzPct val="86000"/>
                        <a:buFont typeface="Arial MT"/>
                        <a:buNone/>
                        <a:tabLst>
                          <a:tab pos="370205" algn="l"/>
                          <a:tab pos="370840" algn="l"/>
                        </a:tabLst>
                      </a:pPr>
                      <a:r>
                        <a:rPr sz="1600">
                          <a:latin typeface="Times New Roman" panose="02020603050405020304"/>
                          <a:cs typeface="Times New Roman" panose="02020603050405020304"/>
                        </a:rPr>
                        <a:t>http://35.154.84.159/redirect.php?url=www.radhikafancystore.com</a:t>
                      </a:r>
                      <a:endParaRPr sz="1600">
                        <a:latin typeface="Times New Roman" panose="02020603050405020304"/>
                        <a:cs typeface="Times New Roman" panose="02020603050405020304"/>
                      </a:endParaRPr>
                    </a:p>
                    <a:p>
                      <a:pPr>
                        <a:lnSpc>
                          <a:spcPct val="100000"/>
                        </a:lnSpc>
                        <a:spcBef>
                          <a:spcPts val="15"/>
                        </a:spcBef>
                        <a:buFont typeface="Arial MT"/>
                        <a:buChar char="•"/>
                      </a:pPr>
                      <a:endParaRPr sz="14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amete</a:t>
                      </a:r>
                      <a:r>
                        <a:rPr sz="1450" b="1" spc="-90"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endParaRPr sz="1450">
                        <a:latin typeface="Times New Roman" panose="02020603050405020304"/>
                        <a:cs typeface="Times New Roman" panose="02020603050405020304"/>
                      </a:endParaRPr>
                    </a:p>
                    <a:p>
                      <a:pPr marL="85090" indent="0">
                        <a:lnSpc>
                          <a:spcPts val="1710"/>
                        </a:lnSpc>
                        <a:buSzPct val="86000"/>
                        <a:buFont typeface="Arial MT"/>
                        <a:buNone/>
                        <a:tabLst>
                          <a:tab pos="370205" algn="l"/>
                          <a:tab pos="370840" algn="l"/>
                        </a:tabLst>
                      </a:pPr>
                      <a:r>
                        <a:rPr sz="1450" spc="-10" dirty="0">
                          <a:latin typeface="Times New Roman" panose="02020603050405020304"/>
                          <a:cs typeface="Times New Roman" panose="02020603050405020304"/>
                        </a:rPr>
                        <a:t>url</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58215" y="602615"/>
            <a:ext cx="274574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Text Box 2"/>
          <p:cNvSpPr txBox="1"/>
          <p:nvPr/>
        </p:nvSpPr>
        <p:spPr>
          <a:xfrm>
            <a:off x="958215" y="1638300"/>
            <a:ext cx="10701020" cy="922020"/>
          </a:xfrm>
          <a:prstGeom prst="rect">
            <a:avLst/>
          </a:prstGeom>
          <a:noFill/>
        </p:spPr>
        <p:txBody>
          <a:bodyPr wrap="square" rtlCol="0">
            <a:spAutoFit/>
          </a:bodyPr>
          <a:p>
            <a:pPr marL="285750" indent="-285750">
              <a:buFont typeface="Wingdings" panose="05000000000000000000" charset="0"/>
              <a:buChar char="Ø"/>
            </a:pPr>
            <a:r>
              <a:rPr lang="en-IN" altLang="en-US"/>
              <a:t>Navigate to shop now button and select any product and click on view product.</a:t>
            </a:r>
            <a:endParaRPr lang="en-IN" altLang="en-US"/>
          </a:p>
          <a:p>
            <a:pPr marL="285750" indent="-285750">
              <a:buFont typeface="Wingdings" panose="05000000000000000000" charset="0"/>
              <a:buChar char="Ø"/>
            </a:pPr>
            <a:r>
              <a:rPr spc="5" dirty="0">
                <a:latin typeface="Times New Roman" panose="02020603050405020304"/>
                <a:cs typeface="Times New Roman" panose="02020603050405020304"/>
                <a:sym typeface="+mn-ea"/>
              </a:rPr>
              <a:t>In</a:t>
            </a:r>
            <a:r>
              <a:rPr spc="-11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every</a:t>
            </a:r>
            <a:r>
              <a:rPr spc="-10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product</a:t>
            </a:r>
            <a:r>
              <a:rPr spc="-170"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page</a:t>
            </a:r>
            <a:r>
              <a:rPr spc="-16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the</a:t>
            </a:r>
            <a:r>
              <a:rPr spc="35" dirty="0">
                <a:latin typeface="Times New Roman" panose="02020603050405020304"/>
                <a:cs typeface="Times New Roman" panose="02020603050405020304"/>
                <a:sym typeface="+mn-ea"/>
              </a:rPr>
              <a:t> </a:t>
            </a:r>
            <a:r>
              <a:rPr b="1" spc="10" dirty="0">
                <a:latin typeface="Times New Roman" panose="02020603050405020304"/>
                <a:cs typeface="Times New Roman" panose="02020603050405020304"/>
                <a:sym typeface="+mn-ea"/>
              </a:rPr>
              <a:t>Brand</a:t>
            </a:r>
            <a:r>
              <a:rPr b="1" spc="-125" dirty="0">
                <a:latin typeface="Times New Roman" panose="02020603050405020304"/>
                <a:cs typeface="Times New Roman" panose="02020603050405020304"/>
                <a:sym typeface="+mn-ea"/>
              </a:rPr>
              <a:t> </a:t>
            </a:r>
            <a:r>
              <a:rPr b="1" spc="-20" dirty="0">
                <a:latin typeface="Times New Roman" panose="02020603050405020304"/>
                <a:cs typeface="Times New Roman" panose="02020603050405020304"/>
                <a:sym typeface="+mn-ea"/>
              </a:rPr>
              <a:t>Website</a:t>
            </a:r>
            <a:r>
              <a:rPr b="1" spc="-70" dirty="0">
                <a:latin typeface="Times New Roman" panose="02020603050405020304"/>
                <a:cs typeface="Times New Roman" panose="02020603050405020304"/>
                <a:sym typeface="+mn-ea"/>
              </a:rPr>
              <a:t> </a:t>
            </a:r>
            <a:r>
              <a:rPr spc="-25" dirty="0">
                <a:latin typeface="Times New Roman" panose="02020603050405020304"/>
                <a:cs typeface="Times New Roman" panose="02020603050405020304"/>
                <a:sym typeface="+mn-ea"/>
              </a:rPr>
              <a:t>is</a:t>
            </a:r>
            <a:r>
              <a:rPr spc="-140"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available,</a:t>
            </a:r>
            <a:r>
              <a:rPr spc="-40" dirty="0">
                <a:latin typeface="Times New Roman" panose="02020603050405020304"/>
                <a:cs typeface="Times New Roman" panose="02020603050405020304"/>
                <a:sym typeface="+mn-ea"/>
              </a:rPr>
              <a:t> </a:t>
            </a:r>
            <a:r>
              <a:rPr spc="-25" dirty="0">
                <a:latin typeface="Times New Roman" panose="02020603050405020304"/>
                <a:cs typeface="Times New Roman" panose="02020603050405020304"/>
                <a:sym typeface="+mn-ea"/>
              </a:rPr>
              <a:t>click </a:t>
            </a:r>
            <a:r>
              <a:rPr spc="10" dirty="0">
                <a:latin typeface="Times New Roman" panose="02020603050405020304"/>
                <a:cs typeface="Times New Roman" panose="02020603050405020304"/>
                <a:sym typeface="+mn-ea"/>
              </a:rPr>
              <a:t>on</a:t>
            </a:r>
            <a:r>
              <a:rPr spc="-100" dirty="0">
                <a:latin typeface="Times New Roman" panose="02020603050405020304"/>
                <a:cs typeface="Times New Roman" panose="02020603050405020304"/>
                <a:sym typeface="+mn-ea"/>
              </a:rPr>
              <a:t> </a:t>
            </a:r>
            <a:r>
              <a:rPr spc="-30" dirty="0">
                <a:latin typeface="Times New Roman" panose="02020603050405020304"/>
                <a:cs typeface="Times New Roman" panose="02020603050405020304"/>
                <a:sym typeface="+mn-ea"/>
              </a:rPr>
              <a:t>it.</a:t>
            </a:r>
            <a:endParaRPr>
              <a:latin typeface="Times New Roman" panose="02020603050405020304"/>
              <a:cs typeface="Times New Roman" panose="02020603050405020304"/>
            </a:endParaRPr>
          </a:p>
          <a:p>
            <a:pPr marL="285750" indent="-285750"/>
            <a:endParaRPr lang="en-IN" altLang="en-US"/>
          </a:p>
        </p:txBody>
      </p:sp>
      <p:pic>
        <p:nvPicPr>
          <p:cNvPr id="4" name="Picture 3" descr="payload_section"/>
          <p:cNvPicPr>
            <a:picLocks noChangeAspect="1"/>
          </p:cNvPicPr>
          <p:nvPr/>
        </p:nvPicPr>
        <p:blipFill>
          <a:blip r:embed="rId1"/>
          <a:stretch>
            <a:fillRect/>
          </a:stretch>
        </p:blipFill>
        <p:spPr>
          <a:xfrm>
            <a:off x="958215" y="2520315"/>
            <a:ext cx="4476115" cy="39662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58215" y="602615"/>
            <a:ext cx="274574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4" name="Text Box 3"/>
          <p:cNvSpPr txBox="1"/>
          <p:nvPr/>
        </p:nvSpPr>
        <p:spPr>
          <a:xfrm>
            <a:off x="958215" y="1516380"/>
            <a:ext cx="7293610" cy="368300"/>
          </a:xfrm>
          <a:prstGeom prst="rect">
            <a:avLst/>
          </a:prstGeom>
          <a:noFill/>
        </p:spPr>
        <p:txBody>
          <a:bodyPr wrap="square" rtlCol="0">
            <a:spAutoFit/>
          </a:bodyPr>
          <a:p>
            <a:r>
              <a:rPr lang="en-IN" altLang="en-US"/>
              <a:t>By clicking on Brand website we will be redirected to brand’s website  </a:t>
            </a:r>
            <a:endParaRPr lang="en-IN" altLang="en-US"/>
          </a:p>
        </p:txBody>
      </p:sp>
      <p:pic>
        <p:nvPicPr>
          <p:cNvPr id="5" name="Picture 4" descr="payload_upload"/>
          <p:cNvPicPr>
            <a:picLocks noChangeAspect="1"/>
          </p:cNvPicPr>
          <p:nvPr/>
        </p:nvPicPr>
        <p:blipFill>
          <a:blip r:embed="rId1"/>
          <a:stretch>
            <a:fillRect/>
          </a:stretch>
        </p:blipFill>
        <p:spPr>
          <a:xfrm>
            <a:off x="958215" y="2327275"/>
            <a:ext cx="10218420" cy="41217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42695" y="269240"/>
            <a:ext cx="5375910" cy="645160"/>
          </a:xfrm>
          <a:prstGeom prst="rect">
            <a:avLst/>
          </a:prstGeom>
          <a:noFill/>
        </p:spPr>
        <p:txBody>
          <a:bodyPr wrap="square" rtlCol="0">
            <a:spAutoFit/>
          </a:bodyPr>
          <a:p>
            <a:r>
              <a:rPr lang="en-IN" altLang="en-US" sz="3600"/>
              <a:t>Vulnerabilities -</a:t>
            </a:r>
            <a:endParaRPr lang="en-IN" altLang="en-US" sz="3600"/>
          </a:p>
        </p:txBody>
      </p:sp>
      <p:graphicFrame>
        <p:nvGraphicFramePr>
          <p:cNvPr id="3" name="Table 2"/>
          <p:cNvGraphicFramePr/>
          <p:nvPr/>
        </p:nvGraphicFramePr>
        <p:xfrm>
          <a:off x="1242695" y="1673860"/>
          <a:ext cx="9706610" cy="4438015"/>
        </p:xfrm>
        <a:graphic>
          <a:graphicData uri="http://schemas.openxmlformats.org/drawingml/2006/table">
            <a:tbl>
              <a:tblPr firstRow="1">
                <a:tableStyleId>{08FB837D-C827-4EFA-A057-4D05807E0F7C}</a:tableStyleId>
              </a:tblPr>
              <a:tblGrid>
                <a:gridCol w="626110"/>
                <a:gridCol w="1555750"/>
                <a:gridCol w="6716395"/>
                <a:gridCol w="808355"/>
              </a:tblGrid>
              <a:tr h="914400">
                <a:tc>
                  <a:txBody>
                    <a:bodyPr/>
                    <a:p>
                      <a:pPr>
                        <a:buNone/>
                      </a:pPr>
                      <a:r>
                        <a:rPr lang="en-IN" altLang="en-US"/>
                        <a:t>No.</a:t>
                      </a:r>
                      <a:endParaRPr lang="en-IN" altLang="en-US"/>
                    </a:p>
                  </a:txBody>
                  <a:tcPr/>
                </a:tc>
                <a:tc>
                  <a:txBody>
                    <a:bodyPr/>
                    <a:p>
                      <a:pPr algn="ctr">
                        <a:buNone/>
                      </a:pPr>
                      <a:r>
                        <a:rPr lang="en-IN" altLang="en-US"/>
                        <a:t>Severity</a:t>
                      </a:r>
                      <a:endParaRPr lang="en-IN" altLang="en-US"/>
                    </a:p>
                  </a:txBody>
                  <a:tcPr/>
                </a:tc>
                <a:tc>
                  <a:txBody>
                    <a:bodyPr/>
                    <a:p>
                      <a:pPr algn="ctr">
                        <a:buNone/>
                      </a:pPr>
                      <a:r>
                        <a:rPr lang="en-IN" altLang="en-US"/>
                        <a:t>vulnerabilities</a:t>
                      </a:r>
                      <a:endParaRPr lang="en-IN" altLang="en-US"/>
                    </a:p>
                  </a:txBody>
                  <a:tcPr/>
                </a:tc>
                <a:tc>
                  <a:txBody>
                    <a:bodyPr/>
                    <a:p>
                      <a:pPr>
                        <a:buNone/>
                      </a:pPr>
                      <a:r>
                        <a:rPr lang="en-US" sz="1800">
                          <a:latin typeface="Calibri" panose="020F0502020204030204"/>
                          <a:ea typeface="Calibri" panose="020F0502020204030204"/>
                          <a:cs typeface="Calibri" panose="020F0502020204030204"/>
                          <a:sym typeface="Calibri" panose="020F0502020204030204"/>
                        </a:rPr>
                        <a:t>Count</a:t>
                      </a:r>
                      <a:endParaRPr sz="1800" u="none" strike="noStrike" cap="none">
                        <a:latin typeface="Calibri" panose="020F0502020204030204"/>
                        <a:ea typeface="Calibri" panose="020F0502020204030204"/>
                        <a:cs typeface="Calibri" panose="020F0502020204030204"/>
                        <a:sym typeface="Calibri" panose="020F0502020204030204"/>
                      </a:endParaRPr>
                    </a:p>
                    <a:p>
                      <a:pPr>
                        <a:buNone/>
                      </a:pPr>
                      <a:endParaRPr lang="en-US"/>
                    </a:p>
                  </a:txBody>
                  <a:tcPr/>
                </a:tc>
              </a:tr>
              <a:tr h="385445">
                <a:tc>
                  <a:txBody>
                    <a:bodyPr/>
                    <a:p>
                      <a:pPr>
                        <a:buNone/>
                      </a:pPr>
                      <a:r>
                        <a:rPr lang="en-IN" altLang="en-US"/>
                        <a:t>1)</a:t>
                      </a:r>
                      <a:endParaRPr lang="en-IN" altLang="en-US"/>
                    </a:p>
                  </a:txBody>
                  <a:tcPr/>
                </a:tc>
                <a:tc>
                  <a:txBody>
                    <a:bodyPr/>
                    <a:p>
                      <a:pPr algn="ctr">
                        <a:buNone/>
                      </a:pPr>
                      <a:r>
                        <a:rPr lang="en-IN" altLang="en-US"/>
                        <a:t>Critical</a:t>
                      </a:r>
                      <a:endParaRPr lang="en-IN" altLang="en-US"/>
                    </a:p>
                  </a:txBody>
                  <a:tcPr/>
                </a:tc>
                <a:tc>
                  <a:txBody>
                    <a:bodyPr/>
                    <a:p>
                      <a:pPr>
                        <a:buNone/>
                      </a:pPr>
                      <a:r>
                        <a:rPr lang="en-IN" altLang="en-US"/>
                        <a:t>SQL injections</a:t>
                      </a:r>
                      <a:endParaRPr lang="en-IN" altLang="en-US"/>
                    </a:p>
                  </a:txBody>
                  <a:tcPr/>
                </a:tc>
                <a:tc>
                  <a:txBody>
                    <a:bodyPr/>
                    <a:p>
                      <a:pPr>
                        <a:buNone/>
                      </a:pPr>
                      <a:r>
                        <a:rPr lang="en-US"/>
                        <a:t>4</a:t>
                      </a:r>
                      <a:endParaRPr lang="en-US"/>
                    </a:p>
                  </a:txBody>
                  <a:tcPr/>
                </a:tc>
              </a:tr>
              <a:tr h="355600">
                <a:tc>
                  <a:txBody>
                    <a:bodyPr/>
                    <a:p>
                      <a:pPr>
                        <a:buNone/>
                      </a:pPr>
                      <a:r>
                        <a:rPr lang="en-IN" altLang="en-US"/>
                        <a:t>2)</a:t>
                      </a:r>
                      <a:endParaRPr lang="en-IN" altLang="en-US"/>
                    </a:p>
                  </a:txBody>
                  <a:tcPr/>
                </a:tc>
                <a:tc>
                  <a:txBody>
                    <a:bodyPr/>
                    <a:p>
                      <a:pPr algn="ctr">
                        <a:buNone/>
                      </a:pPr>
                      <a:r>
                        <a:rPr lang="en-US"/>
                        <a:t>Severe</a:t>
                      </a:r>
                      <a:endParaRPr lang="en-US"/>
                    </a:p>
                  </a:txBody>
                  <a:tcPr/>
                </a:tc>
                <a:tc>
                  <a:txBody>
                    <a:bodyPr/>
                    <a:p>
                      <a:pPr>
                        <a:buNone/>
                      </a:pPr>
                      <a:r>
                        <a:rPr lang="en-US"/>
                        <a:t>Reflected and stored cross site scripting </a:t>
                      </a:r>
                      <a:endParaRPr lang="en-US"/>
                    </a:p>
                  </a:txBody>
                  <a:tcPr/>
                </a:tc>
                <a:tc>
                  <a:txBody>
                    <a:bodyPr/>
                    <a:p>
                      <a:pPr>
                        <a:buNone/>
                      </a:pPr>
                      <a:r>
                        <a:rPr lang="en-US"/>
                        <a:t>2</a:t>
                      </a:r>
                      <a:endParaRPr lang="en-US"/>
                    </a:p>
                  </a:txBody>
                  <a:tcPr/>
                </a:tc>
              </a:tr>
              <a:tr h="395605">
                <a:tc>
                  <a:txBody>
                    <a:bodyPr/>
                    <a:p>
                      <a:pPr>
                        <a:buNone/>
                      </a:pPr>
                      <a:r>
                        <a:rPr lang="en-IN" altLang="en-US"/>
                        <a:t>3)</a:t>
                      </a:r>
                      <a:endParaRPr lang="en-IN" altLang="en-US"/>
                    </a:p>
                  </a:txBody>
                  <a:tcPr/>
                </a:tc>
                <a:tc>
                  <a:txBody>
                    <a:bodyPr/>
                    <a:p>
                      <a:pPr algn="ctr">
                        <a:buNone/>
                      </a:pPr>
                      <a:r>
                        <a:rPr lang="en-US"/>
                        <a:t>Moderate</a:t>
                      </a:r>
                      <a:endParaRPr lang="en-US"/>
                    </a:p>
                  </a:txBody>
                  <a:tcPr/>
                </a:tc>
                <a:tc>
                  <a:txBody>
                    <a:bodyPr/>
                    <a:p>
                      <a:pPr>
                        <a:buNone/>
                      </a:pPr>
                      <a:r>
                        <a:rPr lang="en-US"/>
                        <a:t>PII leakage</a:t>
                      </a:r>
                      <a:endParaRPr lang="en-US"/>
                    </a:p>
                  </a:txBody>
                  <a:tcPr/>
                </a:tc>
                <a:tc>
                  <a:txBody>
                    <a:bodyPr/>
                    <a:p>
                      <a:pPr>
                        <a:buNone/>
                      </a:pPr>
                      <a:r>
                        <a:rPr lang="en-US"/>
                        <a:t>1</a:t>
                      </a:r>
                      <a:endParaRPr lang="en-US"/>
                    </a:p>
                  </a:txBody>
                  <a:tcPr/>
                </a:tc>
              </a:tr>
              <a:tr h="396875">
                <a:tc>
                  <a:txBody>
                    <a:bodyPr/>
                    <a:p>
                      <a:pPr>
                        <a:buNone/>
                      </a:pPr>
                      <a:r>
                        <a:rPr lang="en-IN" altLang="en-US"/>
                        <a:t>4)</a:t>
                      </a:r>
                      <a:endParaRPr lang="en-IN" altLang="en-US"/>
                    </a:p>
                  </a:txBody>
                  <a:tcPr/>
                </a:tc>
                <a:tc>
                  <a:txBody>
                    <a:bodyPr/>
                    <a:p>
                      <a:pPr algn="ctr">
                        <a:buNone/>
                      </a:pPr>
                      <a:r>
                        <a:rPr lang="en-IN" altLang="en-US"/>
                        <a:t>Severe</a:t>
                      </a:r>
                      <a:endParaRPr lang="en-IN" altLang="en-US"/>
                    </a:p>
                  </a:txBody>
                  <a:tcPr/>
                </a:tc>
                <a:tc>
                  <a:txBody>
                    <a:bodyPr/>
                    <a:p>
                      <a:pPr>
                        <a:buNone/>
                      </a:pPr>
                      <a:r>
                        <a:rPr lang="en-IN" altLang="en-US"/>
                        <a:t>Open redirection</a:t>
                      </a:r>
                      <a:endParaRPr lang="en-IN" altLang="en-US"/>
                    </a:p>
                  </a:txBody>
                  <a:tcPr/>
                </a:tc>
                <a:tc>
                  <a:txBody>
                    <a:bodyPr/>
                    <a:p>
                      <a:pPr>
                        <a:buNone/>
                      </a:pPr>
                      <a:r>
                        <a:rPr lang="en-IN" altLang="en-US"/>
                        <a:t>1</a:t>
                      </a:r>
                      <a:endParaRPr lang="en-IN" altLang="en-US"/>
                    </a:p>
                  </a:txBody>
                  <a:tcPr/>
                </a:tc>
              </a:tr>
              <a:tr h="395605">
                <a:tc>
                  <a:txBody>
                    <a:bodyPr/>
                    <a:p>
                      <a:pPr>
                        <a:buNone/>
                      </a:pPr>
                      <a:r>
                        <a:rPr lang="en-IN" altLang="en-US"/>
                        <a:t>5)</a:t>
                      </a:r>
                      <a:endParaRPr lang="en-IN" altLang="en-US"/>
                    </a:p>
                  </a:txBody>
                  <a:tcPr/>
                </a:tc>
                <a:tc>
                  <a:txBody>
                    <a:bodyPr/>
                    <a:p>
                      <a:pPr algn="ctr">
                        <a:buNone/>
                      </a:pPr>
                      <a:r>
                        <a:rPr lang="en-IN" altLang="en-US"/>
                        <a:t>Critical</a:t>
                      </a:r>
                      <a:endParaRPr lang="en-IN" altLang="en-US"/>
                    </a:p>
                  </a:txBody>
                  <a:tcPr/>
                </a:tc>
                <a:tc>
                  <a:txBody>
                    <a:bodyPr/>
                    <a:p>
                      <a:pPr>
                        <a:buNone/>
                      </a:pPr>
                      <a:r>
                        <a:rPr lang="en-IN" altLang="en-US"/>
                        <a:t>Insecure direct object reference(IDOR)</a:t>
                      </a:r>
                      <a:endParaRPr lang="en-IN" altLang="en-US"/>
                    </a:p>
                  </a:txBody>
                  <a:tcPr/>
                </a:tc>
                <a:tc>
                  <a:txBody>
                    <a:bodyPr/>
                    <a:p>
                      <a:pPr>
                        <a:buNone/>
                      </a:pPr>
                      <a:r>
                        <a:rPr lang="en-IN" altLang="en-US"/>
                        <a:t>3</a:t>
                      </a:r>
                      <a:endParaRPr lang="en-IN" altLang="en-US"/>
                    </a:p>
                  </a:txBody>
                  <a:tcPr/>
                </a:tc>
              </a:tr>
              <a:tr h="396240">
                <a:tc>
                  <a:txBody>
                    <a:bodyPr/>
                    <a:p>
                      <a:pPr>
                        <a:buNone/>
                      </a:pPr>
                      <a:r>
                        <a:rPr lang="en-IN" altLang="en-US"/>
                        <a:t>6)</a:t>
                      </a:r>
                      <a:endParaRPr lang="en-IN" altLang="en-US"/>
                    </a:p>
                  </a:txBody>
                  <a:tcPr/>
                </a:tc>
                <a:tc>
                  <a:txBody>
                    <a:bodyPr/>
                    <a:p>
                      <a:pPr algn="ctr">
                        <a:buNone/>
                      </a:pPr>
                      <a:r>
                        <a:rPr lang="en-US" sz="1800">
                          <a:sym typeface="+mn-ea"/>
                        </a:rPr>
                        <a:t>Moderate</a:t>
                      </a:r>
                      <a:endParaRPr lang="en-US"/>
                    </a:p>
                  </a:txBody>
                  <a:tcPr/>
                </a:tc>
                <a:tc>
                  <a:txBody>
                    <a:bodyPr/>
                    <a:p>
                      <a:pPr>
                        <a:buNone/>
                      </a:pPr>
                      <a:r>
                        <a:rPr lang="en-US"/>
                        <a:t>Client side filter bypass</a:t>
                      </a:r>
                      <a:endParaRPr lang="en-US"/>
                    </a:p>
                  </a:txBody>
                  <a:tcPr/>
                </a:tc>
                <a:tc>
                  <a:txBody>
                    <a:bodyPr/>
                    <a:p>
                      <a:pPr>
                        <a:buNone/>
                      </a:pPr>
                      <a:r>
                        <a:rPr lang="en-US"/>
                        <a:t>1</a:t>
                      </a:r>
                      <a:endParaRPr lang="en-US"/>
                    </a:p>
                  </a:txBody>
                  <a:tcPr/>
                </a:tc>
              </a:tr>
              <a:tr h="395605">
                <a:tc>
                  <a:txBody>
                    <a:bodyPr/>
                    <a:p>
                      <a:pPr>
                        <a:buNone/>
                      </a:pPr>
                      <a:r>
                        <a:rPr lang="en-IN" altLang="en-US"/>
                        <a:t>7)</a:t>
                      </a:r>
                      <a:endParaRPr lang="en-IN" altLang="en-US"/>
                    </a:p>
                  </a:txBody>
                  <a:tcPr/>
                </a:tc>
                <a:tc>
                  <a:txBody>
                    <a:bodyPr/>
                    <a:p>
                      <a:pPr algn="ctr">
                        <a:buNone/>
                      </a:pPr>
                      <a:r>
                        <a:rPr lang="en-US"/>
                        <a:t>Critical</a:t>
                      </a:r>
                      <a:endParaRPr lang="en-US"/>
                    </a:p>
                  </a:txBody>
                  <a:tcPr/>
                </a:tc>
                <a:tc>
                  <a:txBody>
                    <a:bodyPr/>
                    <a:p>
                      <a:pPr>
                        <a:buNone/>
                      </a:pPr>
                      <a:r>
                        <a:rPr lang="en-US"/>
                        <a:t>Rate limiting flaws</a:t>
                      </a:r>
                      <a:endParaRPr lang="en-US"/>
                    </a:p>
                  </a:txBody>
                  <a:tcPr/>
                </a:tc>
                <a:tc>
                  <a:txBody>
                    <a:bodyPr/>
                    <a:p>
                      <a:pPr>
                        <a:buNone/>
                      </a:pPr>
                      <a:r>
                        <a:rPr lang="en-US"/>
                        <a:t>2</a:t>
                      </a:r>
                      <a:endParaRPr lang="en-US"/>
                    </a:p>
                  </a:txBody>
                  <a:tcPr/>
                </a:tc>
              </a:tr>
              <a:tr h="396875">
                <a:tc>
                  <a:txBody>
                    <a:bodyPr/>
                    <a:p>
                      <a:pPr>
                        <a:buNone/>
                      </a:pPr>
                      <a:r>
                        <a:rPr lang="en-IN" altLang="en-US"/>
                        <a:t>8)</a:t>
                      </a:r>
                      <a:endParaRPr lang="en-IN" altLang="en-US"/>
                    </a:p>
                  </a:txBody>
                  <a:tcPr/>
                </a:tc>
                <a:tc>
                  <a:txBody>
                    <a:bodyPr/>
                    <a:p>
                      <a:pPr algn="ctr">
                        <a:buNone/>
                      </a:pPr>
                      <a:r>
                        <a:rPr lang="en-US" sz="1800">
                          <a:sym typeface="+mn-ea"/>
                        </a:rPr>
                        <a:t>Critical</a:t>
                      </a:r>
                      <a:endParaRPr lang="en-US"/>
                    </a:p>
                  </a:txBody>
                  <a:tcPr/>
                </a:tc>
                <a:tc>
                  <a:txBody>
                    <a:bodyPr/>
                    <a:p>
                      <a:pPr>
                        <a:buNone/>
                      </a:pPr>
                      <a:r>
                        <a:rPr lang="en-US"/>
                        <a:t>Insecure file upload</a:t>
                      </a:r>
                      <a:endParaRPr lang="en-US"/>
                    </a:p>
                  </a:txBody>
                  <a:tcPr/>
                </a:tc>
                <a:tc>
                  <a:txBody>
                    <a:bodyPr/>
                    <a:p>
                      <a:pPr>
                        <a:buNone/>
                      </a:pPr>
                      <a:r>
                        <a:rPr lang="en-US"/>
                        <a:t>2</a:t>
                      </a:r>
                      <a:endParaRPr lang="en-US"/>
                    </a:p>
                  </a:txBody>
                  <a:tcPr/>
                </a:tc>
              </a:tr>
              <a:tr h="395605">
                <a:tc>
                  <a:txBody>
                    <a:bodyPr/>
                    <a:p>
                      <a:pPr>
                        <a:buNone/>
                      </a:pPr>
                      <a:r>
                        <a:rPr lang="en-IN" altLang="en-US"/>
                        <a:t>9)</a:t>
                      </a:r>
                      <a:endParaRPr lang="en-IN" altLang="en-US"/>
                    </a:p>
                  </a:txBody>
                  <a:tcPr/>
                </a:tc>
                <a:tc>
                  <a:txBody>
                    <a:bodyPr/>
                    <a:p>
                      <a:pPr algn="ctr">
                        <a:buNone/>
                      </a:pPr>
                      <a:r>
                        <a:rPr lang="en-IN" altLang="en-US" sz="1800">
                          <a:sym typeface="+mn-ea"/>
                        </a:rPr>
                        <a:t>Severe</a:t>
                      </a:r>
                      <a:endParaRPr lang="en-US"/>
                    </a:p>
                  </a:txBody>
                  <a:tcPr/>
                </a:tc>
                <a:tc>
                  <a:txBody>
                    <a:bodyPr/>
                    <a:p>
                      <a:pPr>
                        <a:buNone/>
                      </a:pPr>
                      <a:r>
                        <a:rPr lang="en-US"/>
                        <a:t>Forced Browsing </a:t>
                      </a:r>
                      <a:endParaRPr lang="en-US"/>
                    </a:p>
                  </a:txBody>
                  <a:tcPr/>
                </a:tc>
                <a:tc>
                  <a:txBody>
                    <a:bodyPr/>
                    <a:p>
                      <a:pPr>
                        <a:buNone/>
                      </a:pPr>
                      <a:r>
                        <a:rPr lang="en-US"/>
                        <a:t>2</a:t>
                      </a:r>
                      <a:endParaRPr lang="en-US"/>
                    </a:p>
                  </a:txBody>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bject 2"/>
          <p:cNvSpPr txBox="1">
            <a:spLocks noGrp="1"/>
          </p:cNvSpPr>
          <p:nvPr/>
        </p:nvSpPr>
        <p:spPr>
          <a:xfrm>
            <a:off x="745490" y="501015"/>
            <a:ext cx="295846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4" name="Text Box 3"/>
          <p:cNvSpPr txBox="1"/>
          <p:nvPr/>
        </p:nvSpPr>
        <p:spPr>
          <a:xfrm>
            <a:off x="745490" y="1549400"/>
            <a:ext cx="11005185" cy="368300"/>
          </a:xfrm>
          <a:prstGeom prst="rect">
            <a:avLst/>
          </a:prstGeom>
          <a:noFill/>
        </p:spPr>
        <p:txBody>
          <a:bodyPr wrap="square" rtlCol="0">
            <a:spAutoFit/>
          </a:bodyPr>
          <a:p>
            <a:r>
              <a:rPr lang="en-IN" altLang="en-US"/>
              <a:t>Now change the url of Brand website to some other website for example https://google.com</a:t>
            </a:r>
            <a:endParaRPr lang="en-IN" altLang="en-US"/>
          </a:p>
        </p:txBody>
      </p:sp>
      <p:pic>
        <p:nvPicPr>
          <p:cNvPr id="5" name="Picture 4" descr="google_url_enter"/>
          <p:cNvPicPr>
            <a:picLocks noChangeAspect="1"/>
          </p:cNvPicPr>
          <p:nvPr/>
        </p:nvPicPr>
        <p:blipFill>
          <a:blip r:embed="rId1"/>
          <a:stretch>
            <a:fillRect/>
          </a:stretch>
        </p:blipFill>
        <p:spPr>
          <a:xfrm>
            <a:off x="745490" y="2275840"/>
            <a:ext cx="10064750" cy="40309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650"/>
            <a:ext cx="719010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55" dirty="0"/>
              <a:t> </a:t>
            </a:r>
            <a:r>
              <a:rPr sz="4000" dirty="0"/>
              <a:t>–</a:t>
            </a:r>
            <a:r>
              <a:rPr sz="4000" spc="-40" dirty="0"/>
              <a:t> </a:t>
            </a:r>
            <a:r>
              <a:rPr sz="4000" spc="5" dirty="0"/>
              <a:t>open</a:t>
            </a:r>
            <a:r>
              <a:rPr sz="4000" spc="-120" dirty="0"/>
              <a:t> </a:t>
            </a:r>
            <a:r>
              <a:rPr sz="4000" spc="-15" dirty="0"/>
              <a:t>redirection</a:t>
            </a:r>
            <a:endParaRPr sz="4000" spc="-15" dirty="0"/>
          </a:p>
        </p:txBody>
      </p:sp>
      <p:sp>
        <p:nvSpPr>
          <p:cNvPr id="4" name="Text Box 3"/>
          <p:cNvSpPr txBox="1"/>
          <p:nvPr/>
        </p:nvSpPr>
        <p:spPr>
          <a:xfrm>
            <a:off x="917575" y="1283335"/>
            <a:ext cx="10923905" cy="368300"/>
          </a:xfrm>
          <a:prstGeom prst="rect">
            <a:avLst/>
          </a:prstGeom>
          <a:noFill/>
        </p:spPr>
        <p:txBody>
          <a:bodyPr wrap="square" rtlCol="0">
            <a:spAutoFit/>
          </a:bodyPr>
          <a:p>
            <a:r>
              <a:rPr lang="en-IN" altLang="en-US"/>
              <a:t>By changing Url of brand website to some other website we are redirected to that website</a:t>
            </a:r>
            <a:endParaRPr lang="en-IN" altLang="en-US"/>
          </a:p>
        </p:txBody>
      </p:sp>
      <p:pic>
        <p:nvPicPr>
          <p:cNvPr id="5" name="Picture 4" descr="google.com"/>
          <p:cNvPicPr>
            <a:picLocks noChangeAspect="1"/>
          </p:cNvPicPr>
          <p:nvPr/>
        </p:nvPicPr>
        <p:blipFill>
          <a:blip r:embed="rId1"/>
          <a:stretch>
            <a:fillRect/>
          </a:stretch>
        </p:blipFill>
        <p:spPr>
          <a:xfrm>
            <a:off x="6417945" y="3119755"/>
            <a:ext cx="5774055" cy="3529965"/>
          </a:xfrm>
          <a:prstGeom prst="rect">
            <a:avLst/>
          </a:prstGeom>
        </p:spPr>
      </p:pic>
      <p:pic>
        <p:nvPicPr>
          <p:cNvPr id="6" name="Picture 5" descr="google_url_enter"/>
          <p:cNvPicPr>
            <a:picLocks noChangeAspect="1"/>
          </p:cNvPicPr>
          <p:nvPr/>
        </p:nvPicPr>
        <p:blipFill>
          <a:blip r:embed="rId2"/>
          <a:stretch>
            <a:fillRect/>
          </a:stretch>
        </p:blipFill>
        <p:spPr>
          <a:xfrm>
            <a:off x="0" y="1931670"/>
            <a:ext cx="6300470" cy="3346450"/>
          </a:xfrm>
          <a:prstGeom prst="rect">
            <a:avLst/>
          </a:prstGeom>
        </p:spPr>
      </p:pic>
      <p:sp>
        <p:nvSpPr>
          <p:cNvPr id="7" name="Bent-Up Arrow 6"/>
          <p:cNvSpPr/>
          <p:nvPr/>
        </p:nvSpPr>
        <p:spPr>
          <a:xfrm rot="5220000">
            <a:off x="5400675" y="5295265"/>
            <a:ext cx="872490" cy="88265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37908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30" dirty="0"/>
              <a:t> </a:t>
            </a:r>
            <a:r>
              <a:rPr spc="-25" dirty="0"/>
              <a:t>Impact</a:t>
            </a:r>
            <a:r>
              <a:rPr spc="165" dirty="0"/>
              <a:t> </a:t>
            </a:r>
            <a:r>
              <a:rPr dirty="0"/>
              <a:t>–</a:t>
            </a:r>
            <a:r>
              <a:rPr spc="-30" dirty="0"/>
              <a:t> </a:t>
            </a:r>
            <a:r>
              <a:rPr spc="-15" dirty="0"/>
              <a:t>High</a:t>
            </a:r>
            <a:endParaRPr spc="-15" dirty="0"/>
          </a:p>
        </p:txBody>
      </p:sp>
      <p:sp>
        <p:nvSpPr>
          <p:cNvPr id="3" name="object 3"/>
          <p:cNvSpPr txBox="1"/>
          <p:nvPr/>
        </p:nvSpPr>
        <p:spPr>
          <a:xfrm>
            <a:off x="765175" y="1458531"/>
            <a:ext cx="8756015" cy="330835"/>
          </a:xfrm>
          <a:prstGeom prst="rect">
            <a:avLst/>
          </a:prstGeom>
        </p:spPr>
        <p:txBody>
          <a:bodyPr vert="horz" wrap="square" lIns="0" tIns="12700" rIns="0" bIns="0" rtlCol="0">
            <a:spAutoFit/>
          </a:bodyPr>
          <a:p>
            <a:pPr marL="297180" indent="-285115">
              <a:lnSpc>
                <a:spcPct val="100000"/>
              </a:lnSpc>
              <a:spcBef>
                <a:spcPts val="100"/>
              </a:spcBef>
              <a:buSzPct val="93000"/>
              <a:buFont typeface="Arial MT"/>
              <a:buChar char="•"/>
              <a:tabLst>
                <a:tab pos="297180" algn="l"/>
                <a:tab pos="297815" algn="l"/>
              </a:tabLst>
            </a:pPr>
            <a:r>
              <a:rPr sz="2000" spc="-25" dirty="0">
                <a:latin typeface="Times New Roman" panose="02020603050405020304"/>
                <a:cs typeface="Times New Roman" panose="02020603050405020304"/>
              </a:rPr>
              <a:t>The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hacker</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redirect</a:t>
            </a:r>
            <a:r>
              <a:rPr sz="2000" spc="6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malicious</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some</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other</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phishing</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sites.</a:t>
            </a:r>
            <a:endParaRPr sz="2000">
              <a:latin typeface="Times New Roman" panose="02020603050405020304"/>
              <a:cs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Text Box 2"/>
          <p:cNvSpPr txBox="1"/>
          <p:nvPr/>
        </p:nvSpPr>
        <p:spPr>
          <a:xfrm>
            <a:off x="709930" y="1770380"/>
            <a:ext cx="10772140" cy="1756410"/>
          </a:xfrm>
          <a:prstGeom prst="rect">
            <a:avLst/>
          </a:prstGeom>
          <a:noFill/>
        </p:spPr>
        <p:txBody>
          <a:bodyPr wrap="square" rtlCol="0">
            <a:spAutoFit/>
          </a:bodyPr>
          <a:p>
            <a:pPr marL="285750" indent="-285750">
              <a:buFont typeface="Wingdings" panose="05000000000000000000" charset="0"/>
              <a:buChar char="Ø"/>
            </a:pPr>
            <a:r>
              <a:rPr lang="en-IN" altLang="en-US">
                <a:latin typeface="Times New Roman" panose="02020603050405020304" charset="0"/>
                <a:cs typeface="Times New Roman" panose="02020603050405020304" charset="0"/>
              </a:rPr>
              <a:t>Check your referrers</a:t>
            </a:r>
            <a:endParaRPr lang="en-IN" altLang="en-US">
              <a:latin typeface="Times New Roman" panose="02020603050405020304" charset="0"/>
              <a:cs typeface="Times New Roman" panose="02020603050405020304" charset="0"/>
            </a:endParaRPr>
          </a:p>
          <a:p>
            <a:pPr marL="297815" indent="-285750">
              <a:lnSpc>
                <a:spcPts val="2165"/>
              </a:lnSpc>
              <a:buSzPct val="120000"/>
              <a:buFont typeface="Wingdings" panose="05000000000000000000" charset="0"/>
              <a:buChar char="Ø"/>
              <a:tabLst>
                <a:tab pos="358140" algn="l"/>
                <a:tab pos="358775" algn="l"/>
              </a:tabLst>
            </a:pPr>
            <a:r>
              <a:rPr lang="en-IN" altLang="en-US">
                <a:latin typeface="Times New Roman" panose="02020603050405020304" charset="0"/>
                <a:cs typeface="Times New Roman" panose="02020603050405020304" charset="0"/>
              </a:rPr>
              <a:t>Design your web application to avoid </a:t>
            </a:r>
            <a:r>
              <a:rPr spc="-20" dirty="0">
                <a:latin typeface="Times New Roman" panose="02020603050405020304" charset="0"/>
                <a:cs typeface="Times New Roman" panose="02020603050405020304" charset="0"/>
                <a:sym typeface="+mn-ea"/>
              </a:rPr>
              <a:t>UR</a:t>
            </a:r>
            <a:r>
              <a:rPr lang="en-IN" spc="-20" dirty="0">
                <a:latin typeface="Times New Roman" panose="02020603050405020304" charset="0"/>
                <a:cs typeface="Times New Roman" panose="02020603050405020304" charset="0"/>
                <a:sym typeface="+mn-ea"/>
              </a:rPr>
              <a:t>L</a:t>
            </a:r>
            <a:r>
              <a:rPr lang="en-IN" spc="-20" dirty="0">
                <a:latin typeface="Times New Roman" panose="02020603050405020304"/>
                <a:cs typeface="Times New Roman" panose="02020603050405020304"/>
                <a:sym typeface="+mn-ea"/>
              </a:rPr>
              <a:t> redirects or forwards as best practice. </a:t>
            </a:r>
            <a:r>
              <a:rPr spc="-15" dirty="0">
                <a:latin typeface="Times New Roman" panose="02020603050405020304"/>
                <a:cs typeface="Times New Roman" panose="02020603050405020304"/>
                <a:sym typeface="+mn-ea"/>
              </a:rPr>
              <a:t>If</a:t>
            </a:r>
            <a:r>
              <a:rPr spc="4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unavoidable,</a:t>
            </a:r>
            <a:r>
              <a:rPr spc="4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encrypt</a:t>
            </a:r>
            <a:r>
              <a:rPr spc="-90"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the</a:t>
            </a:r>
            <a:endParaRPr spc="15" dirty="0">
              <a:latin typeface="Times New Roman" panose="02020603050405020304"/>
              <a:cs typeface="Times New Roman" panose="02020603050405020304"/>
              <a:sym typeface="+mn-ea"/>
            </a:endParaRPr>
          </a:p>
          <a:p>
            <a:pPr marL="12065" indent="0">
              <a:lnSpc>
                <a:spcPts val="2165"/>
              </a:lnSpc>
              <a:buSzPct val="120000"/>
              <a:buFont typeface="Wingdings" panose="05000000000000000000" charset="0"/>
              <a:buNone/>
              <a:tabLst>
                <a:tab pos="358140" algn="l"/>
                <a:tab pos="358775" algn="l"/>
              </a:tabLst>
            </a:pPr>
            <a:r>
              <a:rPr lang="en-IN" spc="-15"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target</a:t>
            </a:r>
            <a:r>
              <a:rPr spc="65" dirty="0">
                <a:latin typeface="Times New Roman" panose="02020603050405020304"/>
                <a:cs typeface="Times New Roman" panose="02020603050405020304"/>
                <a:sym typeface="+mn-ea"/>
              </a:rPr>
              <a:t> </a:t>
            </a:r>
            <a:r>
              <a:rPr spc="-25" dirty="0">
                <a:latin typeface="Times New Roman" panose="02020603050405020304"/>
                <a:cs typeface="Times New Roman" panose="02020603050405020304"/>
                <a:sym typeface="+mn-ea"/>
              </a:rPr>
              <a:t>URL</a:t>
            </a:r>
            <a:r>
              <a:rPr spc="4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such</a:t>
            </a:r>
            <a:r>
              <a:rPr spc="-6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that</a:t>
            </a:r>
            <a:r>
              <a:rPr spc="-1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the</a:t>
            </a:r>
            <a:r>
              <a:rPr spc="-25" dirty="0">
                <a:latin typeface="Times New Roman" panose="02020603050405020304"/>
                <a:cs typeface="Times New Roman" panose="02020603050405020304"/>
                <a:sym typeface="+mn-ea"/>
              </a:rPr>
              <a:t> </a:t>
            </a:r>
            <a:r>
              <a:rPr spc="-20" dirty="0">
                <a:latin typeface="Times New Roman" panose="02020603050405020304"/>
                <a:cs typeface="Times New Roman" panose="02020603050405020304"/>
                <a:sym typeface="+mn-ea"/>
              </a:rPr>
              <a:t>URL:token</a:t>
            </a:r>
            <a:r>
              <a:rPr spc="10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mapping</a:t>
            </a:r>
            <a:r>
              <a:rPr spc="-55" dirty="0">
                <a:latin typeface="Times New Roman" panose="02020603050405020304"/>
                <a:cs typeface="Times New Roman" panose="02020603050405020304"/>
                <a:sym typeface="+mn-ea"/>
              </a:rPr>
              <a:t> </a:t>
            </a:r>
            <a:r>
              <a:rPr spc="-40" dirty="0">
                <a:latin typeface="Times New Roman" panose="02020603050405020304"/>
                <a:cs typeface="Times New Roman" panose="02020603050405020304"/>
                <a:sym typeface="+mn-ea"/>
              </a:rPr>
              <a:t>is</a:t>
            </a:r>
            <a:r>
              <a:rPr spc="85" dirty="0">
                <a:latin typeface="Times New Roman" panose="02020603050405020304"/>
                <a:cs typeface="Times New Roman" panose="02020603050405020304"/>
                <a:sym typeface="+mn-ea"/>
              </a:rPr>
              <a:t> </a:t>
            </a:r>
            <a:r>
              <a:rPr spc="-20" dirty="0">
                <a:latin typeface="Times New Roman" panose="02020603050405020304"/>
                <a:cs typeface="Times New Roman" panose="02020603050405020304"/>
                <a:sym typeface="+mn-ea"/>
              </a:rPr>
              <a:t>validated</a:t>
            </a:r>
            <a:r>
              <a:rPr spc="175" dirty="0">
                <a:latin typeface="Times New Roman" panose="02020603050405020304"/>
                <a:cs typeface="Times New Roman" panose="02020603050405020304"/>
                <a:sym typeface="+mn-ea"/>
              </a:rPr>
              <a:t> </a:t>
            </a:r>
            <a:r>
              <a:rPr spc="20" dirty="0">
                <a:latin typeface="Times New Roman" panose="02020603050405020304"/>
                <a:cs typeface="Times New Roman" panose="02020603050405020304"/>
                <a:sym typeface="+mn-ea"/>
              </a:rPr>
              <a:t>on</a:t>
            </a:r>
            <a:r>
              <a:rPr spc="-55"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the</a:t>
            </a:r>
            <a:r>
              <a:rPr spc="-110"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server</a:t>
            </a:r>
            <a:r>
              <a:rPr lang="en-IN" spc="-15" dirty="0">
                <a:latin typeface="Times New Roman" panose="02020603050405020304"/>
                <a:cs typeface="Times New Roman" panose="02020603050405020304"/>
                <a:sym typeface="+mn-ea"/>
              </a:rPr>
              <a:t>.</a:t>
            </a:r>
            <a:endParaRPr lang="en-IN" spc="-15" dirty="0">
              <a:latin typeface="Times New Roman" panose="02020603050405020304"/>
              <a:cs typeface="Times New Roman" panose="02020603050405020304"/>
              <a:sym typeface="+mn-ea"/>
            </a:endParaRPr>
          </a:p>
          <a:p>
            <a:pPr marL="297815" indent="-285750">
              <a:lnSpc>
                <a:spcPts val="2165"/>
              </a:lnSpc>
              <a:buSzPct val="120000"/>
              <a:buFont typeface="Wingdings" panose="05000000000000000000" charset="0"/>
              <a:buChar char="Ø"/>
              <a:tabLst>
                <a:tab pos="358140" algn="l"/>
                <a:tab pos="358775" algn="l"/>
              </a:tabLst>
            </a:pPr>
            <a:r>
              <a:rPr spc="-25" dirty="0">
                <a:latin typeface="Times New Roman" panose="02020603050405020304"/>
                <a:cs typeface="Times New Roman" panose="02020603050405020304"/>
                <a:sym typeface="+mn-ea"/>
              </a:rPr>
              <a:t>Verify</a:t>
            </a:r>
            <a:r>
              <a:rPr spc="105" dirty="0">
                <a:latin typeface="Times New Roman" panose="02020603050405020304"/>
                <a:cs typeface="Times New Roman" panose="02020603050405020304"/>
                <a:sym typeface="+mn-ea"/>
              </a:rPr>
              <a:t> </a:t>
            </a:r>
            <a:r>
              <a:rPr spc="-25" dirty="0">
                <a:latin typeface="Times New Roman" panose="02020603050405020304"/>
                <a:cs typeface="Times New Roman" panose="02020603050405020304"/>
                <a:sym typeface="+mn-ea"/>
              </a:rPr>
              <a:t>URL</a:t>
            </a:r>
            <a:r>
              <a:rPr spc="12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patterns</a:t>
            </a:r>
            <a:r>
              <a:rPr spc="-7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using</a:t>
            </a:r>
            <a:r>
              <a:rPr spc="-50" dirty="0">
                <a:latin typeface="Times New Roman" panose="02020603050405020304"/>
                <a:cs typeface="Times New Roman" panose="02020603050405020304"/>
                <a:sym typeface="+mn-ea"/>
              </a:rPr>
              <a:t> </a:t>
            </a:r>
            <a:r>
              <a:rPr spc="-20" dirty="0">
                <a:latin typeface="Times New Roman" panose="02020603050405020304"/>
                <a:cs typeface="Times New Roman" panose="02020603050405020304"/>
                <a:sym typeface="+mn-ea"/>
              </a:rPr>
              <a:t>regular</a:t>
            </a:r>
            <a:r>
              <a:rPr spc="12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expressions</a:t>
            </a:r>
            <a:r>
              <a:rPr spc="-7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to</a:t>
            </a:r>
            <a:r>
              <a:rPr spc="-55"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check</a:t>
            </a:r>
            <a:r>
              <a:rPr spc="25" dirty="0">
                <a:latin typeface="Times New Roman" panose="02020603050405020304"/>
                <a:cs typeface="Times New Roman" panose="02020603050405020304"/>
                <a:sym typeface="+mn-ea"/>
              </a:rPr>
              <a:t> </a:t>
            </a:r>
            <a:r>
              <a:rPr spc="-40" dirty="0">
                <a:latin typeface="Times New Roman" panose="02020603050405020304"/>
                <a:cs typeface="Times New Roman" panose="02020603050405020304"/>
                <a:sym typeface="+mn-ea"/>
              </a:rPr>
              <a:t>if</a:t>
            </a:r>
            <a:r>
              <a:rPr spc="4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they</a:t>
            </a:r>
            <a:r>
              <a:rPr spc="2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belong</a:t>
            </a:r>
            <a:r>
              <a:rPr spc="-50" dirty="0">
                <a:latin typeface="Times New Roman" panose="02020603050405020304"/>
                <a:cs typeface="Times New Roman" panose="02020603050405020304"/>
                <a:sym typeface="+mn-ea"/>
              </a:rPr>
              <a:t> </a:t>
            </a:r>
            <a:r>
              <a:rPr dirty="0">
                <a:latin typeface="Times New Roman" panose="02020603050405020304"/>
                <a:cs typeface="Times New Roman" panose="02020603050405020304"/>
                <a:sym typeface="+mn-ea"/>
              </a:rPr>
              <a:t>to</a:t>
            </a:r>
            <a:r>
              <a:rPr spc="-55" dirty="0">
                <a:latin typeface="Times New Roman" panose="02020603050405020304"/>
                <a:cs typeface="Times New Roman" panose="02020603050405020304"/>
                <a:sym typeface="+mn-ea"/>
              </a:rPr>
              <a:t> </a:t>
            </a:r>
            <a:r>
              <a:rPr spc="-45" dirty="0">
                <a:latin typeface="Times New Roman" panose="02020603050405020304"/>
                <a:cs typeface="Times New Roman" panose="02020603050405020304"/>
                <a:sym typeface="+mn-ea"/>
              </a:rPr>
              <a:t>valid</a:t>
            </a:r>
            <a:r>
              <a:rPr spc="270"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URLs.</a:t>
            </a:r>
            <a:r>
              <a:rPr spc="5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However, </a:t>
            </a:r>
            <a:r>
              <a:rPr spc="-484" dirty="0">
                <a:latin typeface="Times New Roman" panose="02020603050405020304"/>
                <a:cs typeface="Times New Roman" panose="02020603050405020304"/>
                <a:sym typeface="+mn-ea"/>
              </a:rPr>
              <a:t> </a:t>
            </a:r>
            <a:r>
              <a:rPr spc="-15" dirty="0">
                <a:latin typeface="Times New Roman" panose="02020603050405020304"/>
                <a:cs typeface="Times New Roman" panose="02020603050405020304"/>
                <a:sym typeface="+mn-ea"/>
              </a:rPr>
              <a:t>malicious</a:t>
            </a:r>
            <a:r>
              <a:rPr spc="75" dirty="0">
                <a:latin typeface="Times New Roman" panose="02020603050405020304"/>
                <a:cs typeface="Times New Roman" panose="02020603050405020304"/>
                <a:sym typeface="+mn-ea"/>
              </a:rPr>
              <a:t> </a:t>
            </a:r>
            <a:r>
              <a:rPr spc="-25" dirty="0">
                <a:latin typeface="Times New Roman" panose="02020603050405020304"/>
                <a:cs typeface="Times New Roman" panose="02020603050405020304"/>
                <a:sym typeface="+mn-ea"/>
              </a:rPr>
              <a:t>URLs</a:t>
            </a:r>
            <a:r>
              <a:rPr spc="8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can</a:t>
            </a:r>
            <a:r>
              <a:rPr spc="20" dirty="0">
                <a:latin typeface="Times New Roman" panose="02020603050405020304"/>
                <a:cs typeface="Times New Roman" panose="02020603050405020304"/>
                <a:sym typeface="+mn-ea"/>
              </a:rPr>
              <a:t> </a:t>
            </a:r>
            <a:r>
              <a:rPr spc="10" dirty="0">
                <a:latin typeface="Times New Roman" panose="02020603050405020304"/>
                <a:cs typeface="Times New Roman" panose="02020603050405020304"/>
                <a:sym typeface="+mn-ea"/>
              </a:rPr>
              <a:t>pass</a:t>
            </a:r>
            <a:r>
              <a:rPr spc="-80"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that</a:t>
            </a:r>
            <a:r>
              <a:rPr spc="-15" dirty="0">
                <a:latin typeface="Times New Roman" panose="02020603050405020304"/>
                <a:cs typeface="Times New Roman" panose="02020603050405020304"/>
                <a:sym typeface="+mn-ea"/>
              </a:rPr>
              <a:t> </a:t>
            </a:r>
            <a:r>
              <a:rPr spc="-5" dirty="0">
                <a:latin typeface="Times New Roman" panose="02020603050405020304"/>
                <a:cs typeface="Times New Roman" panose="02020603050405020304"/>
                <a:sym typeface="+mn-ea"/>
              </a:rPr>
              <a:t>check.</a:t>
            </a:r>
            <a:endParaRPr lang="en-IN" spc="-15" dirty="0">
              <a:latin typeface="Times New Roman" panose="02020603050405020304"/>
              <a:cs typeface="Times New Roman" panose="02020603050405020304"/>
              <a:sym typeface="+mn-ea"/>
            </a:endParaRPr>
          </a:p>
          <a:p>
            <a:pPr marL="358140">
              <a:lnSpc>
                <a:spcPts val="2165"/>
              </a:lnSpc>
            </a:pPr>
            <a:endParaRPr lang="en-IN" spc="-15" dirty="0">
              <a:latin typeface="Times New Roman" panose="02020603050405020304"/>
              <a:cs typeface="Times New Roman" panose="02020603050405020304"/>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7460" y="451485"/>
            <a:ext cx="4574540" cy="583565"/>
          </a:xfrm>
          <a:prstGeom prst="rect">
            <a:avLst/>
          </a:prstGeom>
          <a:noFill/>
        </p:spPr>
        <p:txBody>
          <a:bodyPr wrap="square" rtlCol="0">
            <a:spAutoFit/>
          </a:bodyPr>
          <a:p>
            <a:r>
              <a:rPr lang="en-IN" altLang="en-US" sz="3200"/>
              <a:t>References</a:t>
            </a:r>
            <a:endParaRPr lang="en-IN" altLang="en-US" sz="3200"/>
          </a:p>
        </p:txBody>
      </p:sp>
      <p:sp>
        <p:nvSpPr>
          <p:cNvPr id="3" name="Text Box 2"/>
          <p:cNvSpPr txBox="1"/>
          <p:nvPr/>
        </p:nvSpPr>
        <p:spPr>
          <a:xfrm>
            <a:off x="1267460" y="1395095"/>
            <a:ext cx="9524365" cy="645160"/>
          </a:xfrm>
          <a:prstGeom prst="rect">
            <a:avLst/>
          </a:prstGeom>
          <a:noFill/>
        </p:spPr>
        <p:txBody>
          <a:bodyPr wrap="square" rtlCol="0">
            <a:spAutoFit/>
          </a:bodyPr>
          <a:p>
            <a:r>
              <a:rPr lang="en-IN" u="heavy" spc="-10" dirty="0">
                <a:solidFill>
                  <a:srgbClr val="0462C1"/>
                </a:solidFill>
                <a:uFill>
                  <a:solidFill>
                    <a:srgbClr val="0462C1"/>
                  </a:solidFill>
                </a:uFill>
                <a:latin typeface="Times New Roman" panose="02020603050405020304"/>
                <a:cs typeface="Times New Roman" panose="02020603050405020304"/>
                <a:sym typeface="+mn-ea"/>
                <a:hlinkClick r:id="rId1"/>
              </a:rPr>
              <a:t>1) </a:t>
            </a:r>
            <a:r>
              <a:rPr u="heavy" spc="-10" dirty="0">
                <a:solidFill>
                  <a:srgbClr val="0462C1"/>
                </a:solidFill>
                <a:uFill>
                  <a:solidFill>
                    <a:srgbClr val="0462C1"/>
                  </a:solidFill>
                </a:uFill>
                <a:latin typeface="Times New Roman" panose="02020603050405020304"/>
                <a:cs typeface="Times New Roman" panose="02020603050405020304"/>
                <a:sym typeface="+mn-ea"/>
                <a:hlinkClick r:id="rId1"/>
              </a:rPr>
              <a:t>https://spanning.com/blog/open-redirection-vulnerability-web-based-application-security-part-1/</a:t>
            </a:r>
            <a:endParaRPr u="heavy" spc="-10" dirty="0">
              <a:solidFill>
                <a:srgbClr val="0462C1"/>
              </a:solidFill>
              <a:uFill>
                <a:solidFill>
                  <a:srgbClr val="0462C1"/>
                </a:solidFill>
              </a:uFill>
              <a:latin typeface="Times New Roman" panose="02020603050405020304"/>
              <a:cs typeface="Times New Roman" panose="02020603050405020304"/>
              <a:sym typeface="+mn-ea"/>
              <a:hlinkClick r:id="rId1"/>
            </a:endParaRPr>
          </a:p>
          <a:p>
            <a:r>
              <a:rPr lang="en-IN" altLang="en-US">
                <a:latin typeface="Times New Roman" panose="02020603050405020304" charset="0"/>
                <a:cs typeface="Times New Roman" panose="02020603050405020304" charset="0"/>
                <a:hlinkClick r:id="rId2" action="ppaction://hlinkfile">
                  <a:extLst>
                    <a:ext uri="{DAF060AB-1E55-43B9-8AAB-6FB025537F2F}">
                      <wpsdc:hlinkClr xmlns:wpsdc="http://www.wps.cn/officeDocument/2017/drawingmlCustomData" val="DB5353"/>
                      <wpsdc:folHlinkClr xmlns:wpsdc="http://www.wps.cn/officeDocument/2017/drawingmlCustomData" val="903638"/>
                      <wpsdc:hlinkUnderline xmlns:wpsdc="http://www.wps.cn/officeDocument/2017/drawingmlCustomData" val="1"/>
                    </a:ext>
                  </a:extLst>
                </a:hlinkClick>
              </a:rPr>
              <a:t>2) https://portswigger.net/kb/issues/00500100_open-redirection-reflected</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4740" y="349885"/>
            <a:ext cx="8103870" cy="583565"/>
          </a:xfrm>
          <a:prstGeom prst="rect">
            <a:avLst/>
          </a:prstGeom>
          <a:noFill/>
        </p:spPr>
        <p:txBody>
          <a:bodyPr wrap="square" rtlCol="0">
            <a:spAutoFit/>
          </a:bodyPr>
          <a:p>
            <a:r>
              <a:rPr lang="en-IN" altLang="en-US" sz="3200"/>
              <a:t>5) IDOR (Insecure direct object reference)</a:t>
            </a:r>
            <a:r>
              <a:rPr lang="en-IN" altLang="en-US" sz="2400"/>
              <a:t> </a:t>
            </a:r>
            <a:endParaRPr lang="en-IN" altLang="en-US" sz="2400"/>
          </a:p>
        </p:txBody>
      </p:sp>
      <p:graphicFrame>
        <p:nvGraphicFramePr>
          <p:cNvPr id="4" name="object 3"/>
          <p:cNvGraphicFramePr>
            <a:graphicFrameLocks noGrp="1"/>
          </p:cNvGraphicFramePr>
          <p:nvPr/>
        </p:nvGraphicFramePr>
        <p:xfrm>
          <a:off x="1094740" y="2107565"/>
          <a:ext cx="9258935" cy="3070860"/>
        </p:xfrm>
        <a:graphic>
          <a:graphicData uri="http://schemas.openxmlformats.org/drawingml/2006/table">
            <a:tbl>
              <a:tblPr firstRow="1" bandRow="1">
                <a:tableStyleId>{2D5ABB26-0587-4C30-8999-92F81FD0307C}</a:tableStyleId>
              </a:tblPr>
              <a:tblGrid>
                <a:gridCol w="1614170"/>
                <a:gridCol w="7644765"/>
              </a:tblGrid>
              <a:tr h="3070860">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30"/>
                        </a:spcBef>
                      </a:pPr>
                      <a:endParaRPr sz="1800">
                        <a:latin typeface="Times New Roman" panose="02020603050405020304"/>
                        <a:cs typeface="Times New Roman" panose="02020603050405020304"/>
                      </a:endParaRPr>
                    </a:p>
                    <a:p>
                      <a:pPr marL="135890" marR="135890" algn="ctr">
                        <a:lnSpc>
                          <a:spcPct val="100000"/>
                        </a:lnSpc>
                      </a:pPr>
                      <a:r>
                        <a:rPr sz="1600" spc="-25" dirty="0">
                          <a:solidFill>
                            <a:srgbClr val="FFFFFF"/>
                          </a:solidFill>
                          <a:latin typeface="Times New Roman" panose="02020603050405020304"/>
                          <a:cs typeface="Times New Roman" panose="02020603050405020304"/>
                        </a:rPr>
                        <a:t>Insecure</a:t>
                      </a:r>
                      <a:r>
                        <a:rPr sz="1600" spc="110" dirty="0">
                          <a:solidFill>
                            <a:srgbClr val="FFFFFF"/>
                          </a:solidFill>
                          <a:latin typeface="Times New Roman" panose="02020603050405020304"/>
                          <a:cs typeface="Times New Roman" panose="02020603050405020304"/>
                        </a:rPr>
                        <a:t> </a:t>
                      </a:r>
                      <a:r>
                        <a:rPr sz="1600" dirty="0">
                          <a:solidFill>
                            <a:srgbClr val="FFFFFF"/>
                          </a:solidFill>
                          <a:latin typeface="Times New Roman" panose="02020603050405020304"/>
                          <a:cs typeface="Times New Roman" panose="02020603050405020304"/>
                        </a:rPr>
                        <a:t>Direct </a:t>
                      </a:r>
                      <a:r>
                        <a:rPr sz="1600" spc="-385" dirty="0">
                          <a:solidFill>
                            <a:srgbClr val="FFFFFF"/>
                          </a:solidFill>
                          <a:latin typeface="Times New Roman" panose="02020603050405020304"/>
                          <a:cs typeface="Times New Roman" panose="02020603050405020304"/>
                        </a:rPr>
                        <a:t> </a:t>
                      </a:r>
                      <a:r>
                        <a:rPr sz="1600" dirty="0">
                          <a:solidFill>
                            <a:srgbClr val="FFFFFF"/>
                          </a:solidFill>
                          <a:latin typeface="Times New Roman" panose="02020603050405020304"/>
                          <a:cs typeface="Times New Roman" panose="02020603050405020304"/>
                        </a:rPr>
                        <a:t>Object </a:t>
                      </a:r>
                      <a:r>
                        <a:rPr sz="1600" spc="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Reference </a:t>
                      </a:r>
                      <a:r>
                        <a:rPr sz="1600" spc="-1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marR="520065">
                        <a:lnSpc>
                          <a:spcPct val="100000"/>
                        </a:lnSpc>
                      </a:pPr>
                      <a:r>
                        <a:rPr sz="1600" spc="-35" dirty="0">
                          <a:latin typeface="Times New Roman" panose="02020603050405020304"/>
                          <a:cs typeface="Times New Roman" panose="02020603050405020304"/>
                        </a:rPr>
                        <a:t>The My </a:t>
                      </a:r>
                      <a:r>
                        <a:rPr sz="1600" dirty="0">
                          <a:latin typeface="Times New Roman" panose="02020603050405020304"/>
                          <a:cs typeface="Times New Roman" panose="02020603050405020304"/>
                        </a:rPr>
                        <a:t>Orders section of </a:t>
                      </a:r>
                      <a:r>
                        <a:rPr sz="1600" spc="-45" dirty="0">
                          <a:latin typeface="Times New Roman" panose="02020603050405020304"/>
                          <a:cs typeface="Times New Roman" panose="02020603050405020304"/>
                        </a:rPr>
                        <a:t>the</a:t>
                      </a:r>
                      <a:r>
                        <a:rPr sz="1600" spc="-4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website </a:t>
                      </a:r>
                      <a:r>
                        <a:rPr sz="1600" spc="-25" dirty="0">
                          <a:latin typeface="Times New Roman" panose="02020603050405020304"/>
                          <a:cs typeface="Times New Roman" panose="02020603050405020304"/>
                        </a:rPr>
                        <a:t>suffers </a:t>
                      </a:r>
                      <a:r>
                        <a:rPr sz="1600" spc="-10" dirty="0">
                          <a:latin typeface="Times New Roman" panose="02020603050405020304"/>
                          <a:cs typeface="Times New Roman" panose="02020603050405020304"/>
                        </a:rPr>
                        <a:t>from </a:t>
                      </a:r>
                      <a:r>
                        <a:rPr sz="1600" dirty="0">
                          <a:latin typeface="Times New Roman" panose="02020603050405020304"/>
                          <a:cs typeface="Times New Roman" panose="02020603050405020304"/>
                        </a:rPr>
                        <a:t>an </a:t>
                      </a:r>
                      <a:r>
                        <a:rPr sz="1600" spc="-25" dirty="0">
                          <a:latin typeface="Times New Roman" panose="02020603050405020304"/>
                          <a:cs typeface="Times New Roman" panose="02020603050405020304"/>
                        </a:rPr>
                        <a:t>Insecure</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Direct Object </a:t>
                      </a:r>
                      <a:r>
                        <a:rPr sz="1600" spc="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Reference</a:t>
                      </a:r>
                      <a:r>
                        <a:rPr sz="1600" spc="9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(IDOR)</a:t>
                      </a:r>
                      <a:r>
                        <a:rPr sz="1600" spc="105"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that</a:t>
                      </a:r>
                      <a:r>
                        <a:rPr sz="1600" spc="19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allows</a:t>
                      </a:r>
                      <a:r>
                        <a:rPr sz="1600" spc="-145"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attacker</a:t>
                      </a:r>
                      <a:r>
                        <a:rPr sz="1600" spc="185"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get</a:t>
                      </a:r>
                      <a:r>
                        <a:rPr sz="1600" spc="4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access</a:t>
                      </a:r>
                      <a:r>
                        <a:rPr sz="1600" spc="-7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to</a:t>
                      </a:r>
                      <a:r>
                        <a:rPr sz="1600" spc="17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other</a:t>
                      </a:r>
                      <a:r>
                        <a:rPr sz="1600" spc="10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customers</a:t>
                      </a:r>
                      <a:r>
                        <a:rPr sz="1600" spc="28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order</a:t>
                      </a:r>
                      <a:r>
                        <a:rPr sz="1600" spc="-55" dirty="0">
                          <a:latin typeface="Times New Roman" panose="02020603050405020304"/>
                          <a:cs typeface="Times New Roman" panose="02020603050405020304"/>
                        </a:rPr>
                        <a:t> </a:t>
                      </a:r>
                      <a:r>
                        <a:rPr sz="1600" dirty="0">
                          <a:latin typeface="Times New Roman" panose="02020603050405020304"/>
                          <a:cs typeface="Times New Roman" panose="02020603050405020304"/>
                        </a:rPr>
                        <a:t>details </a:t>
                      </a:r>
                      <a:r>
                        <a:rPr sz="1600" spc="-38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along</a:t>
                      </a:r>
                      <a:r>
                        <a:rPr sz="1600" spc="7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with</a:t>
                      </a:r>
                      <a:r>
                        <a:rPr sz="1600" spc="-8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shipping</a:t>
                      </a:r>
                      <a:r>
                        <a:rPr sz="1600" spc="75" dirty="0">
                          <a:latin typeface="Times New Roman" panose="02020603050405020304"/>
                          <a:cs typeface="Times New Roman" panose="02020603050405020304"/>
                        </a:rPr>
                        <a:t> </a:t>
                      </a:r>
                      <a:r>
                        <a:rPr sz="1600" dirty="0">
                          <a:latin typeface="Times New Roman" panose="02020603050405020304"/>
                          <a:cs typeface="Times New Roman" panose="02020603050405020304"/>
                        </a:rPr>
                        <a:t>details</a:t>
                      </a:r>
                      <a:r>
                        <a:rPr sz="1600" spc="15"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and</a:t>
                      </a:r>
                      <a:r>
                        <a:rPr sz="1600" spc="75" dirty="0">
                          <a:latin typeface="Times New Roman" panose="02020603050405020304"/>
                          <a:cs typeface="Times New Roman" panose="02020603050405020304"/>
                        </a:rPr>
                        <a:t> </a:t>
                      </a:r>
                      <a:r>
                        <a:rPr sz="1600" spc="-45" dirty="0">
                          <a:latin typeface="Times New Roman" panose="02020603050405020304"/>
                          <a:cs typeface="Times New Roman" panose="02020603050405020304"/>
                        </a:rPr>
                        <a:t>payment</a:t>
                      </a:r>
                      <a:r>
                        <a:rPr sz="1600" spc="270"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modes</a:t>
                      </a:r>
                      <a:r>
                        <a:rPr lang="en-IN" sz="1600" spc="-20" dirty="0">
                          <a:latin typeface="Times New Roman" panose="02020603050405020304"/>
                          <a:cs typeface="Times New Roman" panose="02020603050405020304"/>
                        </a:rPr>
                        <a:t>.</a:t>
                      </a:r>
                      <a:endParaRPr sz="1650">
                        <a:latin typeface="Times New Roman" panose="02020603050405020304"/>
                        <a:cs typeface="Times New Roman" panose="02020603050405020304"/>
                      </a:endParaRPr>
                    </a:p>
                    <a:p>
                      <a:pPr marL="85090">
                        <a:lnSpc>
                          <a:spcPct val="100000"/>
                        </a:lnSpc>
                      </a:pPr>
                      <a:endParaRPr sz="1600" b="1" spc="-40" dirty="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endParaRPr sz="1600">
                        <a:latin typeface="Times New Roman" panose="02020603050405020304"/>
                        <a:cs typeface="Times New Roman" panose="02020603050405020304"/>
                      </a:endParaRPr>
                    </a:p>
                    <a:p>
                      <a:pPr marL="84455" indent="0">
                        <a:lnSpc>
                          <a:spcPct val="100000"/>
                        </a:lnSpc>
                        <a:spcBef>
                          <a:spcPts val="5"/>
                        </a:spcBef>
                        <a:buSzPct val="78000"/>
                        <a:buFont typeface="Arial MT"/>
                        <a:buNone/>
                        <a:tabLst>
                          <a:tab pos="370205" algn="l"/>
                          <a:tab pos="370840" algn="l"/>
                        </a:tabLst>
                      </a:pPr>
                      <a:r>
                        <a:rPr sz="1600" spc="-5" dirty="0">
                          <a:latin typeface="Times New Roman" panose="02020603050405020304"/>
                          <a:cs typeface="Times New Roman" panose="02020603050405020304"/>
                          <a:hlinkClick r:id="rId1"/>
                        </a:rPr>
                        <a:t>http://35.154.84.159/orders/orders.php?customer=(</a:t>
                      </a:r>
                      <a:r>
                        <a:rPr sz="1600" b="1" i="1" spc="-5" dirty="0">
                          <a:latin typeface="Times New Roman" panose="02020603050405020304"/>
                          <a:cs typeface="Times New Roman" panose="02020603050405020304"/>
                          <a:hlinkClick r:id="rId1"/>
                        </a:rPr>
                        <a:t>all</a:t>
                      </a:r>
                      <a:r>
                        <a:rPr sz="1600" b="1" i="1" spc="155" dirty="0">
                          <a:latin typeface="Times New Roman" panose="02020603050405020304"/>
                          <a:cs typeface="Times New Roman" panose="02020603050405020304"/>
                          <a:hlinkClick r:id="rId1"/>
                        </a:rPr>
                        <a:t> </a:t>
                      </a:r>
                      <a:r>
                        <a:rPr sz="1600" b="1" i="1" spc="5" dirty="0">
                          <a:latin typeface="Times New Roman" panose="02020603050405020304"/>
                          <a:cs typeface="Times New Roman" panose="02020603050405020304"/>
                        </a:rPr>
                        <a:t>customer</a:t>
                      </a:r>
                      <a:r>
                        <a:rPr sz="1600" b="1" i="1" spc="-40" dirty="0">
                          <a:latin typeface="Times New Roman" panose="02020603050405020304"/>
                          <a:cs typeface="Times New Roman" panose="02020603050405020304"/>
                        </a:rPr>
                        <a:t> </a:t>
                      </a:r>
                      <a:r>
                        <a:rPr sz="1600" b="1" i="1" spc="15" dirty="0">
                          <a:latin typeface="Times New Roman" panose="02020603050405020304"/>
                          <a:cs typeface="Times New Roman" panose="02020603050405020304"/>
                        </a:rPr>
                        <a:t>id’s</a:t>
                      </a:r>
                      <a:r>
                        <a:rPr sz="1600" spc="15"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a:lnSpc>
                          <a:spcPct val="100000"/>
                        </a:lnSpc>
                        <a:spcBef>
                          <a:spcPts val="30"/>
                        </a:spcBef>
                        <a:buFont typeface="Arial MT"/>
                        <a:buChar char="•"/>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5"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5"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0"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P</a:t>
                      </a:r>
                      <a:r>
                        <a:rPr sz="1600" b="1" dirty="0">
                          <a:latin typeface="Times New Roman" panose="02020603050405020304"/>
                          <a:cs typeface="Times New Roman" panose="02020603050405020304"/>
                        </a:rPr>
                        <a:t>a</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a</a:t>
                      </a:r>
                      <a:r>
                        <a:rPr sz="1600" b="1" spc="-135" dirty="0">
                          <a:latin typeface="Times New Roman" panose="02020603050405020304"/>
                          <a:cs typeface="Times New Roman" panose="02020603050405020304"/>
                        </a:rPr>
                        <a:t>m</a:t>
                      </a:r>
                      <a:r>
                        <a:rPr sz="1600" b="1" spc="85" dirty="0">
                          <a:latin typeface="Times New Roman" panose="02020603050405020304"/>
                          <a:cs typeface="Times New Roman" panose="02020603050405020304"/>
                        </a:rPr>
                        <a:t>e</a:t>
                      </a:r>
                      <a:r>
                        <a:rPr sz="1600" b="1" spc="25"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84455" indent="0">
                        <a:lnSpc>
                          <a:spcPct val="100000"/>
                        </a:lnSpc>
                        <a:buSzPct val="78000"/>
                        <a:buFont typeface="Arial MT"/>
                        <a:buNone/>
                        <a:tabLst>
                          <a:tab pos="370205" algn="l"/>
                          <a:tab pos="370840" algn="l"/>
                        </a:tabLst>
                      </a:pPr>
                      <a:r>
                        <a:rPr sz="1600" spc="-30" dirty="0">
                          <a:latin typeface="Times New Roman" panose="02020603050405020304"/>
                          <a:cs typeface="Times New Roman" panose="02020603050405020304"/>
                        </a:rPr>
                        <a:t>customer</a:t>
                      </a:r>
                      <a:r>
                        <a:rPr sz="1600" spc="22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(GET</a:t>
                      </a:r>
                      <a:r>
                        <a:rPr sz="1600" spc="-3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parameters)</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4740" y="349885"/>
            <a:ext cx="8103870" cy="583565"/>
          </a:xfrm>
          <a:prstGeom prst="rect">
            <a:avLst/>
          </a:prstGeom>
          <a:noFill/>
        </p:spPr>
        <p:txBody>
          <a:bodyPr wrap="square" rtlCol="0">
            <a:spAutoFit/>
          </a:bodyPr>
          <a:p>
            <a:r>
              <a:rPr lang="en-IN" altLang="en-US" sz="3200"/>
              <a:t>5) IDOR (Insecure direct object reference)</a:t>
            </a:r>
            <a:r>
              <a:rPr lang="en-IN" altLang="en-US" sz="2400"/>
              <a:t> </a:t>
            </a:r>
            <a:endParaRPr lang="en-IN" altLang="en-US" sz="2400"/>
          </a:p>
        </p:txBody>
      </p:sp>
      <p:graphicFrame>
        <p:nvGraphicFramePr>
          <p:cNvPr id="3" name="object 3"/>
          <p:cNvGraphicFramePr>
            <a:graphicFrameLocks noGrp="1"/>
          </p:cNvGraphicFramePr>
          <p:nvPr/>
        </p:nvGraphicFramePr>
        <p:xfrm>
          <a:off x="1094740" y="2034540"/>
          <a:ext cx="8780145" cy="2980690"/>
        </p:xfrm>
        <a:graphic>
          <a:graphicData uri="http://schemas.openxmlformats.org/drawingml/2006/table">
            <a:tbl>
              <a:tblPr firstRow="1" bandRow="1">
                <a:tableStyleId>{2D5ABB26-0587-4C30-8999-92F81FD0307C}</a:tableStyleId>
              </a:tblPr>
              <a:tblGrid>
                <a:gridCol w="1530985"/>
                <a:gridCol w="7249160"/>
              </a:tblGrid>
              <a:tr h="2980690">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30"/>
                        </a:spcBef>
                      </a:pPr>
                      <a:endParaRPr sz="1800">
                        <a:latin typeface="Times New Roman" panose="02020603050405020304"/>
                        <a:cs typeface="Times New Roman" panose="02020603050405020304"/>
                      </a:endParaRPr>
                    </a:p>
                    <a:p>
                      <a:pPr marL="135890" marR="135890" algn="ctr">
                        <a:lnSpc>
                          <a:spcPct val="100000"/>
                        </a:lnSpc>
                      </a:pPr>
                      <a:r>
                        <a:rPr sz="1600" spc="-25" dirty="0">
                          <a:solidFill>
                            <a:srgbClr val="FFFFFF"/>
                          </a:solidFill>
                          <a:latin typeface="Times New Roman" panose="02020603050405020304"/>
                          <a:cs typeface="Times New Roman" panose="02020603050405020304"/>
                        </a:rPr>
                        <a:t>Insecure</a:t>
                      </a:r>
                      <a:r>
                        <a:rPr sz="1600" spc="110" dirty="0">
                          <a:solidFill>
                            <a:srgbClr val="FFFFFF"/>
                          </a:solidFill>
                          <a:latin typeface="Times New Roman" panose="02020603050405020304"/>
                          <a:cs typeface="Times New Roman" panose="02020603050405020304"/>
                        </a:rPr>
                        <a:t> </a:t>
                      </a:r>
                      <a:r>
                        <a:rPr sz="1600" dirty="0">
                          <a:solidFill>
                            <a:srgbClr val="FFFFFF"/>
                          </a:solidFill>
                          <a:latin typeface="Times New Roman" panose="02020603050405020304"/>
                          <a:cs typeface="Times New Roman" panose="02020603050405020304"/>
                        </a:rPr>
                        <a:t>Direct </a:t>
                      </a:r>
                      <a:r>
                        <a:rPr sz="1600" spc="-385" dirty="0">
                          <a:solidFill>
                            <a:srgbClr val="FFFFFF"/>
                          </a:solidFill>
                          <a:latin typeface="Times New Roman" panose="02020603050405020304"/>
                          <a:cs typeface="Times New Roman" panose="02020603050405020304"/>
                        </a:rPr>
                        <a:t> </a:t>
                      </a:r>
                      <a:r>
                        <a:rPr sz="1600" dirty="0">
                          <a:solidFill>
                            <a:srgbClr val="FFFFFF"/>
                          </a:solidFill>
                          <a:latin typeface="Times New Roman" panose="02020603050405020304"/>
                          <a:cs typeface="Times New Roman" panose="02020603050405020304"/>
                        </a:rPr>
                        <a:t>Object </a:t>
                      </a:r>
                      <a:r>
                        <a:rPr sz="1600" spc="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Reference </a:t>
                      </a:r>
                      <a:r>
                        <a:rPr sz="1600" spc="-1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spc="-15" dirty="0">
                          <a:latin typeface="Times New Roman" panose="02020603050405020304"/>
                          <a:cs typeface="Times New Roman" panose="02020603050405020304"/>
                        </a:rPr>
                        <a:t>S</a:t>
                      </a:r>
                      <a:r>
                        <a:rPr sz="1600" spc="30" dirty="0">
                          <a:latin typeface="Times New Roman" panose="02020603050405020304"/>
                          <a:cs typeface="Times New Roman" panose="02020603050405020304"/>
                        </a:rPr>
                        <a:t>i</a:t>
                      </a:r>
                      <a:r>
                        <a:rPr sz="1600" spc="-130" dirty="0">
                          <a:latin typeface="Times New Roman" panose="02020603050405020304"/>
                          <a:cs typeface="Times New Roman" panose="02020603050405020304"/>
                        </a:rPr>
                        <a:t>m</a:t>
                      </a:r>
                      <a:r>
                        <a:rPr sz="1600" spc="30" dirty="0">
                          <a:latin typeface="Times New Roman" panose="02020603050405020304"/>
                          <a:cs typeface="Times New Roman" panose="02020603050405020304"/>
                        </a:rPr>
                        <a:t>il</a:t>
                      </a:r>
                      <a:r>
                        <a:rPr sz="1600" spc="5" dirty="0">
                          <a:latin typeface="Times New Roman" panose="02020603050405020304"/>
                          <a:cs typeface="Times New Roman" panose="02020603050405020304"/>
                        </a:rPr>
                        <a:t>a</a:t>
                      </a:r>
                      <a:r>
                        <a:rPr sz="1600" dirty="0">
                          <a:latin typeface="Times New Roman" panose="02020603050405020304"/>
                          <a:cs typeface="Times New Roman" panose="02020603050405020304"/>
                        </a:rPr>
                        <a:t>r</a:t>
                      </a:r>
                      <a:r>
                        <a:rPr sz="1600" spc="20"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i</a:t>
                      </a:r>
                      <a:r>
                        <a:rPr sz="1600" spc="10" dirty="0">
                          <a:latin typeface="Times New Roman" panose="02020603050405020304"/>
                          <a:cs typeface="Times New Roman" panose="02020603050405020304"/>
                        </a:rPr>
                        <a:t>ss</a:t>
                      </a:r>
                      <a:r>
                        <a:rPr sz="1600" spc="-85" dirty="0">
                          <a:latin typeface="Times New Roman" panose="02020603050405020304"/>
                          <a:cs typeface="Times New Roman" panose="02020603050405020304"/>
                        </a:rPr>
                        <a:t>u</a:t>
                      </a:r>
                      <a:r>
                        <a:rPr sz="1600" dirty="0">
                          <a:latin typeface="Times New Roman" panose="02020603050405020304"/>
                          <a:cs typeface="Times New Roman" panose="02020603050405020304"/>
                        </a:rPr>
                        <a:t>e</a:t>
                      </a:r>
                      <a:r>
                        <a:rPr sz="1600" spc="5"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i</a:t>
                      </a:r>
                      <a:r>
                        <a:rPr sz="1600" dirty="0">
                          <a:latin typeface="Times New Roman" panose="02020603050405020304"/>
                          <a:cs typeface="Times New Roman" panose="02020603050405020304"/>
                        </a:rPr>
                        <a:t>s</a:t>
                      </a:r>
                      <a:r>
                        <a:rPr sz="1600" spc="15" dirty="0">
                          <a:latin typeface="Times New Roman" panose="02020603050405020304"/>
                          <a:cs typeface="Times New Roman" panose="02020603050405020304"/>
                        </a:rPr>
                        <a:t> </a:t>
                      </a:r>
                      <a:r>
                        <a:rPr sz="1600" spc="-55" dirty="0">
                          <a:latin typeface="Times New Roman" panose="02020603050405020304"/>
                          <a:cs typeface="Times New Roman" panose="02020603050405020304"/>
                        </a:rPr>
                        <a:t>f</a:t>
                      </a:r>
                      <a:r>
                        <a:rPr sz="1600" dirty="0">
                          <a:latin typeface="Times New Roman" panose="02020603050405020304"/>
                          <a:cs typeface="Times New Roman" panose="02020603050405020304"/>
                        </a:rPr>
                        <a:t>o</a:t>
                      </a:r>
                      <a:r>
                        <a:rPr sz="1600" spc="-85" dirty="0">
                          <a:latin typeface="Times New Roman" panose="02020603050405020304"/>
                          <a:cs typeface="Times New Roman" panose="02020603050405020304"/>
                        </a:rPr>
                        <a:t>un</a:t>
                      </a:r>
                      <a:r>
                        <a:rPr sz="1600" dirty="0">
                          <a:latin typeface="Times New Roman" panose="02020603050405020304"/>
                          <a:cs typeface="Times New Roman" panose="02020603050405020304"/>
                        </a:rPr>
                        <a:t>d</a:t>
                      </a:r>
                      <a:r>
                        <a:rPr sz="1600" dirty="0">
                          <a:latin typeface="Times New Roman" panose="02020603050405020304"/>
                          <a:cs typeface="Times New Roman" panose="02020603050405020304"/>
                        </a:rPr>
                        <a:t> </a:t>
                      </a:r>
                      <a:r>
                        <a:rPr sz="1600" spc="-165" dirty="0">
                          <a:latin typeface="Times New Roman" panose="02020603050405020304"/>
                          <a:cs typeface="Times New Roman" panose="02020603050405020304"/>
                        </a:rPr>
                        <a:t> </a:t>
                      </a:r>
                      <a:r>
                        <a:rPr sz="1600" dirty="0">
                          <a:latin typeface="Times New Roman" panose="02020603050405020304"/>
                          <a:cs typeface="Times New Roman" panose="02020603050405020304"/>
                        </a:rPr>
                        <a:t>on</a:t>
                      </a:r>
                      <a:r>
                        <a:rPr sz="1600" spc="-5" dirty="0">
                          <a:latin typeface="Times New Roman" panose="02020603050405020304"/>
                          <a:cs typeface="Times New Roman" panose="02020603050405020304"/>
                        </a:rPr>
                        <a:t> </a:t>
                      </a:r>
                      <a:r>
                        <a:rPr sz="1600" dirty="0">
                          <a:latin typeface="Times New Roman" panose="02020603050405020304"/>
                          <a:cs typeface="Times New Roman" panose="02020603050405020304"/>
                        </a:rPr>
                        <a:t>b</a:t>
                      </a:r>
                      <a:r>
                        <a:rPr sz="1600" spc="5" dirty="0">
                          <a:latin typeface="Times New Roman" panose="02020603050405020304"/>
                          <a:cs typeface="Times New Roman" panose="02020603050405020304"/>
                        </a:rPr>
                        <a:t>e</a:t>
                      </a:r>
                      <a:r>
                        <a:rPr sz="1600" spc="30" dirty="0">
                          <a:latin typeface="Times New Roman" panose="02020603050405020304"/>
                          <a:cs typeface="Times New Roman" panose="02020603050405020304"/>
                        </a:rPr>
                        <a:t>l</a:t>
                      </a:r>
                      <a:r>
                        <a:rPr sz="1600" dirty="0">
                          <a:latin typeface="Times New Roman" panose="02020603050405020304"/>
                          <a:cs typeface="Times New Roman" panose="02020603050405020304"/>
                        </a:rPr>
                        <a:t>ow</a:t>
                      </a:r>
                      <a:r>
                        <a:rPr sz="1600" spc="-120" dirty="0">
                          <a:latin typeface="Times New Roman" panose="02020603050405020304"/>
                          <a:cs typeface="Times New Roman" panose="02020603050405020304"/>
                        </a:rPr>
                        <a:t> </a:t>
                      </a:r>
                      <a:r>
                        <a:rPr sz="1600" spc="-130" dirty="0">
                          <a:latin typeface="Times New Roman" panose="02020603050405020304"/>
                          <a:cs typeface="Times New Roman" panose="02020603050405020304"/>
                        </a:rPr>
                        <a:t>m</a:t>
                      </a:r>
                      <a:r>
                        <a:rPr sz="1600" dirty="0">
                          <a:latin typeface="Times New Roman" panose="02020603050405020304"/>
                          <a:cs typeface="Times New Roman" panose="02020603050405020304"/>
                        </a:rPr>
                        <a:t>od</a:t>
                      </a:r>
                      <a:r>
                        <a:rPr sz="1600" spc="-85" dirty="0">
                          <a:latin typeface="Times New Roman" panose="02020603050405020304"/>
                          <a:cs typeface="Times New Roman" panose="02020603050405020304"/>
                        </a:rPr>
                        <a:t>u</a:t>
                      </a:r>
                      <a:r>
                        <a:rPr sz="1600" spc="30" dirty="0">
                          <a:latin typeface="Times New Roman" panose="02020603050405020304"/>
                          <a:cs typeface="Times New Roman" panose="02020603050405020304"/>
                        </a:rPr>
                        <a:t>l</a:t>
                      </a:r>
                      <a:r>
                        <a:rPr sz="1600" spc="5" dirty="0">
                          <a:latin typeface="Times New Roman" panose="02020603050405020304"/>
                          <a:cs typeface="Times New Roman" panose="02020603050405020304"/>
                        </a:rPr>
                        <a:t>e</a:t>
                      </a:r>
                      <a:r>
                        <a:rPr sz="1600" dirty="0">
                          <a:latin typeface="Times New Roman" panose="02020603050405020304"/>
                          <a:cs typeface="Times New Roman" panose="02020603050405020304"/>
                        </a:rPr>
                        <a:t>s</a:t>
                      </a:r>
                      <a:r>
                        <a:rPr sz="1600" spc="170" dirty="0">
                          <a:latin typeface="Times New Roman" panose="02020603050405020304"/>
                          <a:cs typeface="Times New Roman" panose="02020603050405020304"/>
                        </a:rPr>
                        <a:t> </a:t>
                      </a:r>
                      <a:r>
                        <a:rPr sz="1600" spc="-45" dirty="0">
                          <a:latin typeface="Times New Roman" panose="02020603050405020304"/>
                          <a:cs typeface="Times New Roman" panose="02020603050405020304"/>
                        </a:rPr>
                        <a:t>t</a:t>
                      </a:r>
                      <a:r>
                        <a:rPr sz="1600" dirty="0">
                          <a:latin typeface="Times New Roman" panose="02020603050405020304"/>
                          <a:cs typeface="Times New Roman" panose="02020603050405020304"/>
                        </a:rPr>
                        <a:t>oo,</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5" dirty="0">
                          <a:latin typeface="Times New Roman" panose="02020603050405020304"/>
                          <a:cs typeface="Times New Roman" panose="02020603050405020304"/>
                          <a:hlinkClick r:id="rId1"/>
                        </a:rPr>
                        <a:t>http://13.127.165.218/products/details.php?p_id=(</a:t>
                      </a:r>
                      <a:r>
                        <a:rPr sz="1600" b="1" i="1" spc="-5" dirty="0">
                          <a:latin typeface="Times New Roman" panose="02020603050405020304"/>
                          <a:cs typeface="Times New Roman" panose="02020603050405020304"/>
                          <a:hlinkClick r:id="rId1"/>
                        </a:rPr>
                        <a:t>all</a:t>
                      </a:r>
                      <a:r>
                        <a:rPr sz="1600" b="1" i="1" spc="180" dirty="0">
                          <a:latin typeface="Times New Roman" panose="02020603050405020304"/>
                          <a:cs typeface="Times New Roman" panose="02020603050405020304"/>
                          <a:hlinkClick r:id="rId1"/>
                        </a:rPr>
                        <a:t> </a:t>
                      </a:r>
                      <a:r>
                        <a:rPr sz="1600" b="1" i="1" spc="10" dirty="0">
                          <a:latin typeface="Times New Roman" panose="02020603050405020304"/>
                          <a:cs typeface="Times New Roman" panose="02020603050405020304"/>
                        </a:rPr>
                        <a:t>id’s</a:t>
                      </a:r>
                      <a:r>
                        <a:rPr sz="1600" spc="10"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buSzPct val="78000"/>
                        <a:buFont typeface="Arial MT"/>
                        <a:buChar char="•"/>
                        <a:tabLst>
                          <a:tab pos="370205" algn="l"/>
                          <a:tab pos="370840" algn="l"/>
                        </a:tabLst>
                      </a:pPr>
                      <a:r>
                        <a:rPr lang="en-IN" sz="1600" spc="-5" dirty="0">
                          <a:latin typeface="Times New Roman" panose="02020603050405020304"/>
                          <a:cs typeface="Times New Roman" panose="02020603050405020304"/>
                          <a:hlinkClick r:id="rId2" action="ppaction://hlinkfile"/>
                        </a:rPr>
                        <a:t>http://</a:t>
                      </a:r>
                      <a:r>
                        <a:rPr sz="1600" spc="-5" dirty="0">
                          <a:latin typeface="Times New Roman" panose="02020603050405020304"/>
                          <a:cs typeface="Times New Roman" panose="02020603050405020304"/>
                          <a:hlinkClick r:id="rId2" action="ppaction://hlinkfile"/>
                        </a:rPr>
                        <a:t>35.154.84.159/forum/index.php?u=/user/profile/</a:t>
                      </a:r>
                      <a:r>
                        <a:rPr sz="1600" spc="-5" dirty="0">
                          <a:latin typeface="Times New Roman" panose="02020603050405020304"/>
                          <a:cs typeface="Times New Roman" panose="02020603050405020304"/>
                        </a:rPr>
                        <a:t>(</a:t>
                      </a:r>
                      <a:r>
                        <a:rPr sz="1600" b="1" i="1" spc="-5" dirty="0">
                          <a:latin typeface="Times New Roman" panose="02020603050405020304"/>
                          <a:cs typeface="Times New Roman" panose="02020603050405020304"/>
                        </a:rPr>
                        <a:t>any</a:t>
                      </a:r>
                      <a:r>
                        <a:rPr sz="1600" b="1" i="1" spc="229" dirty="0">
                          <a:latin typeface="Times New Roman" panose="02020603050405020304"/>
                          <a:cs typeface="Times New Roman" panose="02020603050405020304"/>
                        </a:rPr>
                        <a:t> </a:t>
                      </a:r>
                      <a:r>
                        <a:rPr sz="1600" b="1" i="1" spc="10" dirty="0">
                          <a:latin typeface="Times New Roman" panose="02020603050405020304"/>
                          <a:cs typeface="Times New Roman" panose="02020603050405020304"/>
                        </a:rPr>
                        <a:t>id</a:t>
                      </a:r>
                      <a:r>
                        <a:rPr sz="1600" spc="10"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a:lnSpc>
                          <a:spcPct val="100000"/>
                        </a:lnSpc>
                        <a:spcBef>
                          <a:spcPts val="30"/>
                        </a:spcBef>
                        <a:buFont typeface="Arial MT"/>
                        <a:buChar char="•"/>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P</a:t>
                      </a:r>
                      <a:r>
                        <a:rPr sz="1600" b="1" dirty="0">
                          <a:latin typeface="Times New Roman" panose="02020603050405020304"/>
                          <a:cs typeface="Times New Roman" panose="02020603050405020304"/>
                        </a:rPr>
                        <a:t>a</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a</a:t>
                      </a:r>
                      <a:r>
                        <a:rPr sz="1600" b="1" spc="-140" dirty="0">
                          <a:latin typeface="Times New Roman" panose="02020603050405020304"/>
                          <a:cs typeface="Times New Roman" panose="02020603050405020304"/>
                        </a:rPr>
                        <a:t>m</a:t>
                      </a:r>
                      <a:r>
                        <a:rPr sz="1600" b="1" spc="85" dirty="0">
                          <a:latin typeface="Times New Roman" panose="02020603050405020304"/>
                          <a:cs typeface="Times New Roman" panose="02020603050405020304"/>
                        </a:rPr>
                        <a:t>e</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5" dirty="0">
                          <a:latin typeface="Times New Roman" panose="02020603050405020304"/>
                          <a:cs typeface="Times New Roman" panose="02020603050405020304"/>
                        </a:rPr>
                        <a:t>p_id</a:t>
                      </a:r>
                      <a:r>
                        <a:rPr sz="1600" spc="-2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(GET</a:t>
                      </a:r>
                      <a:r>
                        <a:rPr sz="1600" spc="-4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parameters)</a:t>
                      </a:r>
                      <a:endParaRPr sz="1600">
                        <a:latin typeface="Times New Roman" panose="02020603050405020304"/>
                        <a:cs typeface="Times New Roman" panose="02020603050405020304"/>
                      </a:endParaRPr>
                    </a:p>
                    <a:p>
                      <a:pPr marL="370205" indent="-285750">
                        <a:lnSpc>
                          <a:spcPct val="100000"/>
                        </a:lnSpc>
                        <a:buSzPct val="78000"/>
                        <a:buFont typeface="Arial MT"/>
                        <a:buChar char="•"/>
                        <a:tabLst>
                          <a:tab pos="370205" algn="l"/>
                          <a:tab pos="370840" algn="l"/>
                        </a:tabLst>
                      </a:pPr>
                      <a:r>
                        <a:rPr sz="1600" dirty="0">
                          <a:latin typeface="Times New Roman" panose="02020603050405020304"/>
                          <a:cs typeface="Times New Roman" panose="02020603050405020304"/>
                        </a:rPr>
                        <a:t>u=/user/profile/(</a:t>
                      </a:r>
                      <a:r>
                        <a:rPr sz="1600" b="1" i="1" dirty="0">
                          <a:latin typeface="Times New Roman" panose="02020603050405020304"/>
                          <a:cs typeface="Times New Roman" panose="02020603050405020304"/>
                        </a:rPr>
                        <a:t>any</a:t>
                      </a:r>
                      <a:r>
                        <a:rPr sz="1600" b="1" i="1" spc="-30" dirty="0">
                          <a:latin typeface="Times New Roman" panose="02020603050405020304"/>
                          <a:cs typeface="Times New Roman" panose="02020603050405020304"/>
                        </a:rPr>
                        <a:t> </a:t>
                      </a:r>
                      <a:r>
                        <a:rPr sz="1600" b="1" i="1" spc="10" dirty="0">
                          <a:latin typeface="Times New Roman" panose="02020603050405020304"/>
                          <a:cs typeface="Times New Roman" panose="02020603050405020304"/>
                        </a:rPr>
                        <a:t>id</a:t>
                      </a:r>
                      <a:r>
                        <a:rPr sz="1600" spc="10"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96340" y="380365"/>
            <a:ext cx="4381500" cy="645160"/>
          </a:xfrm>
          <a:prstGeom prst="rect">
            <a:avLst/>
          </a:prstGeom>
          <a:noFill/>
        </p:spPr>
        <p:txBody>
          <a:bodyPr wrap="square" rtlCol="0">
            <a:spAutoFit/>
          </a:bodyPr>
          <a:p>
            <a:r>
              <a:rPr lang="en-IN" altLang="en-US" sz="3600"/>
              <a:t>Observation</a:t>
            </a:r>
            <a:endParaRPr lang="en-IN" altLang="en-US" sz="3600"/>
          </a:p>
        </p:txBody>
      </p:sp>
      <p:sp>
        <p:nvSpPr>
          <p:cNvPr id="3" name="object 3"/>
          <p:cNvSpPr txBox="1"/>
          <p:nvPr/>
        </p:nvSpPr>
        <p:spPr>
          <a:xfrm>
            <a:off x="582930" y="1593215"/>
            <a:ext cx="4255770" cy="3386455"/>
          </a:xfrm>
          <a:prstGeom prst="rect">
            <a:avLst/>
          </a:prstGeom>
        </p:spPr>
        <p:txBody>
          <a:bodyPr vert="horz" wrap="square" lIns="0" tIns="13335" rIns="0" bIns="0" rtlCol="0">
            <a:spAutoFit/>
          </a:bodyPr>
          <a:p>
            <a:pPr marL="297180" indent="-285115">
              <a:lnSpc>
                <a:spcPts val="2280"/>
              </a:lnSpc>
              <a:spcBef>
                <a:spcPts val="105"/>
              </a:spcBef>
              <a:buFont typeface="Arial MT"/>
              <a:buChar char="•"/>
              <a:tabLst>
                <a:tab pos="297180" algn="l"/>
                <a:tab pos="297815" algn="l"/>
              </a:tabLst>
            </a:pPr>
            <a:r>
              <a:rPr sz="2000" spc="-25" dirty="0">
                <a:latin typeface="Times New Roman" panose="02020603050405020304"/>
                <a:cs typeface="Times New Roman" panose="02020603050405020304"/>
              </a:rPr>
              <a:t>L</a:t>
            </a:r>
            <a:r>
              <a:rPr sz="2000" spc="35" dirty="0">
                <a:latin typeface="Times New Roman" panose="02020603050405020304"/>
                <a:cs typeface="Times New Roman" panose="02020603050405020304"/>
              </a:rPr>
              <a:t>o</a:t>
            </a:r>
            <a:r>
              <a:rPr sz="2000" spc="-45" dirty="0">
                <a:latin typeface="Times New Roman" panose="02020603050405020304"/>
                <a:cs typeface="Times New Roman" panose="02020603050405020304"/>
              </a:rPr>
              <a:t>g</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n</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you</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acc</a:t>
            </a:r>
            <a:r>
              <a:rPr sz="2000" spc="35" dirty="0">
                <a:latin typeface="Times New Roman" panose="02020603050405020304"/>
                <a:cs typeface="Times New Roman" panose="02020603050405020304"/>
              </a:rPr>
              <a:t>oun</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g</a:t>
            </a:r>
            <a:r>
              <a:rPr sz="2000" dirty="0">
                <a:latin typeface="Times New Roman" panose="02020603050405020304"/>
                <a:cs typeface="Times New Roman" panose="02020603050405020304"/>
              </a:rPr>
              <a:t>o</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M</a:t>
            </a:r>
            <a:r>
              <a:rPr sz="2000" dirty="0">
                <a:latin typeface="Times New Roman" panose="02020603050405020304"/>
                <a:cs typeface="Times New Roman" panose="02020603050405020304"/>
              </a:rPr>
              <a:t>y</a:t>
            </a:r>
            <a:endParaRPr sz="2000">
              <a:latin typeface="Times New Roman" panose="02020603050405020304"/>
              <a:cs typeface="Times New Roman" panose="02020603050405020304"/>
            </a:endParaRPr>
          </a:p>
          <a:p>
            <a:pPr marL="297180">
              <a:lnSpc>
                <a:spcPts val="2165"/>
              </a:lnSpc>
            </a:pPr>
            <a:r>
              <a:rPr sz="2000" spc="-5" dirty="0">
                <a:latin typeface="Times New Roman" panose="02020603050405020304"/>
                <a:cs typeface="Times New Roman" panose="02020603050405020304"/>
              </a:rPr>
              <a:t>Orders</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section.</a:t>
            </a:r>
            <a:endParaRPr sz="2000">
              <a:latin typeface="Times New Roman" panose="02020603050405020304"/>
              <a:cs typeface="Times New Roman" panose="02020603050405020304"/>
            </a:endParaRPr>
          </a:p>
          <a:p>
            <a:pPr marL="297180" marR="123190" indent="-285115">
              <a:lnSpc>
                <a:spcPts val="2160"/>
              </a:lnSpc>
              <a:spcBef>
                <a:spcPts val="150"/>
              </a:spcBef>
              <a:buFont typeface="Arial MT"/>
              <a:buChar char="•"/>
              <a:tabLst>
                <a:tab pos="297180" algn="l"/>
                <a:tab pos="297815" algn="l"/>
              </a:tabLst>
            </a:pPr>
            <a:r>
              <a:rPr sz="2000" dirty="0">
                <a:latin typeface="Times New Roman" panose="02020603050405020304"/>
                <a:cs typeface="Times New Roman" panose="02020603050405020304"/>
              </a:rPr>
              <a:t>Your</a:t>
            </a:r>
            <a:r>
              <a:rPr sz="2000" spc="25"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My</a:t>
            </a:r>
            <a:r>
              <a:rPr sz="2000" b="1" spc="-6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Orders</a:t>
            </a:r>
            <a:r>
              <a:rPr sz="2000" b="1"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section</a:t>
            </a:r>
            <a:r>
              <a:rPr sz="2000" spc="10"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shown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you.</a:t>
            </a:r>
            <a:endParaRPr sz="2000">
              <a:latin typeface="Times New Roman" panose="02020603050405020304"/>
              <a:cs typeface="Times New Roman" panose="02020603050405020304"/>
            </a:endParaRPr>
          </a:p>
          <a:p>
            <a:pPr>
              <a:lnSpc>
                <a:spcPct val="100000"/>
              </a:lnSpc>
              <a:spcBef>
                <a:spcPts val="45"/>
              </a:spcBef>
              <a:buFont typeface="Arial MT"/>
              <a:buChar char="•"/>
            </a:pPr>
            <a:endParaRPr sz="1850">
              <a:latin typeface="Times New Roman" panose="02020603050405020304"/>
              <a:cs typeface="Times New Roman" panose="02020603050405020304"/>
            </a:endParaRPr>
          </a:p>
          <a:p>
            <a:pPr marL="297180" marR="5080" indent="-285115">
              <a:lnSpc>
                <a:spcPts val="2160"/>
              </a:lnSpc>
              <a:buFont typeface="Arial MT"/>
              <a:buChar char="•"/>
              <a:tabLst>
                <a:tab pos="297180" algn="l"/>
                <a:tab pos="297815" algn="l"/>
              </a:tabLst>
            </a:pPr>
            <a:r>
              <a:rPr sz="2000" spc="-10" dirty="0">
                <a:latin typeface="Times New Roman" panose="02020603050405020304"/>
                <a:cs typeface="Times New Roman" panose="02020603050405020304"/>
              </a:rPr>
              <a:t>Notice</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URL</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sym typeface="+mn-ea"/>
                <a:hlinkClick r:id="rId1"/>
              </a:rPr>
              <a:t>http://35.154.84.159/orders/orders.php?customer=</a:t>
            </a:r>
            <a:r>
              <a:rPr lang="en-IN" sz="2000" spc="-5" dirty="0">
                <a:latin typeface="Times New Roman" panose="02020603050405020304"/>
                <a:cs typeface="Times New Roman" panose="02020603050405020304"/>
                <a:sym typeface="+mn-ea"/>
                <a:hlinkClick r:id="rId1"/>
              </a:rPr>
              <a:t>1</a:t>
            </a:r>
            <a:r>
              <a:rPr lang="en-IN" sz="2000" spc="-5" dirty="0">
                <a:latin typeface="Times New Roman" panose="02020603050405020304"/>
                <a:cs typeface="Times New Roman" panose="02020603050405020304"/>
                <a:sym typeface="+mn-ea"/>
              </a:rPr>
              <a:t>7</a:t>
            </a:r>
            <a:endParaRPr sz="1850">
              <a:latin typeface="Times New Roman" panose="02020603050405020304"/>
              <a:cs typeface="Times New Roman" panose="02020603050405020304"/>
            </a:endParaRPr>
          </a:p>
          <a:p>
            <a:pPr marL="297180" marR="121920" indent="-285115">
              <a:lnSpc>
                <a:spcPct val="90000"/>
              </a:lnSpc>
              <a:spcBef>
                <a:spcPts val="5"/>
              </a:spcBef>
              <a:buFont typeface="Arial MT"/>
              <a:buChar char="•"/>
              <a:tabLst>
                <a:tab pos="297180" algn="l"/>
                <a:tab pos="297815" algn="l"/>
              </a:tabLst>
            </a:pPr>
            <a:r>
              <a:rPr sz="2000" spc="-15" dirty="0">
                <a:latin typeface="Times New Roman" panose="02020603050405020304"/>
                <a:cs typeface="Times New Roman" panose="02020603050405020304"/>
              </a:rPr>
              <a:t>It </a:t>
            </a:r>
            <a:r>
              <a:rPr sz="2000" dirty="0">
                <a:latin typeface="Times New Roman" panose="02020603050405020304"/>
                <a:cs typeface="Times New Roman" panose="02020603050405020304"/>
              </a:rPr>
              <a:t>contains </a:t>
            </a:r>
            <a:r>
              <a:rPr sz="2000" b="1" dirty="0">
                <a:latin typeface="Times New Roman" panose="02020603050405020304"/>
                <a:cs typeface="Times New Roman" panose="02020603050405020304"/>
              </a:rPr>
              <a:t>customer </a:t>
            </a:r>
            <a:r>
              <a:rPr sz="2000" spc="-40" dirty="0">
                <a:latin typeface="Times New Roman" panose="02020603050405020304"/>
                <a:cs typeface="Times New Roman" panose="02020603050405020304"/>
              </a:rPr>
              <a:t>id </a:t>
            </a:r>
            <a:r>
              <a:rPr sz="2000" spc="15" dirty="0">
                <a:latin typeface="Times New Roman" panose="02020603050405020304"/>
                <a:cs typeface="Times New Roman" panose="02020603050405020304"/>
              </a:rPr>
              <a:t>of </a:t>
            </a:r>
            <a:r>
              <a:rPr sz="2000" spc="10" dirty="0">
                <a:latin typeface="Times New Roman" panose="02020603050405020304"/>
                <a:cs typeface="Times New Roman" panose="02020603050405020304"/>
              </a:rPr>
              <a:t>the user </a:t>
            </a:r>
            <a:r>
              <a:rPr sz="2000" spc="5" dirty="0">
                <a:latin typeface="Times New Roman" panose="02020603050405020304"/>
                <a:cs typeface="Times New Roman" panose="02020603050405020304"/>
              </a:rPr>
              <a:t>and </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we</a:t>
            </a:r>
            <a:r>
              <a:rPr sz="2000" spc="-3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get</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order</a:t>
            </a:r>
            <a:r>
              <a:rPr sz="2000" b="1" spc="4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details</a:t>
            </a:r>
            <a:r>
              <a:rPr sz="2000" b="1"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along</a:t>
            </a:r>
            <a:r>
              <a:rPr sz="2000" spc="1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with </a:t>
            </a:r>
            <a:r>
              <a:rPr sz="2000" spc="-20" dirty="0">
                <a:latin typeface="Times New Roman" panose="02020603050405020304"/>
                <a:cs typeface="Times New Roman" panose="02020603050405020304"/>
              </a:rPr>
              <a:t> </a:t>
            </a:r>
            <a:r>
              <a:rPr sz="2000" b="1" spc="95" dirty="0">
                <a:latin typeface="Times New Roman" panose="02020603050405020304"/>
                <a:cs typeface="Times New Roman" panose="02020603050405020304"/>
              </a:rPr>
              <a:t>s</a:t>
            </a:r>
            <a:r>
              <a:rPr sz="2000" b="1" spc="5" dirty="0">
                <a:latin typeface="Times New Roman" panose="02020603050405020304"/>
                <a:cs typeface="Times New Roman" panose="02020603050405020304"/>
              </a:rPr>
              <a:t>h</a:t>
            </a:r>
            <a:r>
              <a:rPr sz="2000" b="1" dirty="0">
                <a:latin typeface="Times New Roman" panose="02020603050405020304"/>
                <a:cs typeface="Times New Roman" panose="02020603050405020304"/>
              </a:rPr>
              <a:t>i</a:t>
            </a:r>
            <a:r>
              <a:rPr sz="2000" b="1" spc="10" dirty="0">
                <a:latin typeface="Times New Roman" panose="02020603050405020304"/>
                <a:cs typeface="Times New Roman" panose="02020603050405020304"/>
              </a:rPr>
              <a:t>p</a:t>
            </a:r>
            <a:r>
              <a:rPr sz="2000" b="1" spc="5" dirty="0">
                <a:latin typeface="Times New Roman" panose="02020603050405020304"/>
                <a:cs typeface="Times New Roman" panose="02020603050405020304"/>
              </a:rPr>
              <a:t>p</a:t>
            </a:r>
            <a:r>
              <a:rPr sz="2000" b="1" dirty="0">
                <a:latin typeface="Times New Roman" panose="02020603050405020304"/>
                <a:cs typeface="Times New Roman" panose="02020603050405020304"/>
              </a:rPr>
              <a:t>i</a:t>
            </a:r>
            <a:r>
              <a:rPr sz="2000" b="1" spc="10" dirty="0">
                <a:latin typeface="Times New Roman" panose="02020603050405020304"/>
                <a:cs typeface="Times New Roman" panose="02020603050405020304"/>
              </a:rPr>
              <a:t>n</a:t>
            </a:r>
            <a:r>
              <a:rPr sz="2000" b="1" dirty="0">
                <a:latin typeface="Times New Roman" panose="02020603050405020304"/>
                <a:cs typeface="Times New Roman" panose="02020603050405020304"/>
              </a:rPr>
              <a:t>g</a:t>
            </a:r>
            <a:r>
              <a:rPr sz="2000" b="1" spc="-14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d</a:t>
            </a:r>
            <a:r>
              <a:rPr sz="2000" b="1" spc="-10" dirty="0">
                <a:latin typeface="Times New Roman" panose="02020603050405020304"/>
                <a:cs typeface="Times New Roman" panose="02020603050405020304"/>
              </a:rPr>
              <a:t>e</a:t>
            </a:r>
            <a:r>
              <a:rPr sz="2000" b="1" spc="-30" dirty="0">
                <a:latin typeface="Times New Roman" panose="02020603050405020304"/>
                <a:cs typeface="Times New Roman" panose="02020603050405020304"/>
              </a:rPr>
              <a:t>t</a:t>
            </a:r>
            <a:r>
              <a:rPr sz="2000" b="1" spc="-40" dirty="0">
                <a:latin typeface="Times New Roman" panose="02020603050405020304"/>
                <a:cs typeface="Times New Roman" panose="02020603050405020304"/>
              </a:rPr>
              <a:t>a</a:t>
            </a:r>
            <a:r>
              <a:rPr sz="2000" b="1" dirty="0">
                <a:latin typeface="Times New Roman" panose="02020603050405020304"/>
                <a:cs typeface="Times New Roman" panose="02020603050405020304"/>
              </a:rPr>
              <a:t>il</a:t>
            </a:r>
            <a:r>
              <a:rPr sz="2000" b="1" dirty="0">
                <a:latin typeface="Times New Roman" panose="02020603050405020304"/>
                <a:cs typeface="Times New Roman" panose="02020603050405020304"/>
              </a:rPr>
              <a:t>s</a:t>
            </a:r>
            <a:r>
              <a:rPr sz="2000" b="1"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2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p</a:t>
            </a:r>
            <a:r>
              <a:rPr sz="2000" b="1" spc="-45" dirty="0">
                <a:latin typeface="Times New Roman" panose="02020603050405020304"/>
                <a:cs typeface="Times New Roman" panose="02020603050405020304"/>
              </a:rPr>
              <a:t>ay</a:t>
            </a:r>
            <a:r>
              <a:rPr sz="2000" b="1" spc="10" dirty="0">
                <a:latin typeface="Times New Roman" panose="02020603050405020304"/>
                <a:cs typeface="Times New Roman" panose="02020603050405020304"/>
              </a:rPr>
              <a:t>m</a:t>
            </a:r>
            <a:r>
              <a:rPr sz="2000" b="1" spc="-10" dirty="0">
                <a:latin typeface="Times New Roman" panose="02020603050405020304"/>
                <a:cs typeface="Times New Roman" panose="02020603050405020304"/>
              </a:rPr>
              <a:t>e</a:t>
            </a:r>
            <a:r>
              <a:rPr sz="2000" b="1" dirty="0">
                <a:latin typeface="Times New Roman" panose="02020603050405020304"/>
                <a:cs typeface="Times New Roman" panose="02020603050405020304"/>
              </a:rPr>
              <a:t>n</a:t>
            </a:r>
            <a:r>
              <a:rPr sz="2000" b="1" dirty="0">
                <a:latin typeface="Times New Roman" panose="02020603050405020304"/>
                <a:cs typeface="Times New Roman" panose="02020603050405020304"/>
              </a:rPr>
              <a:t>t</a:t>
            </a:r>
            <a:r>
              <a:rPr sz="2000" b="1" spc="30"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m</a:t>
            </a:r>
            <a:r>
              <a:rPr sz="2000" b="1" spc="-45" dirty="0">
                <a:latin typeface="Times New Roman" panose="02020603050405020304"/>
                <a:cs typeface="Times New Roman" panose="02020603050405020304"/>
              </a:rPr>
              <a:t>o</a:t>
            </a:r>
            <a:r>
              <a:rPr sz="2000" b="1" dirty="0">
                <a:latin typeface="Times New Roman" panose="02020603050405020304"/>
                <a:cs typeface="Times New Roman" panose="02020603050405020304"/>
              </a:rPr>
              <a:t>d</a:t>
            </a:r>
            <a:r>
              <a:rPr sz="2000" b="1" dirty="0">
                <a:latin typeface="Times New Roman" panose="02020603050405020304"/>
                <a:cs typeface="Times New Roman" panose="02020603050405020304"/>
              </a:rPr>
              <a:t>e</a:t>
            </a:r>
            <a:r>
              <a:rPr sz="2000" b="1" spc="-1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o</a:t>
            </a:r>
            <a:r>
              <a:rPr sz="2000" dirty="0">
                <a:latin typeface="Times New Roman" panose="02020603050405020304"/>
                <a:cs typeface="Times New Roman" panose="02020603050405020304"/>
              </a:rPr>
              <a:t>f  </a:t>
            </a:r>
            <a:r>
              <a:rPr sz="2000" spc="25" dirty="0">
                <a:latin typeface="Times New Roman" panose="02020603050405020304"/>
                <a:cs typeface="Times New Roman" panose="02020603050405020304"/>
              </a:rPr>
              <a:t>our</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user.</a:t>
            </a:r>
            <a:endParaRPr sz="2000">
              <a:latin typeface="Times New Roman" panose="02020603050405020304"/>
              <a:cs typeface="Times New Roman" panose="02020603050405020304"/>
            </a:endParaRPr>
          </a:p>
        </p:txBody>
      </p:sp>
      <p:pic>
        <p:nvPicPr>
          <p:cNvPr id="5" name="Picture 4" descr="idor_page"/>
          <p:cNvPicPr>
            <a:picLocks noChangeAspect="1"/>
          </p:cNvPicPr>
          <p:nvPr/>
        </p:nvPicPr>
        <p:blipFill>
          <a:blip r:embed="rId2"/>
          <a:stretch>
            <a:fillRect/>
          </a:stretch>
        </p:blipFill>
        <p:spPr>
          <a:xfrm>
            <a:off x="5256530" y="1332230"/>
            <a:ext cx="6731635" cy="43662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1191260" y="56546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1191260" y="1400175"/>
            <a:ext cx="10807065" cy="601345"/>
          </a:xfrm>
          <a:prstGeom prst="rect">
            <a:avLst/>
          </a:prstGeom>
        </p:spPr>
        <p:txBody>
          <a:bodyPr vert="horz" wrap="square" lIns="0" tIns="47625" rIns="0" bIns="0" rtlCol="0">
            <a:spAutoFit/>
          </a:bodyPr>
          <a:p>
            <a:pPr marL="12700" marR="5080" indent="0">
              <a:lnSpc>
                <a:spcPts val="2160"/>
              </a:lnSpc>
              <a:spcBef>
                <a:spcPts val="375"/>
              </a:spcBef>
              <a:buFont typeface="Arial MT"/>
              <a:buNone/>
              <a:tabLst>
                <a:tab pos="296545" algn="l"/>
                <a:tab pos="297180" algn="l"/>
              </a:tabLst>
            </a:pPr>
            <a:r>
              <a:rPr sz="2000" spc="-10" dirty="0">
                <a:latin typeface="Times New Roman" panose="02020603050405020304"/>
                <a:cs typeface="Times New Roman" panose="02020603050405020304"/>
              </a:rPr>
              <a:t>Since,</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customer</a:t>
            </a:r>
            <a:r>
              <a:rPr sz="2000" spc="-20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id</a:t>
            </a:r>
            <a:r>
              <a:rPr sz="2000" spc="10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8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clearly</a:t>
            </a:r>
            <a:r>
              <a:rPr sz="2000" spc="19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visible,</a:t>
            </a:r>
            <a:r>
              <a:rPr sz="2000" spc="20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let’s</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intercept</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brute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force</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customer</a:t>
            </a:r>
            <a:r>
              <a:rPr sz="2000" spc="-120" dirty="0">
                <a:latin typeface="Times New Roman" panose="02020603050405020304"/>
                <a:cs typeface="Times New Roman" panose="02020603050405020304"/>
              </a:rPr>
              <a:t> </a:t>
            </a:r>
            <a:r>
              <a:rPr sz="2000" dirty="0">
                <a:latin typeface="Times New Roman" panose="02020603050405020304"/>
                <a:cs typeface="Times New Roman" panose="02020603050405020304"/>
              </a:rPr>
              <a:t>id’s</a:t>
            </a:r>
            <a:r>
              <a:rPr sz="2000" spc="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 </a:t>
            </a:r>
            <a:r>
              <a:rPr sz="2000" spc="-484"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available</a:t>
            </a:r>
            <a:r>
              <a:rPr sz="2000" spc="2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customers.</a:t>
            </a:r>
            <a:endParaRPr sz="2000">
              <a:latin typeface="Times New Roman" panose="02020603050405020304"/>
              <a:cs typeface="Times New Roman" panose="02020603050405020304"/>
            </a:endParaRPr>
          </a:p>
        </p:txBody>
      </p:sp>
      <p:pic>
        <p:nvPicPr>
          <p:cNvPr id="4" name="Picture 3" descr="burp intruder"/>
          <p:cNvPicPr>
            <a:picLocks noChangeAspect="1"/>
          </p:cNvPicPr>
          <p:nvPr/>
        </p:nvPicPr>
        <p:blipFill>
          <a:blip r:embed="rId1"/>
          <a:stretch>
            <a:fillRect/>
          </a:stretch>
        </p:blipFill>
        <p:spPr>
          <a:xfrm>
            <a:off x="1191260" y="2507615"/>
            <a:ext cx="10703560" cy="32823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916305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0" dirty="0"/>
              <a:t> </a:t>
            </a:r>
            <a:r>
              <a:rPr dirty="0"/>
              <a:t>–</a:t>
            </a:r>
            <a:r>
              <a:rPr spc="-25" dirty="0"/>
              <a:t> </a:t>
            </a:r>
            <a:r>
              <a:rPr spc="-30" dirty="0"/>
              <a:t>accessing</a:t>
            </a:r>
            <a:r>
              <a:rPr spc="215" dirty="0"/>
              <a:t> </a:t>
            </a:r>
            <a:r>
              <a:rPr spc="-10" dirty="0"/>
              <a:t>other</a:t>
            </a:r>
            <a:r>
              <a:rPr spc="70" dirty="0"/>
              <a:t> </a:t>
            </a:r>
            <a:r>
              <a:rPr spc="-20" dirty="0"/>
              <a:t>customer’s</a:t>
            </a:r>
            <a:r>
              <a:rPr spc="145" dirty="0"/>
              <a:t> </a:t>
            </a:r>
            <a:r>
              <a:rPr spc="-15" dirty="0"/>
              <a:t>details</a:t>
            </a:r>
            <a:endParaRPr spc="-15" dirty="0"/>
          </a:p>
        </p:txBody>
      </p:sp>
      <p:sp>
        <p:nvSpPr>
          <p:cNvPr id="3" name="object 3"/>
          <p:cNvSpPr txBox="1"/>
          <p:nvPr/>
        </p:nvSpPr>
        <p:spPr>
          <a:xfrm>
            <a:off x="568325" y="2112010"/>
            <a:ext cx="3982720" cy="2030095"/>
          </a:xfrm>
          <a:prstGeom prst="rect">
            <a:avLst/>
          </a:prstGeom>
        </p:spPr>
        <p:txBody>
          <a:bodyPr vert="horz" wrap="square" lIns="0" tIns="12700" rIns="0" bIns="0" rtlCol="0">
            <a:spAutoFit/>
          </a:bodyPr>
          <a:p>
            <a:pPr marL="246380" indent="-234315">
              <a:lnSpc>
                <a:spcPct val="100000"/>
              </a:lnSpc>
              <a:spcBef>
                <a:spcPts val="100"/>
              </a:spcBef>
              <a:buFont typeface="Arial MT"/>
              <a:buChar char="•"/>
              <a:tabLst>
                <a:tab pos="245745" algn="l"/>
                <a:tab pos="247015" algn="l"/>
              </a:tabLst>
            </a:pPr>
            <a:r>
              <a:rPr sz="2000" spc="5" dirty="0">
                <a:latin typeface="Times New Roman" panose="02020603050405020304"/>
                <a:cs typeface="Times New Roman" panose="02020603050405020304"/>
              </a:rPr>
              <a:t>Now,</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we</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change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9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customer</a:t>
            </a:r>
            <a:r>
              <a:rPr sz="2000" b="1"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id</a:t>
            </a:r>
            <a:r>
              <a:rPr sz="2000" spc="8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0" dirty="0">
                <a:latin typeface="Times New Roman" panose="02020603050405020304"/>
                <a:cs typeface="Times New Roman" panose="02020603050405020304"/>
              </a:rPr>
              <a:t> </a:t>
            </a:r>
            <a:r>
              <a:rPr lang="en-IN" sz="2000" spc="-60" dirty="0">
                <a:latin typeface="Times New Roman" panose="02020603050405020304"/>
                <a:cs typeface="Times New Roman" panose="02020603050405020304"/>
              </a:rPr>
              <a:t>8</a:t>
            </a:r>
            <a:r>
              <a:rPr sz="2000" spc="-25"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a:lnSpc>
                <a:spcPct val="100000"/>
              </a:lnSpc>
              <a:spcBef>
                <a:spcPts val="15"/>
              </a:spcBef>
              <a:buFont typeface="Arial MT"/>
              <a:buChar char="•"/>
            </a:pPr>
            <a:endParaRPr sz="1900">
              <a:latin typeface="Times New Roman" panose="02020603050405020304"/>
              <a:cs typeface="Times New Roman" panose="02020603050405020304"/>
            </a:endParaRPr>
          </a:p>
          <a:p>
            <a:pPr marL="246380" marR="43180" indent="-234315">
              <a:lnSpc>
                <a:spcPts val="2160"/>
              </a:lnSpc>
              <a:buFont typeface="Arial MT"/>
              <a:buChar char="•"/>
              <a:tabLst>
                <a:tab pos="245745" algn="l"/>
                <a:tab pos="247015" algn="l"/>
              </a:tabLst>
            </a:pPr>
            <a:r>
              <a:rPr sz="2000" spc="15" dirty="0">
                <a:latin typeface="Times New Roman" panose="02020603050405020304"/>
                <a:cs typeface="Times New Roman" panose="02020603050405020304"/>
              </a:rPr>
              <a:t>We</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get</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order</a:t>
            </a:r>
            <a:r>
              <a:rPr sz="2000" b="1" spc="4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details</a:t>
            </a:r>
            <a:r>
              <a:rPr sz="2000" b="1" spc="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along</a:t>
            </a:r>
            <a:r>
              <a:rPr sz="2000" spc="-6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with </a:t>
            </a:r>
            <a:r>
              <a:rPr sz="2000" spc="-2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h</a:t>
            </a:r>
            <a:r>
              <a:rPr sz="2000" spc="-80"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pp</a:t>
            </a:r>
            <a:r>
              <a:rPr sz="2000" spc="-80"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g</a:t>
            </a:r>
            <a:r>
              <a:rPr sz="2000" spc="-6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d</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ta</a:t>
            </a:r>
            <a:r>
              <a:rPr sz="2000" spc="-85" dirty="0">
                <a:latin typeface="Times New Roman" panose="02020603050405020304"/>
                <a:cs typeface="Times New Roman" panose="02020603050405020304"/>
              </a:rPr>
              <a:t>i</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p</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y</a:t>
            </a:r>
            <a:r>
              <a:rPr sz="2000" spc="40" dirty="0">
                <a:latin typeface="Times New Roman" panose="02020603050405020304"/>
                <a:cs typeface="Times New Roman" panose="02020603050405020304"/>
              </a:rPr>
              <a:t>m</a:t>
            </a:r>
            <a:r>
              <a:rPr sz="2000" spc="-1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m</a:t>
            </a:r>
            <a:r>
              <a:rPr sz="2000" spc="35" dirty="0">
                <a:latin typeface="Times New Roman" panose="02020603050405020304"/>
                <a:cs typeface="Times New Roman" panose="02020603050405020304"/>
              </a:rPr>
              <a:t>od</a:t>
            </a:r>
            <a:r>
              <a:rPr sz="2000" dirty="0">
                <a:latin typeface="Times New Roman" panose="02020603050405020304"/>
                <a:cs typeface="Times New Roman" panose="02020603050405020304"/>
              </a:rPr>
              <a:t>e</a:t>
            </a:r>
            <a:r>
              <a:rPr sz="2000" spc="-11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f  </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u</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om</a:t>
            </a:r>
            <a:r>
              <a:rPr sz="2000" spc="-1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r</a:t>
            </a:r>
            <a:r>
              <a:rPr sz="2000" spc="20" dirty="0">
                <a:latin typeface="Times New Roman" panose="02020603050405020304"/>
                <a:cs typeface="Times New Roman" panose="02020603050405020304"/>
              </a:rPr>
              <a:t>s</a:t>
            </a:r>
            <a:r>
              <a:rPr sz="2000" spc="-30" dirty="0">
                <a:latin typeface="Times New Roman" panose="02020603050405020304"/>
                <a:cs typeface="Times New Roman" panose="02020603050405020304"/>
              </a:rPr>
              <a:t>(</a:t>
            </a:r>
            <a:r>
              <a:rPr sz="2000" spc="35" dirty="0">
                <a:latin typeface="Times New Roman" panose="02020603050405020304"/>
                <a:cs typeface="Times New Roman" panose="02020603050405020304"/>
              </a:rPr>
              <a:t>h</a:t>
            </a:r>
            <a:r>
              <a:rPr sz="2000" spc="-1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r</a:t>
            </a:r>
            <a:r>
              <a:rPr sz="2000" dirty="0">
                <a:latin typeface="Times New Roman" panose="02020603050405020304"/>
                <a:cs typeface="Times New Roman" panose="02020603050405020304"/>
              </a:rPr>
              <a:t>e</a:t>
            </a:r>
            <a:r>
              <a:rPr sz="2000" spc="-1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3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u</a:t>
            </a:r>
            <a:r>
              <a:rPr sz="2000" spc="2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r</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w</a:t>
            </a:r>
            <a:r>
              <a:rPr sz="2000" spc="-85" dirty="0">
                <a:latin typeface="Times New Roman" panose="02020603050405020304"/>
                <a:cs typeface="Times New Roman" panose="02020603050405020304"/>
              </a:rPr>
              <a:t>i</a:t>
            </a:r>
            <a:r>
              <a:rPr sz="2000" dirty="0">
                <a:latin typeface="Times New Roman" panose="02020603050405020304"/>
                <a:cs typeface="Times New Roman" panose="02020603050405020304"/>
              </a:rPr>
              <a:t>th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u</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om</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r</a:t>
            </a:r>
            <a:r>
              <a:rPr sz="2000" spc="-130" dirty="0">
                <a:latin typeface="Times New Roman" panose="02020603050405020304"/>
                <a:cs typeface="Times New Roman" panose="02020603050405020304"/>
              </a:rPr>
              <a:t> </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45" dirty="0">
                <a:latin typeface="Times New Roman" panose="02020603050405020304"/>
                <a:cs typeface="Times New Roman" panose="02020603050405020304"/>
              </a:rPr>
              <a:t> </a:t>
            </a:r>
            <a:r>
              <a:rPr lang="en-IN" sz="2000" spc="45" dirty="0">
                <a:latin typeface="Times New Roman" panose="02020603050405020304"/>
                <a:cs typeface="Times New Roman" panose="02020603050405020304"/>
              </a:rPr>
              <a:t>8</a:t>
            </a:r>
            <a:r>
              <a:rPr sz="2000" spc="-30" dirty="0">
                <a:latin typeface="Times New Roman" panose="02020603050405020304"/>
                <a:cs typeface="Times New Roman" panose="02020603050405020304"/>
              </a:rPr>
              <a:t>)</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8" name="Picture 7" descr="Screenshot 2022-11-04 003422"/>
          <p:cNvPicPr>
            <a:picLocks noChangeAspect="1"/>
          </p:cNvPicPr>
          <p:nvPr/>
        </p:nvPicPr>
        <p:blipFill>
          <a:blip r:embed="rId1"/>
          <a:stretch>
            <a:fillRect/>
          </a:stretch>
        </p:blipFill>
        <p:spPr>
          <a:xfrm>
            <a:off x="4650740" y="1800225"/>
            <a:ext cx="7541260" cy="5057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nvGraphicFramePr>
        <p:xfrm>
          <a:off x="1242695" y="1419860"/>
          <a:ext cx="9706610" cy="5137785"/>
        </p:xfrm>
        <a:graphic>
          <a:graphicData uri="http://schemas.openxmlformats.org/drawingml/2006/table">
            <a:tbl>
              <a:tblPr firstRow="1">
                <a:tableStyleId>{08FB837D-C827-4EFA-A057-4D05807E0F7C}</a:tableStyleId>
              </a:tblPr>
              <a:tblGrid>
                <a:gridCol w="626110"/>
                <a:gridCol w="1555750"/>
                <a:gridCol w="6675755"/>
                <a:gridCol w="848995"/>
              </a:tblGrid>
              <a:tr h="955675">
                <a:tc>
                  <a:txBody>
                    <a:bodyPr/>
                    <a:p>
                      <a:pPr>
                        <a:buNone/>
                      </a:pPr>
                      <a:r>
                        <a:rPr lang="en-IN" altLang="en-US"/>
                        <a:t>No.</a:t>
                      </a:r>
                      <a:endParaRPr lang="en-IN" altLang="en-US"/>
                    </a:p>
                  </a:txBody>
                  <a:tcPr/>
                </a:tc>
                <a:tc>
                  <a:txBody>
                    <a:bodyPr/>
                    <a:p>
                      <a:pPr algn="ctr">
                        <a:buNone/>
                      </a:pPr>
                      <a:r>
                        <a:rPr lang="en-IN" altLang="en-US"/>
                        <a:t>Severity</a:t>
                      </a:r>
                      <a:endParaRPr lang="en-IN" altLang="en-US"/>
                    </a:p>
                  </a:txBody>
                  <a:tcPr/>
                </a:tc>
                <a:tc>
                  <a:txBody>
                    <a:bodyPr/>
                    <a:p>
                      <a:pPr algn="ctr">
                        <a:buNone/>
                      </a:pPr>
                      <a:r>
                        <a:rPr lang="en-IN" altLang="en-US"/>
                        <a:t>vulnerabilities</a:t>
                      </a:r>
                      <a:endParaRPr lang="en-IN" altLang="en-US"/>
                    </a:p>
                  </a:txBody>
                  <a:tcPr/>
                </a:tc>
                <a:tc>
                  <a:txBody>
                    <a:bodyPr/>
                    <a:p>
                      <a:pPr>
                        <a:buNone/>
                      </a:pPr>
                      <a:r>
                        <a:rPr lang="en-US" sz="1800">
                          <a:latin typeface="Calibri" panose="020F0502020204030204"/>
                          <a:ea typeface="Calibri" panose="020F0502020204030204"/>
                          <a:cs typeface="Calibri" panose="020F0502020204030204"/>
                          <a:sym typeface="Calibri" panose="020F0502020204030204"/>
                        </a:rPr>
                        <a:t>Count</a:t>
                      </a:r>
                      <a:endParaRPr sz="1800" u="none" strike="noStrike" cap="none">
                        <a:latin typeface="Calibri" panose="020F0502020204030204"/>
                        <a:ea typeface="Calibri" panose="020F0502020204030204"/>
                        <a:cs typeface="Calibri" panose="020F0502020204030204"/>
                        <a:sym typeface="Calibri" panose="020F0502020204030204"/>
                      </a:endParaRPr>
                    </a:p>
                    <a:p>
                      <a:pPr>
                        <a:buNone/>
                      </a:pPr>
                      <a:endParaRPr lang="en-US"/>
                    </a:p>
                  </a:txBody>
                  <a:tcPr/>
                </a:tc>
              </a:tr>
              <a:tr h="410845">
                <a:tc>
                  <a:txBody>
                    <a:bodyPr/>
                    <a:p>
                      <a:pPr>
                        <a:buNone/>
                      </a:pPr>
                      <a:r>
                        <a:rPr lang="en-IN" altLang="en-US"/>
                        <a:t>10)</a:t>
                      </a:r>
                      <a:endParaRPr lang="en-IN" altLang="en-US"/>
                    </a:p>
                  </a:txBody>
                  <a:tcPr/>
                </a:tc>
                <a:tc>
                  <a:txBody>
                    <a:bodyPr/>
                    <a:p>
                      <a:pPr algn="ctr">
                        <a:buNone/>
                      </a:pPr>
                      <a:r>
                        <a:rPr lang="en-US" altLang="en-IN"/>
                        <a:t>Low</a:t>
                      </a:r>
                      <a:endParaRPr lang="en-US" altLang="en-IN"/>
                    </a:p>
                  </a:txBody>
                  <a:tcPr/>
                </a:tc>
                <a:tc>
                  <a:txBody>
                    <a:bodyPr/>
                    <a:p>
                      <a:pPr>
                        <a:buNone/>
                      </a:pPr>
                      <a:r>
                        <a:rPr lang="en-US" altLang="en-IN"/>
                        <a:t>Descriptive error messages</a:t>
                      </a:r>
                      <a:endParaRPr lang="en-US" altLang="en-IN"/>
                    </a:p>
                  </a:txBody>
                  <a:tcPr/>
                </a:tc>
                <a:tc>
                  <a:txBody>
                    <a:bodyPr/>
                    <a:p>
                      <a:pPr>
                        <a:buNone/>
                      </a:pPr>
                      <a:r>
                        <a:rPr lang="en-US"/>
                        <a:t>1</a:t>
                      </a:r>
                      <a:endParaRPr lang="en-US"/>
                    </a:p>
                  </a:txBody>
                  <a:tcPr/>
                </a:tc>
              </a:tr>
              <a:tr h="414020">
                <a:tc>
                  <a:txBody>
                    <a:bodyPr/>
                    <a:p>
                      <a:pPr>
                        <a:buNone/>
                      </a:pPr>
                      <a:r>
                        <a:rPr lang="en-IN" altLang="en-US"/>
                        <a:t>11)</a:t>
                      </a:r>
                      <a:endParaRPr lang="en-IN" altLang="en-US"/>
                    </a:p>
                  </a:txBody>
                  <a:tcPr/>
                </a:tc>
                <a:tc>
                  <a:txBody>
                    <a:bodyPr/>
                    <a:p>
                      <a:pPr algn="ctr">
                        <a:buNone/>
                      </a:pPr>
                      <a:r>
                        <a:rPr lang="en-US"/>
                        <a:t>Critical</a:t>
                      </a:r>
                      <a:endParaRPr lang="en-US"/>
                    </a:p>
                  </a:txBody>
                  <a:tcPr/>
                </a:tc>
                <a:tc>
                  <a:txBody>
                    <a:bodyPr/>
                    <a:p>
                      <a:pPr>
                        <a:buNone/>
                      </a:pPr>
                      <a:r>
                        <a:rPr lang="en-US"/>
                        <a:t>Remote file inclusion</a:t>
                      </a:r>
                      <a:endParaRPr lang="en-US"/>
                    </a:p>
                  </a:txBody>
                  <a:tcPr/>
                </a:tc>
                <a:tc>
                  <a:txBody>
                    <a:bodyPr/>
                    <a:p>
                      <a:pPr>
                        <a:buNone/>
                      </a:pPr>
                      <a:r>
                        <a:rPr lang="en-US"/>
                        <a:t>1</a:t>
                      </a:r>
                      <a:endParaRPr lang="en-US"/>
                    </a:p>
                  </a:txBody>
                  <a:tcPr/>
                </a:tc>
              </a:tr>
              <a:tr h="413385">
                <a:tc>
                  <a:txBody>
                    <a:bodyPr/>
                    <a:p>
                      <a:pPr>
                        <a:buNone/>
                      </a:pPr>
                      <a:r>
                        <a:rPr lang="en-IN" altLang="en-US"/>
                        <a:t>12)</a:t>
                      </a:r>
                      <a:endParaRPr lang="en-IN" altLang="en-US"/>
                    </a:p>
                  </a:txBody>
                  <a:tcPr/>
                </a:tc>
                <a:tc>
                  <a:txBody>
                    <a:bodyPr/>
                    <a:p>
                      <a:pPr algn="ctr">
                        <a:buNone/>
                      </a:pPr>
                      <a:r>
                        <a:rPr lang="en-US"/>
                        <a:t>Low</a:t>
                      </a:r>
                      <a:endParaRPr lang="en-US"/>
                    </a:p>
                  </a:txBody>
                  <a:tcPr/>
                </a:tc>
                <a:tc>
                  <a:txBody>
                    <a:bodyPr/>
                    <a:p>
                      <a:pPr>
                        <a:buNone/>
                      </a:pPr>
                      <a:r>
                        <a:rPr lang="en-US"/>
                        <a:t>Default Files and Pages</a:t>
                      </a:r>
                      <a:endParaRPr lang="en-US"/>
                    </a:p>
                  </a:txBody>
                  <a:tcPr/>
                </a:tc>
                <a:tc>
                  <a:txBody>
                    <a:bodyPr/>
                    <a:p>
                      <a:pPr>
                        <a:buNone/>
                      </a:pPr>
                      <a:r>
                        <a:rPr lang="en-US"/>
                        <a:t>5</a:t>
                      </a:r>
                      <a:endParaRPr lang="en-US"/>
                    </a:p>
                  </a:txBody>
                  <a:tcPr/>
                </a:tc>
              </a:tr>
              <a:tr h="414655">
                <a:tc>
                  <a:txBody>
                    <a:bodyPr/>
                    <a:p>
                      <a:pPr>
                        <a:buNone/>
                      </a:pPr>
                      <a:r>
                        <a:rPr lang="en-IN" altLang="en-US"/>
                        <a:t>13)</a:t>
                      </a:r>
                      <a:endParaRPr lang="en-IN" altLang="en-US"/>
                    </a:p>
                  </a:txBody>
                  <a:tcPr/>
                </a:tc>
                <a:tc>
                  <a:txBody>
                    <a:bodyPr/>
                    <a:p>
                      <a:pPr algn="ctr">
                        <a:buNone/>
                      </a:pPr>
                      <a:r>
                        <a:rPr lang="en-IN" altLang="en-US"/>
                        <a:t>Critcal</a:t>
                      </a:r>
                      <a:endParaRPr lang="en-IN" altLang="en-US"/>
                    </a:p>
                  </a:txBody>
                  <a:tcPr/>
                </a:tc>
                <a:tc>
                  <a:txBody>
                    <a:bodyPr/>
                    <a:p>
                      <a:pPr>
                        <a:buNone/>
                      </a:pPr>
                      <a:r>
                        <a:rPr lang="en-IN" altLang="en-US"/>
                        <a:t>Components with known vulnerabilities</a:t>
                      </a:r>
                      <a:endParaRPr lang="en-IN" altLang="en-US"/>
                    </a:p>
                  </a:txBody>
                  <a:tcPr/>
                </a:tc>
                <a:tc>
                  <a:txBody>
                    <a:bodyPr/>
                    <a:p>
                      <a:pPr>
                        <a:buNone/>
                      </a:pPr>
                      <a:r>
                        <a:rPr lang="en-IN" altLang="en-US"/>
                        <a:t>3</a:t>
                      </a:r>
                      <a:endParaRPr lang="en-IN" altLang="en-US"/>
                    </a:p>
                  </a:txBody>
                  <a:tcPr/>
                </a:tc>
              </a:tr>
              <a:tr h="422910">
                <a:tc>
                  <a:txBody>
                    <a:bodyPr/>
                    <a:p>
                      <a:pPr>
                        <a:buNone/>
                      </a:pPr>
                      <a:r>
                        <a:rPr lang="en-IN" altLang="en-US"/>
                        <a:t>14)</a:t>
                      </a:r>
                      <a:endParaRPr lang="en-IN" altLang="en-US"/>
                    </a:p>
                  </a:txBody>
                  <a:tcPr/>
                </a:tc>
                <a:tc>
                  <a:txBody>
                    <a:bodyPr/>
                    <a:p>
                      <a:pPr algn="ctr">
                        <a:buNone/>
                      </a:pPr>
                      <a:r>
                        <a:rPr lang="en-IN" altLang="en-US"/>
                        <a:t>Severe</a:t>
                      </a:r>
                      <a:endParaRPr lang="en-IN" altLang="en-US"/>
                    </a:p>
                  </a:txBody>
                  <a:tcPr/>
                </a:tc>
                <a:tc>
                  <a:txBody>
                    <a:bodyPr/>
                    <a:p>
                      <a:pPr>
                        <a:buNone/>
                      </a:pPr>
                      <a:r>
                        <a:rPr sz="1800" spc="-10" dirty="0">
                          <a:sym typeface="+mn-ea"/>
                        </a:rPr>
                        <a:t>Bruteforce</a:t>
                      </a:r>
                      <a:r>
                        <a:rPr sz="1800" spc="85" dirty="0">
                          <a:sym typeface="+mn-ea"/>
                        </a:rPr>
                        <a:t> </a:t>
                      </a:r>
                      <a:r>
                        <a:rPr sz="1800" dirty="0">
                          <a:sym typeface="+mn-ea"/>
                        </a:rPr>
                        <a:t>Exploitation</a:t>
                      </a:r>
                      <a:r>
                        <a:rPr sz="1800" spc="-25" dirty="0">
                          <a:sym typeface="+mn-ea"/>
                        </a:rPr>
                        <a:t> </a:t>
                      </a:r>
                      <a:r>
                        <a:rPr sz="1800" spc="20" dirty="0">
                          <a:sym typeface="+mn-ea"/>
                        </a:rPr>
                        <a:t>of</a:t>
                      </a:r>
                      <a:r>
                        <a:rPr sz="1800" spc="-10" dirty="0">
                          <a:sym typeface="+mn-ea"/>
                        </a:rPr>
                        <a:t> </a:t>
                      </a:r>
                      <a:r>
                        <a:rPr sz="1800" spc="15" dirty="0">
                          <a:sym typeface="+mn-ea"/>
                        </a:rPr>
                        <a:t>Coupon</a:t>
                      </a:r>
                      <a:r>
                        <a:rPr sz="1800" spc="-100" dirty="0">
                          <a:sym typeface="+mn-ea"/>
                        </a:rPr>
                        <a:t> </a:t>
                      </a:r>
                      <a:r>
                        <a:rPr sz="1800" spc="10" dirty="0">
                          <a:sym typeface="+mn-ea"/>
                        </a:rPr>
                        <a:t>Codes</a:t>
                      </a:r>
                      <a:endParaRPr lang="en-US"/>
                    </a:p>
                  </a:txBody>
                  <a:tcPr/>
                </a:tc>
                <a:tc>
                  <a:txBody>
                    <a:bodyPr/>
                    <a:p>
                      <a:pPr>
                        <a:buNone/>
                      </a:pPr>
                      <a:r>
                        <a:rPr lang="en-IN" altLang="en-US"/>
                        <a:t>1</a:t>
                      </a:r>
                      <a:endParaRPr lang="en-IN" altLang="en-US"/>
                    </a:p>
                  </a:txBody>
                  <a:tcPr/>
                </a:tc>
              </a:tr>
              <a:tr h="414020">
                <a:tc>
                  <a:txBody>
                    <a:bodyPr/>
                    <a:p>
                      <a:pPr>
                        <a:buNone/>
                      </a:pPr>
                      <a:r>
                        <a:rPr lang="en-IN" altLang="en-US"/>
                        <a:t>15)</a:t>
                      </a:r>
                      <a:endParaRPr lang="en-IN" altLang="en-US"/>
                    </a:p>
                  </a:txBody>
                  <a:tcPr/>
                </a:tc>
                <a:tc>
                  <a:txBody>
                    <a:bodyPr/>
                    <a:p>
                      <a:pPr algn="ctr">
                        <a:buNone/>
                      </a:pPr>
                      <a:r>
                        <a:rPr lang="en-IN" altLang="en-US"/>
                        <a:t>Critical</a:t>
                      </a:r>
                      <a:endParaRPr lang="en-IN" altLang="en-US"/>
                    </a:p>
                  </a:txBody>
                  <a:tcPr/>
                </a:tc>
                <a:tc>
                  <a:txBody>
                    <a:bodyPr/>
                    <a:p>
                      <a:pPr>
                        <a:buNone/>
                      </a:pPr>
                      <a:r>
                        <a:rPr lang="en-US"/>
                        <a:t>Command Execution Vulnerability </a:t>
                      </a:r>
                      <a:endParaRPr lang="en-US"/>
                    </a:p>
                  </a:txBody>
                  <a:tcPr/>
                </a:tc>
                <a:tc>
                  <a:txBody>
                    <a:bodyPr/>
                    <a:p>
                      <a:pPr>
                        <a:buNone/>
                      </a:pPr>
                      <a:r>
                        <a:rPr lang="en-IN" altLang="en-US"/>
                        <a:t>2</a:t>
                      </a:r>
                      <a:endParaRPr lang="en-IN" altLang="en-US"/>
                    </a:p>
                  </a:txBody>
                  <a:tcPr/>
                </a:tc>
              </a:tr>
              <a:tr h="497205">
                <a:tc>
                  <a:txBody>
                    <a:bodyPr/>
                    <a:p>
                      <a:pPr>
                        <a:buNone/>
                      </a:pPr>
                      <a:r>
                        <a:rPr lang="en-IN" altLang="en-US"/>
                        <a:t>16)</a:t>
                      </a:r>
                      <a:endParaRPr lang="en-IN" altLang="en-US"/>
                    </a:p>
                  </a:txBody>
                  <a:tcPr/>
                </a:tc>
                <a:tc>
                  <a:txBody>
                    <a:bodyPr/>
                    <a:p>
                      <a:pPr algn="ctr">
                        <a:buNone/>
                      </a:pPr>
                      <a:r>
                        <a:rPr lang="en-IN" altLang="en-US"/>
                        <a:t>Severe</a:t>
                      </a:r>
                      <a:endParaRPr lang="en-IN" altLang="en-US"/>
                    </a:p>
                  </a:txBody>
                  <a:tcPr/>
                </a:tc>
                <a:tc>
                  <a:txBody>
                    <a:bodyPr/>
                    <a:p>
                      <a:pPr>
                        <a:buNone/>
                      </a:pPr>
                      <a:r>
                        <a:rPr lang="en-IN"/>
                        <a:t>Cross-site request forgery</a:t>
                      </a:r>
                      <a:endParaRPr lang="en-IN"/>
                    </a:p>
                  </a:txBody>
                  <a:tcPr/>
                </a:tc>
                <a:tc>
                  <a:txBody>
                    <a:bodyPr/>
                    <a:p>
                      <a:pPr>
                        <a:buNone/>
                      </a:pPr>
                      <a:r>
                        <a:rPr lang="en-IN" altLang="en-US"/>
                        <a:t>2</a:t>
                      </a:r>
                      <a:endParaRPr lang="en-IN" altLang="en-US"/>
                    </a:p>
                  </a:txBody>
                  <a:tcPr/>
                </a:tc>
              </a:tr>
              <a:tr h="440055">
                <a:tc>
                  <a:txBody>
                    <a:bodyPr/>
                    <a:p>
                      <a:pPr>
                        <a:buNone/>
                      </a:pPr>
                      <a:r>
                        <a:rPr lang="en-IN" altLang="en-US"/>
                        <a:t>17)</a:t>
                      </a:r>
                      <a:endParaRPr lang="en-IN" altLang="en-US"/>
                    </a:p>
                  </a:txBody>
                  <a:tcPr/>
                </a:tc>
                <a:tc>
                  <a:txBody>
                    <a:bodyPr/>
                    <a:p>
                      <a:pPr algn="ctr">
                        <a:buNone/>
                      </a:pPr>
                      <a:r>
                        <a:rPr lang="en-IN" altLang="en-US"/>
                        <a:t> Critical</a:t>
                      </a:r>
                      <a:endParaRPr lang="en-IN" altLang="en-US"/>
                    </a:p>
                  </a:txBody>
                  <a:tcPr/>
                </a:tc>
                <a:tc>
                  <a:txBody>
                    <a:bodyPr/>
                    <a:p>
                      <a:pPr>
                        <a:buNone/>
                      </a:pPr>
                      <a:r>
                        <a:rPr lang="en-US"/>
                        <a:t>Weak Passwords </a:t>
                      </a:r>
                      <a:endParaRPr lang="en-US"/>
                    </a:p>
                  </a:txBody>
                  <a:tcPr/>
                </a:tc>
                <a:tc>
                  <a:txBody>
                    <a:bodyPr/>
                    <a:p>
                      <a:pPr>
                        <a:buNone/>
                      </a:pPr>
                      <a:r>
                        <a:rPr lang="en-IN" altLang="en-US"/>
                        <a:t>1</a:t>
                      </a:r>
                      <a:endParaRPr lang="en-IN" altLang="en-US"/>
                    </a:p>
                  </a:txBody>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998219"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P</a:t>
            </a:r>
            <a:r>
              <a:rPr spc="35" dirty="0"/>
              <a:t>o</a:t>
            </a:r>
            <a:r>
              <a:rPr spc="5" dirty="0"/>
              <a:t>C</a:t>
            </a:r>
            <a:endParaRPr spc="5" dirty="0"/>
          </a:p>
        </p:txBody>
      </p:sp>
      <p:sp>
        <p:nvSpPr>
          <p:cNvPr id="4" name="object 4"/>
          <p:cNvSpPr txBox="1"/>
          <p:nvPr/>
        </p:nvSpPr>
        <p:spPr>
          <a:xfrm>
            <a:off x="910590" y="1618615"/>
            <a:ext cx="6405245" cy="320040"/>
          </a:xfrm>
          <a:prstGeom prst="rect">
            <a:avLst/>
          </a:prstGeom>
        </p:spPr>
        <p:txBody>
          <a:bodyPr vert="horz" wrap="square" lIns="0" tIns="12700" rIns="0" bIns="0" rtlCol="0">
            <a:spAutoFit/>
          </a:bodyPr>
          <a:p>
            <a:pPr marL="297180" indent="-285115">
              <a:lnSpc>
                <a:spcPct val="100000"/>
              </a:lnSpc>
              <a:spcBef>
                <a:spcPts val="100"/>
              </a:spcBef>
              <a:buFont typeface="Arial MT"/>
              <a:buChar char="•"/>
              <a:tabLst>
                <a:tab pos="297180" algn="l"/>
                <a:tab pos="297815" algn="l"/>
              </a:tabLst>
            </a:pPr>
            <a:r>
              <a:rPr sz="2000" spc="20" dirty="0">
                <a:latin typeface="Times New Roman" panose="02020603050405020304"/>
                <a:cs typeface="Times New Roman" panose="02020603050405020304"/>
              </a:rPr>
              <a:t>Just</a:t>
            </a:r>
            <a:r>
              <a:rPr sz="2000" spc="-1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by</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changing</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product</a:t>
            </a:r>
            <a:r>
              <a:rPr sz="2000" b="1" spc="-175"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id</a:t>
            </a:r>
            <a:r>
              <a:rPr sz="2000" spc="20" dirty="0">
                <a:latin typeface="Times New Roman" panose="02020603050405020304"/>
                <a:cs typeface="Times New Roman" panose="02020603050405020304"/>
              </a:rPr>
              <a:t>,</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other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products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seen.</a:t>
            </a:r>
            <a:endParaRPr sz="2000">
              <a:latin typeface="Times New Roman" panose="02020603050405020304"/>
              <a:cs typeface="Times New Roman" panose="02020603050405020304"/>
            </a:endParaRPr>
          </a:p>
        </p:txBody>
      </p:sp>
      <p:pic>
        <p:nvPicPr>
          <p:cNvPr id="3" name="Picture 2" descr="Screenshot 2022-11-04 000611"/>
          <p:cNvPicPr>
            <a:picLocks noChangeAspect="1"/>
          </p:cNvPicPr>
          <p:nvPr/>
        </p:nvPicPr>
        <p:blipFill>
          <a:blip r:embed="rId1"/>
          <a:stretch>
            <a:fillRect/>
          </a:stretch>
        </p:blipFill>
        <p:spPr>
          <a:xfrm>
            <a:off x="0" y="2436495"/>
            <a:ext cx="5700395" cy="3244850"/>
          </a:xfrm>
          <a:prstGeom prst="rect">
            <a:avLst/>
          </a:prstGeom>
        </p:spPr>
      </p:pic>
      <p:pic>
        <p:nvPicPr>
          <p:cNvPr id="5" name="Picture 4" descr="Screenshot 2022-11-04 000638"/>
          <p:cNvPicPr>
            <a:picLocks noChangeAspect="1"/>
          </p:cNvPicPr>
          <p:nvPr/>
        </p:nvPicPr>
        <p:blipFill>
          <a:blip r:embed="rId2"/>
          <a:stretch>
            <a:fillRect/>
          </a:stretch>
        </p:blipFill>
        <p:spPr>
          <a:xfrm>
            <a:off x="6170930" y="2436495"/>
            <a:ext cx="6021070" cy="3245485"/>
          </a:xfrm>
          <a:prstGeom prst="rect">
            <a:avLst/>
          </a:prstGeom>
        </p:spPr>
      </p:pic>
      <p:sp>
        <p:nvSpPr>
          <p:cNvPr id="6" name="Curved Up Arrow 5"/>
          <p:cNvSpPr/>
          <p:nvPr/>
        </p:nvSpPr>
        <p:spPr>
          <a:xfrm>
            <a:off x="5100955" y="5681980"/>
            <a:ext cx="1775460" cy="784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998219"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P</a:t>
            </a:r>
            <a:r>
              <a:rPr spc="35" dirty="0"/>
              <a:t>o</a:t>
            </a:r>
            <a:r>
              <a:rPr spc="5" dirty="0"/>
              <a:t>C</a:t>
            </a:r>
            <a:endParaRPr spc="5" dirty="0"/>
          </a:p>
        </p:txBody>
      </p:sp>
      <p:sp>
        <p:nvSpPr>
          <p:cNvPr id="8" name="object 7"/>
          <p:cNvSpPr txBox="1"/>
          <p:nvPr/>
        </p:nvSpPr>
        <p:spPr>
          <a:xfrm>
            <a:off x="914400" y="1600517"/>
            <a:ext cx="6766559" cy="330835"/>
          </a:xfrm>
          <a:prstGeom prst="rect">
            <a:avLst/>
          </a:prstGeom>
        </p:spPr>
        <p:txBody>
          <a:bodyPr vert="horz" wrap="square" lIns="0" tIns="12700" rIns="0" bIns="0" rtlCol="0">
            <a:spAutoFit/>
          </a:bodyPr>
          <a:p>
            <a:pPr marL="297180" indent="-285115">
              <a:lnSpc>
                <a:spcPct val="100000"/>
              </a:lnSpc>
              <a:spcBef>
                <a:spcPts val="100"/>
              </a:spcBef>
              <a:buFont typeface="Arial MT"/>
              <a:buChar char="•"/>
              <a:tabLst>
                <a:tab pos="297180" algn="l"/>
                <a:tab pos="297815" algn="l"/>
              </a:tabLst>
            </a:pPr>
            <a:r>
              <a:rPr sz="2000" spc="20" dirty="0">
                <a:latin typeface="Times New Roman" panose="02020603050405020304"/>
                <a:cs typeface="Times New Roman" panose="02020603050405020304"/>
              </a:rPr>
              <a:t>Just</a:t>
            </a:r>
            <a:r>
              <a:rPr sz="2000" spc="-9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by</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changing</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5"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profile</a:t>
            </a:r>
            <a:r>
              <a:rPr sz="2000" b="1" spc="-10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id</a:t>
            </a:r>
            <a:r>
              <a:rPr sz="2000" spc="15" dirty="0">
                <a:latin typeface="Times New Roman" panose="02020603050405020304"/>
                <a:cs typeface="Times New Roman" panose="02020603050405020304"/>
              </a:rPr>
              <a:t>,</a:t>
            </a:r>
            <a:r>
              <a:rPr sz="2000"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other</a:t>
            </a:r>
            <a:r>
              <a:rPr sz="2000" spc="-1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user’s</a:t>
            </a:r>
            <a:r>
              <a:rPr sz="2000" spc="-7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profile</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seen.</a:t>
            </a:r>
            <a:endParaRPr sz="2000">
              <a:latin typeface="Times New Roman" panose="02020603050405020304"/>
              <a:cs typeface="Times New Roman" panose="02020603050405020304"/>
            </a:endParaRPr>
          </a:p>
        </p:txBody>
      </p:sp>
      <p:pic>
        <p:nvPicPr>
          <p:cNvPr id="3" name="Picture 2" descr="Screenshot 2022-11-04 002212"/>
          <p:cNvPicPr>
            <a:picLocks noChangeAspect="1"/>
          </p:cNvPicPr>
          <p:nvPr/>
        </p:nvPicPr>
        <p:blipFill>
          <a:blip r:embed="rId1"/>
          <a:stretch>
            <a:fillRect/>
          </a:stretch>
        </p:blipFill>
        <p:spPr>
          <a:xfrm>
            <a:off x="0" y="2266950"/>
            <a:ext cx="5684520" cy="3703320"/>
          </a:xfrm>
          <a:prstGeom prst="rect">
            <a:avLst/>
          </a:prstGeom>
        </p:spPr>
      </p:pic>
      <p:pic>
        <p:nvPicPr>
          <p:cNvPr id="4" name="Picture 3" descr="Screenshot 2022-11-04 002237"/>
          <p:cNvPicPr>
            <a:picLocks noChangeAspect="1"/>
          </p:cNvPicPr>
          <p:nvPr/>
        </p:nvPicPr>
        <p:blipFill>
          <a:blip r:embed="rId2"/>
          <a:stretch>
            <a:fillRect/>
          </a:stretch>
        </p:blipFill>
        <p:spPr>
          <a:xfrm>
            <a:off x="6499860" y="2266950"/>
            <a:ext cx="5692140" cy="3749040"/>
          </a:xfrm>
          <a:prstGeom prst="rect">
            <a:avLst/>
          </a:prstGeom>
        </p:spPr>
      </p:pic>
      <p:sp>
        <p:nvSpPr>
          <p:cNvPr id="5" name="Curved Up Arrow 4"/>
          <p:cNvSpPr/>
          <p:nvPr/>
        </p:nvSpPr>
        <p:spPr>
          <a:xfrm>
            <a:off x="5192395" y="6015355"/>
            <a:ext cx="1825625" cy="6540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09600" y="508635"/>
            <a:ext cx="786574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4" name="object 3"/>
          <p:cNvSpPr txBox="1"/>
          <p:nvPr/>
        </p:nvSpPr>
        <p:spPr>
          <a:xfrm>
            <a:off x="609600" y="1575371"/>
            <a:ext cx="10972165" cy="3706495"/>
          </a:xfrm>
          <a:prstGeom prst="rect">
            <a:avLst/>
          </a:prstGeom>
        </p:spPr>
        <p:txBody>
          <a:bodyPr vert="horz" wrap="square" lIns="0" tIns="27305" rIns="0" bIns="0" rtlCol="0">
            <a:spAutoFit/>
          </a:bodyPr>
          <a:p>
            <a:pPr marL="297180" marR="208915" indent="-284480">
              <a:lnSpc>
                <a:spcPts val="2160"/>
              </a:lnSpc>
              <a:spcBef>
                <a:spcPts val="215"/>
              </a:spcBef>
              <a:buFont typeface="Arial MT"/>
              <a:buChar char="•"/>
              <a:tabLst>
                <a:tab pos="296545" algn="l"/>
                <a:tab pos="297180" algn="l"/>
              </a:tabLst>
            </a:pPr>
            <a:r>
              <a:rPr sz="1850" spc="-10"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malicious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hacker</a:t>
            </a:r>
            <a:r>
              <a:rPr sz="1850" spc="-11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can</a:t>
            </a:r>
            <a:r>
              <a:rPr sz="1850" spc="-10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read</a:t>
            </a:r>
            <a:r>
              <a:rPr sz="1850" spc="-1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order</a:t>
            </a:r>
            <a:r>
              <a:rPr sz="1850" spc="-114"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information</a:t>
            </a:r>
            <a:r>
              <a:rPr sz="1850" spc="-1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dirty="0">
                <a:latin typeface="Times New Roman" panose="02020603050405020304"/>
                <a:cs typeface="Times New Roman" panose="02020603050405020304"/>
              </a:rPr>
              <a:t>any</a:t>
            </a:r>
            <a:r>
              <a:rPr sz="1850" spc="-180"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user</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just</a:t>
            </a:r>
            <a:r>
              <a:rPr sz="1850" spc="-1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by</a:t>
            </a:r>
            <a:r>
              <a:rPr sz="1850" spc="-95" dirty="0">
                <a:latin typeface="Times New Roman" panose="02020603050405020304"/>
                <a:cs typeface="Times New Roman" panose="02020603050405020304"/>
              </a:rPr>
              <a:t> </a:t>
            </a:r>
            <a:r>
              <a:rPr sz="1850" dirty="0">
                <a:latin typeface="Times New Roman" panose="02020603050405020304"/>
                <a:cs typeface="Times New Roman" panose="02020603050405020304"/>
              </a:rPr>
              <a:t>knowing</a:t>
            </a:r>
            <a:r>
              <a:rPr sz="1850" spc="-1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customer</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id.</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This</a:t>
            </a:r>
            <a:r>
              <a:rPr sz="1850" spc="-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discloses</a:t>
            </a:r>
            <a:r>
              <a:rPr sz="1850" spc="-14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critical </a:t>
            </a:r>
            <a:r>
              <a:rPr sz="1850" spc="-44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order</a:t>
            </a:r>
            <a:r>
              <a:rPr sz="1850" spc="-12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information</a:t>
            </a:r>
            <a:r>
              <a:rPr sz="1850" spc="-18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20"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users</a:t>
            </a:r>
            <a:r>
              <a:rPr sz="1850" spc="-14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including:</a:t>
            </a:r>
            <a:endParaRPr sz="1850">
              <a:latin typeface="Times New Roman" panose="02020603050405020304"/>
              <a:cs typeface="Times New Roman" panose="02020603050405020304"/>
            </a:endParaRPr>
          </a:p>
          <a:p>
            <a:pPr marL="754380" lvl="1" indent="-285115">
              <a:lnSpc>
                <a:spcPts val="1815"/>
              </a:lnSpc>
              <a:buSzPct val="94000"/>
              <a:buFont typeface="Wingdings" panose="05000000000000000000"/>
              <a:buChar char=""/>
              <a:tabLst>
                <a:tab pos="754380" algn="l"/>
                <a:tab pos="755015" algn="l"/>
              </a:tabLst>
            </a:pPr>
            <a:r>
              <a:rPr sz="1600" spc="-40" dirty="0">
                <a:latin typeface="Times New Roman" panose="02020603050405020304"/>
                <a:cs typeface="Times New Roman" panose="02020603050405020304"/>
              </a:rPr>
              <a:t>Name</a:t>
            </a:r>
            <a:endParaRPr sz="1600">
              <a:latin typeface="Times New Roman" panose="02020603050405020304"/>
              <a:cs typeface="Times New Roman" panose="02020603050405020304"/>
            </a:endParaRPr>
          </a:p>
          <a:p>
            <a:pPr marL="754380" lvl="1" indent="-285115">
              <a:lnSpc>
                <a:spcPct val="100000"/>
              </a:lnSpc>
              <a:buSzPct val="94000"/>
              <a:buFont typeface="Wingdings" panose="05000000000000000000"/>
              <a:buChar char=""/>
              <a:tabLst>
                <a:tab pos="754380" algn="l"/>
                <a:tab pos="755015" algn="l"/>
              </a:tabLst>
            </a:pPr>
            <a:r>
              <a:rPr sz="1600" dirty="0">
                <a:latin typeface="Times New Roman" panose="02020603050405020304"/>
                <a:cs typeface="Times New Roman" panose="02020603050405020304"/>
              </a:rPr>
              <a:t>Mobile</a:t>
            </a:r>
            <a:r>
              <a:rPr sz="1600" spc="-25" dirty="0">
                <a:latin typeface="Times New Roman" panose="02020603050405020304"/>
                <a:cs typeface="Times New Roman" panose="02020603050405020304"/>
              </a:rPr>
              <a:t> </a:t>
            </a:r>
            <a:r>
              <a:rPr sz="1600" spc="-40" dirty="0">
                <a:latin typeface="Times New Roman" panose="02020603050405020304"/>
                <a:cs typeface="Times New Roman" panose="02020603050405020304"/>
              </a:rPr>
              <a:t>Number</a:t>
            </a:r>
            <a:endParaRPr sz="1600">
              <a:latin typeface="Times New Roman" panose="02020603050405020304"/>
              <a:cs typeface="Times New Roman" panose="02020603050405020304"/>
            </a:endParaRPr>
          </a:p>
          <a:p>
            <a:pPr marL="754380" lvl="1" indent="-285115">
              <a:lnSpc>
                <a:spcPct val="100000"/>
              </a:lnSpc>
              <a:buSzPct val="94000"/>
              <a:buFont typeface="Wingdings" panose="05000000000000000000"/>
              <a:buChar char=""/>
              <a:tabLst>
                <a:tab pos="754380" algn="l"/>
                <a:tab pos="755015" algn="l"/>
              </a:tabLst>
            </a:pPr>
            <a:r>
              <a:rPr sz="1600" spc="-20" dirty="0">
                <a:latin typeface="Times New Roman" panose="02020603050405020304"/>
                <a:cs typeface="Times New Roman" panose="02020603050405020304"/>
              </a:rPr>
              <a:t>Email</a:t>
            </a:r>
            <a:r>
              <a:rPr sz="1600" spc="70" dirty="0">
                <a:latin typeface="Times New Roman" panose="02020603050405020304"/>
                <a:cs typeface="Times New Roman" panose="02020603050405020304"/>
              </a:rPr>
              <a:t> </a:t>
            </a:r>
            <a:r>
              <a:rPr sz="1600" dirty="0">
                <a:latin typeface="Times New Roman" panose="02020603050405020304"/>
                <a:cs typeface="Times New Roman" panose="02020603050405020304"/>
              </a:rPr>
              <a:t>Address</a:t>
            </a:r>
            <a:endParaRPr sz="1600">
              <a:latin typeface="Times New Roman" panose="02020603050405020304"/>
              <a:cs typeface="Times New Roman" panose="02020603050405020304"/>
            </a:endParaRPr>
          </a:p>
          <a:p>
            <a:pPr marL="754380" lvl="1" indent="-285115">
              <a:lnSpc>
                <a:spcPct val="100000"/>
              </a:lnSpc>
              <a:spcBef>
                <a:spcPts val="5"/>
              </a:spcBef>
              <a:buSzPct val="94000"/>
              <a:buFont typeface="Wingdings" panose="05000000000000000000"/>
              <a:buChar char=""/>
              <a:tabLst>
                <a:tab pos="754380" algn="l"/>
                <a:tab pos="755015" algn="l"/>
              </a:tabLst>
            </a:pPr>
            <a:r>
              <a:rPr sz="1600" spc="-15" dirty="0">
                <a:latin typeface="Times New Roman" panose="02020603050405020304"/>
                <a:cs typeface="Times New Roman" panose="02020603050405020304"/>
              </a:rPr>
              <a:t>Physical</a:t>
            </a:r>
            <a:r>
              <a:rPr sz="1600" spc="80" dirty="0">
                <a:latin typeface="Times New Roman" panose="02020603050405020304"/>
                <a:cs typeface="Times New Roman" panose="02020603050405020304"/>
              </a:rPr>
              <a:t> </a:t>
            </a:r>
            <a:r>
              <a:rPr sz="1600" dirty="0">
                <a:latin typeface="Times New Roman" panose="02020603050405020304"/>
                <a:cs typeface="Times New Roman" panose="02020603050405020304"/>
              </a:rPr>
              <a:t>Address</a:t>
            </a:r>
            <a:endParaRPr sz="1600">
              <a:latin typeface="Times New Roman" panose="02020603050405020304"/>
              <a:cs typeface="Times New Roman" panose="02020603050405020304"/>
            </a:endParaRPr>
          </a:p>
          <a:p>
            <a:pPr marL="754380" lvl="1" indent="-285115">
              <a:lnSpc>
                <a:spcPct val="100000"/>
              </a:lnSpc>
              <a:spcBef>
                <a:spcPts val="5"/>
              </a:spcBef>
              <a:buSzPct val="94000"/>
              <a:buFont typeface="Wingdings" panose="05000000000000000000"/>
              <a:buChar char=""/>
              <a:tabLst>
                <a:tab pos="754380" algn="l"/>
                <a:tab pos="755015" algn="l"/>
              </a:tabLst>
            </a:pPr>
            <a:r>
              <a:rPr sz="1600" spc="-5" dirty="0">
                <a:latin typeface="Times New Roman" panose="02020603050405020304"/>
                <a:cs typeface="Times New Roman" panose="02020603050405020304"/>
              </a:rPr>
              <a:t>Order</a:t>
            </a:r>
            <a:r>
              <a:rPr sz="1600" spc="-1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Id</a:t>
            </a:r>
            <a:endParaRPr sz="1600">
              <a:latin typeface="Times New Roman" panose="02020603050405020304"/>
              <a:cs typeface="Times New Roman" panose="02020603050405020304"/>
            </a:endParaRPr>
          </a:p>
          <a:p>
            <a:pPr marL="754380" lvl="1" indent="-285115">
              <a:lnSpc>
                <a:spcPct val="100000"/>
              </a:lnSpc>
              <a:buSzPct val="94000"/>
              <a:buFont typeface="Wingdings" panose="05000000000000000000"/>
              <a:buChar char=""/>
              <a:tabLst>
                <a:tab pos="754380" algn="l"/>
                <a:tab pos="755015" algn="l"/>
              </a:tabLst>
            </a:pPr>
            <a:r>
              <a:rPr sz="1600" spc="10" dirty="0">
                <a:latin typeface="Times New Roman" panose="02020603050405020304"/>
                <a:cs typeface="Times New Roman" panose="02020603050405020304"/>
              </a:rPr>
              <a:t>Bill</a:t>
            </a:r>
            <a:r>
              <a:rPr sz="1600" spc="-55" dirty="0">
                <a:latin typeface="Times New Roman" panose="02020603050405020304"/>
                <a:cs typeface="Times New Roman" panose="02020603050405020304"/>
              </a:rPr>
              <a:t> Amount</a:t>
            </a:r>
            <a:r>
              <a:rPr sz="1600"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and</a:t>
            </a:r>
            <a:r>
              <a:rPr sz="1600" spc="6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Breakdown</a:t>
            </a:r>
            <a:endParaRPr sz="1600">
              <a:latin typeface="Times New Roman" panose="02020603050405020304"/>
              <a:cs typeface="Times New Roman" panose="02020603050405020304"/>
            </a:endParaRPr>
          </a:p>
          <a:p>
            <a:pPr marL="754380" lvl="1" indent="-285115">
              <a:lnSpc>
                <a:spcPct val="100000"/>
              </a:lnSpc>
              <a:spcBef>
                <a:spcPts val="5"/>
              </a:spcBef>
              <a:buSzPct val="94000"/>
              <a:buFont typeface="Wingdings" panose="05000000000000000000"/>
              <a:buChar char=""/>
              <a:tabLst>
                <a:tab pos="754380" algn="l"/>
                <a:tab pos="755015" algn="l"/>
              </a:tabLst>
            </a:pPr>
            <a:r>
              <a:rPr sz="1600" spc="-40" dirty="0">
                <a:latin typeface="Times New Roman" panose="02020603050405020304"/>
                <a:cs typeface="Times New Roman" panose="02020603050405020304"/>
              </a:rPr>
              <a:t>Payment</a:t>
            </a:r>
            <a:r>
              <a:rPr sz="1600" spc="220"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Mode</a:t>
            </a:r>
            <a:endParaRPr sz="1600">
              <a:latin typeface="Times New Roman" panose="02020603050405020304"/>
              <a:cs typeface="Times New Roman" panose="02020603050405020304"/>
            </a:endParaRPr>
          </a:p>
          <a:p>
            <a:pPr lvl="1">
              <a:lnSpc>
                <a:spcPct val="100000"/>
              </a:lnSpc>
              <a:spcBef>
                <a:spcPts val="35"/>
              </a:spcBef>
              <a:buFont typeface="Wingdings" panose="05000000000000000000"/>
              <a:buChar char=""/>
            </a:pPr>
            <a:endParaRPr sz="1950">
              <a:latin typeface="Times New Roman" panose="02020603050405020304"/>
              <a:cs typeface="Times New Roman" panose="02020603050405020304"/>
            </a:endParaRPr>
          </a:p>
          <a:p>
            <a:pPr marL="297180" marR="297180" indent="-284480">
              <a:lnSpc>
                <a:spcPts val="2160"/>
              </a:lnSpc>
              <a:buFont typeface="Arial MT"/>
              <a:buChar char="•"/>
              <a:tabLst>
                <a:tab pos="296545" algn="l"/>
                <a:tab pos="297180" algn="l"/>
              </a:tabLst>
            </a:pPr>
            <a:r>
              <a:rPr sz="1850" spc="-5" dirty="0">
                <a:latin typeface="Times New Roman" panose="02020603050405020304"/>
                <a:cs typeface="Times New Roman" panose="02020603050405020304"/>
              </a:rPr>
              <a:t>This</a:t>
            </a:r>
            <a:r>
              <a:rPr sz="1850" spc="-5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can</a:t>
            </a:r>
            <a:r>
              <a:rPr sz="1850" spc="-10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be</a:t>
            </a:r>
            <a:r>
              <a:rPr sz="1850" spc="-75"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used</a:t>
            </a:r>
            <a:r>
              <a:rPr sz="1850" spc="-10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by</a:t>
            </a:r>
            <a:r>
              <a:rPr sz="1850" spc="-10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malicious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hackers</a:t>
            </a:r>
            <a:r>
              <a:rPr sz="1850" spc="-14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carry</a:t>
            </a:r>
            <a:r>
              <a:rPr sz="1850" spc="-10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out</a:t>
            </a:r>
            <a:r>
              <a:rPr sz="1850" spc="-17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targeted </a:t>
            </a:r>
            <a:r>
              <a:rPr sz="1850" spc="5" dirty="0">
                <a:latin typeface="Times New Roman" panose="02020603050405020304"/>
                <a:cs typeface="Times New Roman" panose="02020603050405020304"/>
              </a:rPr>
              <a:t>phishing</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attacks</a:t>
            </a:r>
            <a:r>
              <a:rPr sz="1850" spc="-5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on</a:t>
            </a:r>
            <a:r>
              <a:rPr sz="1850" spc="-10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0"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users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information</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can </a:t>
            </a:r>
            <a:r>
              <a:rPr sz="1850" spc="-45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also</a:t>
            </a:r>
            <a:r>
              <a:rPr sz="1850" spc="-2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sold</a:t>
            </a:r>
            <a:r>
              <a:rPr sz="1850" spc="-10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 </a:t>
            </a:r>
            <a:r>
              <a:rPr sz="1850" spc="-15" dirty="0">
                <a:latin typeface="Times New Roman" panose="02020603050405020304"/>
                <a:cs typeface="Times New Roman" panose="02020603050405020304"/>
              </a:rPr>
              <a:t>competitors/black-market.</a:t>
            </a:r>
            <a:endParaRPr sz="1850">
              <a:latin typeface="Times New Roman" panose="02020603050405020304"/>
              <a:cs typeface="Times New Roman" panose="02020603050405020304"/>
            </a:endParaRPr>
          </a:p>
          <a:p>
            <a:pPr marL="297180" marR="5080" indent="-284480">
              <a:lnSpc>
                <a:spcPts val="2160"/>
              </a:lnSpc>
              <a:spcBef>
                <a:spcPts val="5"/>
              </a:spcBef>
              <a:buFont typeface="Arial MT"/>
              <a:buChar char="•"/>
              <a:tabLst>
                <a:tab pos="296545" algn="l"/>
                <a:tab pos="297180" algn="l"/>
              </a:tabLst>
            </a:pPr>
            <a:r>
              <a:rPr sz="1850" spc="-25" dirty="0">
                <a:latin typeface="Times New Roman" panose="02020603050405020304"/>
                <a:cs typeface="Times New Roman" panose="02020603050405020304"/>
              </a:rPr>
              <a:t>More</a:t>
            </a:r>
            <a:r>
              <a:rPr sz="1850" spc="-7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over,</a:t>
            </a:r>
            <a:r>
              <a:rPr sz="1850" spc="-1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as</a:t>
            </a:r>
            <a:r>
              <a:rPr sz="1850" spc="-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there</a:t>
            </a:r>
            <a:r>
              <a:rPr sz="1850" spc="-7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is</a:t>
            </a:r>
            <a:r>
              <a:rPr sz="1850" spc="-5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no</a:t>
            </a:r>
            <a:r>
              <a:rPr sz="1850"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rate</a:t>
            </a:r>
            <a:r>
              <a:rPr sz="1850" spc="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limiting</a:t>
            </a:r>
            <a:r>
              <a:rPr sz="1850" spc="-15" dirty="0">
                <a:latin typeface="Times New Roman" panose="02020603050405020304"/>
                <a:cs typeface="Times New Roman" panose="02020603050405020304"/>
              </a:rPr>
              <a:t> </a:t>
            </a:r>
            <a:r>
              <a:rPr sz="1850" dirty="0">
                <a:latin typeface="Times New Roman" panose="02020603050405020304"/>
                <a:cs typeface="Times New Roman" panose="02020603050405020304"/>
              </a:rPr>
              <a:t>checks,</a:t>
            </a:r>
            <a:r>
              <a:rPr sz="1850" spc="-1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attacker</a:t>
            </a:r>
            <a:r>
              <a:rPr sz="1850" spc="-114"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can</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brute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force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customer</a:t>
            </a:r>
            <a:r>
              <a:rPr sz="1850" spc="-114"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id</a:t>
            </a:r>
            <a:r>
              <a:rPr sz="1850" spc="-9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for</a:t>
            </a:r>
            <a:r>
              <a:rPr sz="1850" spc="-114"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all</a:t>
            </a:r>
            <a:r>
              <a:rPr sz="1850" spc="-10" dirty="0">
                <a:latin typeface="Times New Roman" panose="02020603050405020304"/>
                <a:cs typeface="Times New Roman" panose="02020603050405020304"/>
              </a:rPr>
              <a:t> </a:t>
            </a:r>
            <a:r>
              <a:rPr sz="1850" dirty="0">
                <a:latin typeface="Times New Roman" panose="02020603050405020304"/>
                <a:cs typeface="Times New Roman" panose="02020603050405020304"/>
              </a:rPr>
              <a:t>possible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values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get </a:t>
            </a:r>
            <a:r>
              <a:rPr sz="1850" spc="-44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bill</a:t>
            </a:r>
            <a:r>
              <a:rPr sz="1850" spc="-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information</a:t>
            </a:r>
            <a:r>
              <a:rPr sz="1850" spc="-18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each</a:t>
            </a:r>
            <a:r>
              <a:rPr sz="1850" spc="-10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0" dirty="0">
                <a:latin typeface="Times New Roman" panose="02020603050405020304"/>
                <a:cs typeface="Times New Roman" panose="02020603050405020304"/>
              </a:rPr>
              <a:t> </a:t>
            </a:r>
            <a:r>
              <a:rPr sz="1850" dirty="0">
                <a:latin typeface="Times New Roman" panose="02020603050405020304"/>
                <a:cs typeface="Times New Roman" panose="02020603050405020304"/>
              </a:rPr>
              <a:t>every</a:t>
            </a:r>
            <a:r>
              <a:rPr sz="1850" spc="-180"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user</a:t>
            </a:r>
            <a:r>
              <a:rPr sz="1850" spc="-3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organization</a:t>
            </a:r>
            <a:r>
              <a:rPr sz="1850" spc="-10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resulting</a:t>
            </a:r>
            <a:r>
              <a:rPr sz="1850" spc="-10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is</a:t>
            </a:r>
            <a:r>
              <a:rPr sz="1850" spc="-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spc="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massive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information</a:t>
            </a:r>
            <a:r>
              <a:rPr sz="1850" spc="-18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leakage.</a:t>
            </a:r>
            <a:endParaRPr sz="1850">
              <a:latin typeface="Times New Roman" panose="02020603050405020304"/>
              <a:cs typeface="Times New Roman" panose="020206030504050203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34720" y="376555"/>
            <a:ext cx="831913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478978"/>
            <a:ext cx="10158095" cy="1936750"/>
          </a:xfrm>
          <a:prstGeom prst="rect">
            <a:avLst/>
          </a:prstGeom>
        </p:spPr>
        <p:txBody>
          <a:bodyPr vert="horz" wrap="square" lIns="0" tIns="43815" rIns="0" bIns="0" rtlCol="0">
            <a:spAutoFit/>
          </a:bodyPr>
          <a:p>
            <a:pPr marL="12700">
              <a:lnSpc>
                <a:spcPct val="100000"/>
              </a:lnSpc>
              <a:spcBef>
                <a:spcPts val="345"/>
              </a:spcBef>
            </a:pPr>
            <a:r>
              <a:rPr sz="2000" spc="-40" dirty="0">
                <a:latin typeface="Times New Roman" panose="02020603050405020304"/>
                <a:cs typeface="Times New Roman" panose="02020603050405020304"/>
              </a:rPr>
              <a:t>Take</a:t>
            </a:r>
            <a:r>
              <a:rPr sz="2000" spc="11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following</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precautions:</a:t>
            </a:r>
            <a:endParaRPr sz="2000">
              <a:latin typeface="Times New Roman" panose="02020603050405020304"/>
              <a:cs typeface="Times New Roman" panose="02020603050405020304"/>
            </a:endParaRPr>
          </a:p>
          <a:p>
            <a:pPr marL="704215" indent="-233680">
              <a:lnSpc>
                <a:spcPct val="100000"/>
              </a:lnSpc>
              <a:spcBef>
                <a:spcPts val="245"/>
              </a:spcBef>
              <a:buFont typeface="Arial MT"/>
              <a:buChar char="•"/>
              <a:tabLst>
                <a:tab pos="703580" algn="l"/>
                <a:tab pos="704215" algn="l"/>
              </a:tabLst>
            </a:pPr>
            <a:r>
              <a:rPr sz="2000" spc="-20" dirty="0">
                <a:latin typeface="Times New Roman" panose="02020603050405020304"/>
                <a:cs typeface="Times New Roman" panose="02020603050405020304"/>
              </a:rPr>
              <a:t>Make</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sure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each</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only</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see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his/her</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only.</a:t>
            </a:r>
            <a:endParaRPr sz="2000">
              <a:latin typeface="Times New Roman" panose="02020603050405020304"/>
              <a:cs typeface="Times New Roman" panose="02020603050405020304"/>
            </a:endParaRPr>
          </a:p>
          <a:p>
            <a:pPr marL="704215" indent="-233680">
              <a:lnSpc>
                <a:spcPts val="2280"/>
              </a:lnSpc>
              <a:spcBef>
                <a:spcPts val="320"/>
              </a:spcBef>
              <a:buFont typeface="Arial MT"/>
              <a:buChar char="•"/>
              <a:tabLst>
                <a:tab pos="703580" algn="l"/>
                <a:tab pos="704215" algn="l"/>
              </a:tabLst>
            </a:pPr>
            <a:r>
              <a:rPr sz="2000" spc="-25" dirty="0">
                <a:latin typeface="Times New Roman" panose="02020603050405020304"/>
                <a:cs typeface="Times New Roman" panose="02020603050405020304"/>
              </a:rPr>
              <a:t>Use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proper</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rate</a:t>
            </a:r>
            <a:r>
              <a:rPr sz="2000" spc="-2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limiting</a:t>
            </a:r>
            <a:r>
              <a:rPr sz="2000" spc="1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checks</a:t>
            </a:r>
            <a:r>
              <a:rPr sz="20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number</a:t>
            </a:r>
            <a:r>
              <a:rPr sz="2000" spc="-1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comes</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from</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25" dirty="0">
                <a:latin typeface="Times New Roman" panose="02020603050405020304"/>
                <a:cs typeface="Times New Roman" panose="02020603050405020304"/>
              </a:rPr>
              <a:t> single</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5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small</a:t>
            </a:r>
            <a:endParaRPr sz="2000">
              <a:latin typeface="Times New Roman" panose="02020603050405020304"/>
              <a:cs typeface="Times New Roman" panose="02020603050405020304"/>
            </a:endParaRPr>
          </a:p>
          <a:p>
            <a:pPr marL="704215">
              <a:lnSpc>
                <a:spcPts val="2280"/>
              </a:lnSpc>
            </a:pPr>
            <a:r>
              <a:rPr sz="2000" spc="-10" dirty="0">
                <a:latin typeface="Times New Roman" panose="02020603050405020304"/>
                <a:cs typeface="Times New Roman" panose="02020603050405020304"/>
              </a:rPr>
              <a:t>a</a:t>
            </a:r>
            <a:r>
              <a:rPr sz="2000" spc="40" dirty="0">
                <a:latin typeface="Times New Roman" panose="02020603050405020304"/>
                <a:cs typeface="Times New Roman" panose="02020603050405020304"/>
              </a:rPr>
              <a:t>m</a:t>
            </a:r>
            <a:r>
              <a:rPr sz="2000" spc="35" dirty="0">
                <a:latin typeface="Times New Roman" panose="02020603050405020304"/>
                <a:cs typeface="Times New Roman" panose="02020603050405020304"/>
              </a:rPr>
              <a:t>oun</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a:t>
            </a:r>
            <a:r>
              <a:rPr sz="2000" dirty="0">
                <a:latin typeface="Times New Roman" panose="02020603050405020304"/>
                <a:cs typeface="Times New Roman" panose="02020603050405020304"/>
              </a:rPr>
              <a:t>f</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75" dirty="0">
                <a:latin typeface="Times New Roman" panose="02020603050405020304"/>
                <a:cs typeface="Times New Roman" panose="02020603050405020304"/>
              </a:rPr>
              <a:t>i</a:t>
            </a:r>
            <a:r>
              <a:rPr sz="2000" spc="40" dirty="0">
                <a:latin typeface="Times New Roman" panose="02020603050405020304"/>
                <a:cs typeface="Times New Roman" panose="02020603050405020304"/>
              </a:rPr>
              <a:t>m</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704215" marR="464185" indent="-233680">
              <a:lnSpc>
                <a:spcPts val="2160"/>
              </a:lnSpc>
              <a:spcBef>
                <a:spcPts val="520"/>
              </a:spcBef>
              <a:buFont typeface="Arial MT"/>
              <a:buChar char="•"/>
              <a:tabLst>
                <a:tab pos="703580" algn="l"/>
                <a:tab pos="704215" algn="l"/>
              </a:tabLst>
            </a:pPr>
            <a:r>
              <a:rPr sz="2000" dirty="0">
                <a:latin typeface="Times New Roman" panose="02020603050405020304"/>
                <a:cs typeface="Times New Roman" panose="02020603050405020304"/>
              </a:rPr>
              <a:t>Implement</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proper</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authentication</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authorization</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checks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make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sure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1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has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permission</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a:t>
            </a:r>
            <a:r>
              <a:rPr sz="2000" spc="-2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he/she</a:t>
            </a:r>
            <a:r>
              <a:rPr sz="2000" spc="-11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requesting.</a:t>
            </a:r>
            <a:endParaRPr sz="2000">
              <a:latin typeface="Times New Roman" panose="02020603050405020304"/>
              <a:cs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1539874"/>
            <a:ext cx="9178290" cy="1125220"/>
          </a:xfrm>
          <a:prstGeom prst="rect">
            <a:avLst/>
          </a:prstGeom>
        </p:spPr>
        <p:txBody>
          <a:bodyPr vert="horz" wrap="square" lIns="0" tIns="13335" rIns="0" bIns="0" rtlCol="0">
            <a:spAutoFit/>
          </a:bodyPr>
          <a:p>
            <a:pPr marL="358140" indent="-346075">
              <a:lnSpc>
                <a:spcPct val="100000"/>
              </a:lnSpc>
              <a:spcBef>
                <a:spcPts val="105"/>
              </a:spcBef>
              <a:buClr>
                <a:srgbClr val="000000"/>
              </a:buClr>
              <a:buFont typeface="Arial MT"/>
              <a:buChar char="•"/>
              <a:tabLst>
                <a:tab pos="358140" algn="l"/>
                <a:tab pos="358775" algn="l"/>
              </a:tabLst>
            </a:pPr>
            <a:r>
              <a:rPr sz="2400" u="heavy" spc="-10" dirty="0">
                <a:solidFill>
                  <a:srgbClr val="0462C1"/>
                </a:solidFill>
                <a:uFill>
                  <a:solidFill>
                    <a:srgbClr val="0462C1"/>
                  </a:solidFill>
                </a:uFill>
                <a:latin typeface="Times New Roman" panose="02020603050405020304"/>
                <a:cs typeface="Times New Roman" panose="02020603050405020304"/>
                <a:hlinkClick r:id="rId1"/>
              </a:rPr>
              <a:t>https://www.owasp.org/index.php/Insecure_Configuration_Management</a:t>
            </a:r>
            <a:endParaRPr sz="2400">
              <a:latin typeface="Times New Roman" panose="02020603050405020304"/>
              <a:cs typeface="Times New Roman" panose="02020603050405020304"/>
            </a:endParaRPr>
          </a:p>
          <a:p>
            <a:pPr marL="358140" marR="2344420" indent="-346075">
              <a:lnSpc>
                <a:spcPct val="100000"/>
              </a:lnSpc>
              <a:spcBef>
                <a:spcPts val="5"/>
              </a:spcBef>
              <a:buClr>
                <a:srgbClr val="000000"/>
              </a:buClr>
              <a:buFont typeface="Arial MT"/>
              <a:buChar char="•"/>
              <a:tabLst>
                <a:tab pos="358140" algn="l"/>
                <a:tab pos="358775" algn="l"/>
              </a:tabLst>
            </a:pPr>
            <a:r>
              <a:rPr sz="2400" u="heavy" spc="-10" dirty="0">
                <a:solidFill>
                  <a:srgbClr val="0462C1"/>
                </a:solidFill>
                <a:uFill>
                  <a:solidFill>
                    <a:srgbClr val="0462C1"/>
                  </a:solidFill>
                </a:uFill>
                <a:latin typeface="Times New Roman" panose="02020603050405020304"/>
                <a:cs typeface="Times New Roman" panose="02020603050405020304"/>
                <a:hlinkClick r:id="rId2"/>
              </a:rPr>
              <a:t>https://www.owasp.org/index.php/Top_10_2013-A4- </a:t>
            </a:r>
            <a:r>
              <a:rPr sz="2400" spc="-585" dirty="0">
                <a:solidFill>
                  <a:srgbClr val="0462C1"/>
                </a:solidFill>
                <a:latin typeface="Times New Roman" panose="02020603050405020304"/>
                <a:cs typeface="Times New Roman" panose="02020603050405020304"/>
                <a:hlinkClick r:id="rId2"/>
              </a:rPr>
              <a:t> </a:t>
            </a:r>
            <a:r>
              <a:rPr sz="2400" u="heavy" spc="-15" dirty="0">
                <a:solidFill>
                  <a:srgbClr val="0462C1"/>
                </a:solidFill>
                <a:uFill>
                  <a:solidFill>
                    <a:srgbClr val="0462C1"/>
                  </a:solidFill>
                </a:uFill>
                <a:latin typeface="Times New Roman" panose="02020603050405020304"/>
                <a:cs typeface="Times New Roman" panose="02020603050405020304"/>
                <a:hlinkClick r:id="rId2"/>
              </a:rPr>
              <a:t>Insecure_Direct_Object_References</a:t>
            </a:r>
            <a:endParaRPr sz="2400">
              <a:latin typeface="Times New Roman" panose="02020603050405020304"/>
              <a:cs typeface="Times New Roman" panose="0202060305040502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94740" y="349885"/>
            <a:ext cx="8103870" cy="583565"/>
          </a:xfrm>
          <a:prstGeom prst="rect">
            <a:avLst/>
          </a:prstGeom>
          <a:noFill/>
        </p:spPr>
        <p:txBody>
          <a:bodyPr wrap="square" rtlCol="0">
            <a:spAutoFit/>
          </a:bodyPr>
          <a:p>
            <a:r>
              <a:rPr lang="en-US" altLang="en-IN" sz="3200"/>
              <a:t>6</a:t>
            </a:r>
            <a:r>
              <a:rPr lang="en-IN" altLang="en-US" sz="3200"/>
              <a:t>) </a:t>
            </a:r>
            <a:r>
              <a:rPr lang="en-US" altLang="en-IN" sz="3200"/>
              <a:t>Client Side Filter Bypass </a:t>
            </a:r>
            <a:r>
              <a:rPr lang="en-IN" altLang="en-US" sz="2400"/>
              <a:t> </a:t>
            </a:r>
            <a:endParaRPr lang="en-IN" altLang="en-US" sz="2400"/>
          </a:p>
        </p:txBody>
      </p:sp>
      <p:graphicFrame>
        <p:nvGraphicFramePr>
          <p:cNvPr id="3" name="object 3"/>
          <p:cNvGraphicFramePr>
            <a:graphicFrameLocks noGrp="1"/>
          </p:cNvGraphicFramePr>
          <p:nvPr/>
        </p:nvGraphicFramePr>
        <p:xfrm>
          <a:off x="1094740" y="1989455"/>
          <a:ext cx="9049385" cy="2275840"/>
        </p:xfrm>
        <a:graphic>
          <a:graphicData uri="http://schemas.openxmlformats.org/drawingml/2006/table">
            <a:tbl>
              <a:tblPr firstRow="1" bandRow="1">
                <a:tableStyleId>{2D5ABB26-0587-4C30-8999-92F81FD0307C}</a:tableStyleId>
              </a:tblPr>
              <a:tblGrid>
                <a:gridCol w="1577340"/>
                <a:gridCol w="7472045"/>
              </a:tblGrid>
              <a:tr h="227584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55"/>
                        </a:spcBef>
                      </a:pPr>
                      <a:endParaRPr sz="1250">
                        <a:latin typeface="Times New Roman" panose="02020603050405020304"/>
                        <a:cs typeface="Times New Roman" panose="02020603050405020304"/>
                      </a:endParaRPr>
                    </a:p>
                    <a:p>
                      <a:pPr marL="95250" marR="91440" algn="ctr">
                        <a:lnSpc>
                          <a:spcPts val="1680"/>
                        </a:lnSpc>
                      </a:pPr>
                      <a:r>
                        <a:rPr sz="1450" spc="-35" dirty="0">
                          <a:latin typeface="Times New Roman" panose="02020603050405020304"/>
                          <a:cs typeface="Times New Roman" panose="02020603050405020304"/>
                        </a:rPr>
                        <a:t>Client</a:t>
                      </a:r>
                      <a:r>
                        <a:rPr sz="1450" dirty="0">
                          <a:latin typeface="Times New Roman" panose="02020603050405020304"/>
                          <a:cs typeface="Times New Roman" panose="02020603050405020304"/>
                        </a:rPr>
                        <a:t> </a:t>
                      </a:r>
                      <a:r>
                        <a:rPr sz="1450" spc="-25" dirty="0">
                          <a:latin typeface="Times New Roman" panose="02020603050405020304"/>
                          <a:cs typeface="Times New Roman" panose="02020603050405020304"/>
                        </a:rPr>
                        <a:t>Side</a:t>
                      </a:r>
                      <a:r>
                        <a:rPr sz="1450" spc="5" dirty="0">
                          <a:latin typeface="Times New Roman" panose="02020603050405020304"/>
                          <a:cs typeface="Times New Roman" panose="02020603050405020304"/>
                        </a:rPr>
                        <a:t> </a:t>
                      </a:r>
                      <a:r>
                        <a:rPr sz="1450" spc="-35" dirty="0">
                          <a:latin typeface="Times New Roman" panose="02020603050405020304"/>
                          <a:cs typeface="Times New Roman" panose="02020603050405020304"/>
                        </a:rPr>
                        <a:t>Filter </a:t>
                      </a:r>
                      <a:r>
                        <a:rPr sz="1450" spc="-345"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Bypass </a:t>
                      </a:r>
                      <a:r>
                        <a:rPr sz="1450" dirty="0">
                          <a:latin typeface="Times New Roman" panose="02020603050405020304"/>
                          <a:cs typeface="Times New Roman" panose="02020603050405020304"/>
                        </a:rPr>
                        <a:t> </a:t>
                      </a:r>
                      <a:r>
                        <a:rPr sz="1450" spc="-5" dirty="0">
                          <a:latin typeface="Times New Roman" panose="02020603050405020304"/>
                          <a:cs typeface="Times New Roman" panose="02020603050405020304"/>
                        </a:rPr>
                        <a:t>(Moderate)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p>
                      <a:pPr>
                        <a:lnSpc>
                          <a:spcPct val="100000"/>
                        </a:lnSpc>
                        <a:spcBef>
                          <a:spcPts val="50"/>
                        </a:spcBef>
                      </a:pPr>
                      <a:endParaRPr sz="1650">
                        <a:latin typeface="Times New Roman" panose="02020603050405020304"/>
                        <a:cs typeface="Times New Roman" panose="02020603050405020304"/>
                      </a:endParaRPr>
                    </a:p>
                    <a:p>
                      <a:pPr marL="85725">
                        <a:lnSpc>
                          <a:spcPct val="100000"/>
                        </a:lnSpc>
                      </a:pPr>
                      <a:r>
                        <a:rPr sz="1800" spc="-25" dirty="0">
                          <a:latin typeface="Times New Roman" panose="02020603050405020304"/>
                          <a:cs typeface="Times New Roman" panose="02020603050405020304"/>
                        </a:rPr>
                        <a:t>Below</a:t>
                      </a:r>
                      <a:r>
                        <a:rPr sz="1800" spc="-3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14"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a:t>
                      </a:r>
                      <a:r>
                        <a:rPr sz="1800" spc="-40" dirty="0">
                          <a:latin typeface="Times New Roman" panose="02020603050405020304"/>
                          <a:cs typeface="Times New Roman" panose="02020603050405020304"/>
                        </a:rPr>
                        <a:t> </a:t>
                      </a:r>
                      <a:r>
                        <a:rPr sz="1800" spc="-50" dirty="0">
                          <a:latin typeface="Times New Roman" panose="02020603050405020304"/>
                          <a:cs typeface="Times New Roman" panose="02020603050405020304"/>
                        </a:rPr>
                        <a:t>is</a:t>
                      </a:r>
                      <a:r>
                        <a:rPr sz="1800" spc="4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35" dirty="0">
                          <a:latin typeface="Times New Roman" panose="02020603050405020304"/>
                          <a:cs typeface="Times New Roman" panose="02020603050405020304"/>
                        </a:rPr>
                        <a:t> client</a:t>
                      </a:r>
                      <a:r>
                        <a:rPr sz="1800" spc="40" dirty="0">
                          <a:latin typeface="Times New Roman" panose="02020603050405020304"/>
                          <a:cs typeface="Times New Roman" panose="02020603050405020304"/>
                        </a:rPr>
                        <a:t> </a:t>
                      </a:r>
                      <a:r>
                        <a:rPr sz="1800" spc="-30" dirty="0">
                          <a:latin typeface="Times New Roman" panose="02020603050405020304"/>
                          <a:cs typeface="Times New Roman" panose="02020603050405020304"/>
                        </a:rPr>
                        <a:t>side</a:t>
                      </a:r>
                      <a:r>
                        <a:rPr sz="1800" spc="40" dirty="0">
                          <a:latin typeface="Times New Roman" panose="02020603050405020304"/>
                          <a:cs typeface="Times New Roman" panose="02020603050405020304"/>
                        </a:rPr>
                        <a:t> </a:t>
                      </a:r>
                      <a:r>
                        <a:rPr sz="1800" spc="-35" dirty="0">
                          <a:latin typeface="Times New Roman" panose="02020603050405020304"/>
                          <a:cs typeface="Times New Roman" panose="02020603050405020304"/>
                        </a:rPr>
                        <a:t>filter</a:t>
                      </a:r>
                      <a:r>
                        <a:rPr sz="1800" spc="4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bypass.</a:t>
                      </a:r>
                      <a:endParaRPr sz="1800">
                        <a:latin typeface="Times New Roman" panose="02020603050405020304"/>
                        <a:cs typeface="Times New Roman" panose="02020603050405020304"/>
                      </a:endParaRPr>
                    </a:p>
                    <a:p>
                      <a:pPr>
                        <a:lnSpc>
                          <a:spcPct val="100000"/>
                        </a:lnSpc>
                        <a:spcBef>
                          <a:spcPts val="15"/>
                        </a:spcBef>
                      </a:pPr>
                      <a:endParaRPr sz="1400">
                        <a:latin typeface="Times New Roman" panose="02020603050405020304"/>
                        <a:cs typeface="Times New Roman" panose="02020603050405020304"/>
                      </a:endParaRPr>
                    </a:p>
                    <a:p>
                      <a:pPr marL="85725">
                        <a:lnSpc>
                          <a:spcPts val="1710"/>
                        </a:lnSpc>
                      </a:pPr>
                      <a:r>
                        <a:rPr sz="1450" b="1" dirty="0">
                          <a:latin typeface="Times New Roman" panose="02020603050405020304"/>
                          <a:cs typeface="Times New Roman" panose="02020603050405020304"/>
                        </a:rPr>
                        <a:t>Affected</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a:t>
                      </a:r>
                      <a:r>
                        <a:rPr sz="1450" b="1" dirty="0">
                          <a:latin typeface="Times New Roman" panose="02020603050405020304"/>
                          <a:cs typeface="Times New Roman" panose="02020603050405020304"/>
                        </a:rPr>
                        <a:t>L</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370205" indent="-285115">
                        <a:lnSpc>
                          <a:spcPts val="1710"/>
                        </a:lnSpc>
                        <a:buClr>
                          <a:srgbClr val="000000"/>
                        </a:buClr>
                        <a:buSzPct val="86000"/>
                        <a:buFont typeface="Arial MT"/>
                        <a:buChar char="•"/>
                        <a:tabLst>
                          <a:tab pos="370205" algn="l"/>
                          <a:tab pos="370840" algn="l"/>
                        </a:tabLst>
                      </a:pPr>
                      <a:r>
                        <a:rPr sz="1450" u="sng" spc="-20" dirty="0">
                          <a:solidFill>
                            <a:srgbClr val="0462C1"/>
                          </a:solidFill>
                          <a:uFill>
                            <a:solidFill>
                              <a:srgbClr val="0462C1"/>
                            </a:solidFill>
                          </a:uFill>
                          <a:latin typeface="Times New Roman" panose="02020603050405020304"/>
                          <a:cs typeface="Times New Roman" panose="02020603050405020304"/>
                          <a:hlinkClick r:id="rId1"/>
                        </a:rPr>
                        <a:t>http://13.232.112.210/profile/16/edit/</a:t>
                      </a:r>
                      <a:endParaRPr sz="1450" u="sng" spc="-20" dirty="0">
                        <a:solidFill>
                          <a:srgbClr val="0462C1"/>
                        </a:solidFill>
                        <a:uFill>
                          <a:solidFill>
                            <a:srgbClr val="0462C1"/>
                          </a:solidFill>
                        </a:uFill>
                        <a:latin typeface="Times New Roman" panose="02020603050405020304"/>
                        <a:cs typeface="Times New Roman" panose="02020603050405020304"/>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5812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337881"/>
            <a:ext cx="9504680" cy="1045845"/>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35" dirty="0">
                <a:latin typeface="Times New Roman" panose="02020603050405020304"/>
                <a:cs typeface="Times New Roman" panose="02020603050405020304"/>
              </a:rPr>
              <a:t>Login</a:t>
            </a:r>
            <a:r>
              <a:rPr sz="1850" spc="-3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 </a:t>
            </a:r>
            <a:r>
              <a:rPr sz="1850" dirty="0">
                <a:latin typeface="Times New Roman" panose="02020603050405020304"/>
                <a:cs typeface="Times New Roman" panose="02020603050405020304"/>
              </a:rPr>
              <a:t>your</a:t>
            </a:r>
            <a:r>
              <a:rPr sz="1850" spc="-114" dirty="0">
                <a:latin typeface="Times New Roman" panose="02020603050405020304"/>
                <a:cs typeface="Times New Roman" panose="02020603050405020304"/>
              </a:rPr>
              <a:t> </a:t>
            </a:r>
            <a:r>
              <a:rPr sz="1850" dirty="0">
                <a:latin typeface="Times New Roman" panose="02020603050405020304"/>
                <a:cs typeface="Times New Roman" panose="02020603050405020304"/>
              </a:rPr>
              <a:t>account</a:t>
            </a:r>
            <a:r>
              <a:rPr sz="1850" spc="-17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go</a:t>
            </a:r>
            <a:r>
              <a:rPr sz="1850" spc="-25" dirty="0">
                <a:latin typeface="Times New Roman" panose="02020603050405020304"/>
                <a:cs typeface="Times New Roman" panose="02020603050405020304"/>
              </a:rPr>
              <a:t> to</a:t>
            </a:r>
            <a:r>
              <a:rPr sz="1850" spc="20" dirty="0">
                <a:latin typeface="Times New Roman" panose="02020603050405020304"/>
                <a:cs typeface="Times New Roman" panose="02020603050405020304"/>
              </a:rPr>
              <a:t> </a:t>
            </a:r>
            <a:r>
              <a:rPr sz="1850" b="1" spc="40" dirty="0">
                <a:latin typeface="Times New Roman" panose="02020603050405020304"/>
                <a:cs typeface="Times New Roman" panose="02020603050405020304"/>
              </a:rPr>
              <a:t>My</a:t>
            </a:r>
            <a:r>
              <a:rPr sz="1850" b="1" spc="-185" dirty="0">
                <a:latin typeface="Times New Roman" panose="02020603050405020304"/>
                <a:cs typeface="Times New Roman" panose="02020603050405020304"/>
              </a:rPr>
              <a:t> </a:t>
            </a:r>
            <a:r>
              <a:rPr sz="1850" b="1" spc="-25" dirty="0">
                <a:latin typeface="Times New Roman" panose="02020603050405020304"/>
                <a:cs typeface="Times New Roman" panose="02020603050405020304"/>
              </a:rPr>
              <a:t>Profile</a:t>
            </a:r>
            <a:r>
              <a:rPr sz="1850" b="1"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section.</a:t>
            </a:r>
            <a:endParaRPr sz="1850">
              <a:latin typeface="Times New Roman" panose="02020603050405020304"/>
              <a:cs typeface="Times New Roman" panose="02020603050405020304"/>
            </a:endParaRPr>
          </a:p>
          <a:p>
            <a:pPr marL="297180" indent="-285115">
              <a:lnSpc>
                <a:spcPts val="1965"/>
              </a:lnSpc>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2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click </a:t>
            </a:r>
            <a:r>
              <a:rPr sz="1850" spc="10" dirty="0">
                <a:latin typeface="Times New Roman" panose="02020603050405020304"/>
                <a:cs typeface="Times New Roman" panose="02020603050405020304"/>
              </a:rPr>
              <a:t>on</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edit </a:t>
            </a:r>
            <a:r>
              <a:rPr sz="1850" dirty="0">
                <a:latin typeface="Times New Roman" panose="02020603050405020304"/>
                <a:cs typeface="Times New Roman" panose="02020603050405020304"/>
              </a:rPr>
              <a:t>profile</a:t>
            </a:r>
            <a:r>
              <a:rPr sz="1850" spc="-16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button,</a:t>
            </a:r>
            <a:r>
              <a:rPr sz="1850" spc="-1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update</a:t>
            </a:r>
            <a:r>
              <a:rPr sz="1850" spc="-16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any</a:t>
            </a:r>
            <a:r>
              <a:rPr sz="1850" spc="-1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dirty="0">
                <a:latin typeface="Times New Roman" panose="02020603050405020304"/>
                <a:cs typeface="Times New Roman" panose="02020603050405020304"/>
              </a:rPr>
              <a:t>your</a:t>
            </a:r>
            <a:r>
              <a:rPr sz="1850" spc="-114"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details,</a:t>
            </a:r>
            <a:r>
              <a:rPr sz="1850" spc="-4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here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I</a:t>
            </a:r>
            <a:r>
              <a:rPr sz="1850" spc="-3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will</a:t>
            </a:r>
            <a:r>
              <a:rPr sz="1850" spc="-9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go</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with</a:t>
            </a:r>
            <a:r>
              <a:rPr sz="1850" spc="-2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phone</a:t>
            </a:r>
            <a:r>
              <a:rPr sz="1850" spc="-16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number</a:t>
            </a:r>
            <a:r>
              <a:rPr sz="1850" spc="-19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only.</a:t>
            </a:r>
            <a:endParaRPr sz="1850">
              <a:latin typeface="Times New Roman" panose="02020603050405020304"/>
              <a:cs typeface="Times New Roman" panose="02020603050405020304"/>
            </a:endParaRPr>
          </a:p>
          <a:p>
            <a:pPr marL="297180" indent="-285115">
              <a:lnSpc>
                <a:spcPts val="1965"/>
              </a:lnSpc>
              <a:buSzPct val="108000"/>
              <a:buFont typeface="Arial MT"/>
              <a:buChar char="•"/>
              <a:tabLst>
                <a:tab pos="297180" algn="l"/>
                <a:tab pos="297815" algn="l"/>
              </a:tabLst>
            </a:pPr>
            <a:r>
              <a:rPr sz="1850" spc="-5" dirty="0">
                <a:latin typeface="Times New Roman" panose="02020603050405020304"/>
                <a:cs typeface="Times New Roman" panose="02020603050405020304"/>
              </a:rPr>
              <a:t>I</a:t>
            </a:r>
            <a:r>
              <a:rPr sz="1850" spc="-4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upd</a:t>
            </a:r>
            <a:r>
              <a:rPr sz="1850" spc="-25" dirty="0">
                <a:latin typeface="Times New Roman" panose="02020603050405020304"/>
                <a:cs typeface="Times New Roman" panose="02020603050405020304"/>
              </a:rPr>
              <a:t>a</a:t>
            </a:r>
            <a:r>
              <a:rPr sz="1850" spc="-40" dirty="0">
                <a:latin typeface="Times New Roman" panose="02020603050405020304"/>
                <a:cs typeface="Times New Roman" panose="02020603050405020304"/>
              </a:rPr>
              <a:t>t</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d</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my</a:t>
            </a:r>
            <a:r>
              <a:rPr sz="1850" spc="-18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phon</a:t>
            </a:r>
            <a:r>
              <a:rPr sz="1850" spc="-5" dirty="0">
                <a:latin typeface="Times New Roman" panose="02020603050405020304"/>
                <a:cs typeface="Times New Roman" panose="02020603050405020304"/>
              </a:rPr>
              <a:t>e</a:t>
            </a:r>
            <a:r>
              <a:rPr sz="1850" spc="-16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nu</a:t>
            </a:r>
            <a:r>
              <a:rPr sz="1850" spc="-5" dirty="0">
                <a:latin typeface="Times New Roman" panose="02020603050405020304"/>
                <a:cs typeface="Times New Roman" panose="02020603050405020304"/>
              </a:rPr>
              <a:t>m</a:t>
            </a:r>
            <a:r>
              <a:rPr sz="1850" spc="-50" dirty="0">
                <a:latin typeface="Times New Roman" panose="02020603050405020304"/>
                <a:cs typeface="Times New Roman" panose="02020603050405020304"/>
              </a:rPr>
              <a:t>b</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r</a:t>
            </a:r>
            <a:r>
              <a:rPr sz="1850" spc="-1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fr</a:t>
            </a:r>
            <a:r>
              <a:rPr sz="1850" spc="30" dirty="0">
                <a:latin typeface="Times New Roman" panose="02020603050405020304"/>
                <a:cs typeface="Times New Roman" panose="02020603050405020304"/>
              </a:rPr>
              <a:t>o</a:t>
            </a:r>
            <a:r>
              <a:rPr sz="1850" spc="-10" dirty="0">
                <a:latin typeface="Times New Roman" panose="02020603050405020304"/>
                <a:cs typeface="Times New Roman" panose="02020603050405020304"/>
              </a:rPr>
              <a:t>m</a:t>
            </a:r>
            <a:r>
              <a:rPr sz="1850" spc="-220" dirty="0">
                <a:latin typeface="Times New Roman" panose="02020603050405020304"/>
                <a:cs typeface="Times New Roman" panose="02020603050405020304"/>
              </a:rPr>
              <a:t> </a:t>
            </a:r>
            <a:r>
              <a:rPr sz="1850" spc="-50" dirty="0">
                <a:latin typeface="Times New Roman" panose="02020603050405020304"/>
                <a:cs typeface="Times New Roman" panose="02020603050405020304"/>
              </a:rPr>
              <a:t>987654321</a:t>
            </a:r>
            <a:r>
              <a:rPr sz="1850" spc="-5" dirty="0">
                <a:latin typeface="Times New Roman" panose="02020603050405020304"/>
                <a:cs typeface="Times New Roman" panose="02020603050405020304"/>
              </a:rPr>
              <a:t>1</a:t>
            </a:r>
            <a:r>
              <a:rPr sz="1850" spc="55" dirty="0">
                <a:latin typeface="Times New Roman" panose="02020603050405020304"/>
                <a:cs typeface="Times New Roman" panose="02020603050405020304"/>
              </a:rPr>
              <a:t> </a:t>
            </a:r>
            <a:r>
              <a:rPr sz="1850" spc="-40" dirty="0">
                <a:latin typeface="Times New Roman" panose="02020603050405020304"/>
                <a:cs typeface="Times New Roman" panose="02020603050405020304"/>
              </a:rPr>
              <a:t>t</a:t>
            </a:r>
            <a:r>
              <a:rPr sz="1850" spc="-5" dirty="0">
                <a:latin typeface="Times New Roman" panose="02020603050405020304"/>
                <a:cs typeface="Times New Roman" panose="02020603050405020304"/>
              </a:rPr>
              <a:t>o</a:t>
            </a:r>
            <a:r>
              <a:rPr sz="1850" spc="-30" dirty="0">
                <a:latin typeface="Times New Roman" panose="02020603050405020304"/>
                <a:cs typeface="Times New Roman" panose="02020603050405020304"/>
              </a:rPr>
              <a:t> </a:t>
            </a:r>
            <a:r>
              <a:rPr lang="en-US" sz="1850" spc="-50" dirty="0">
                <a:latin typeface="Times New Roman" panose="02020603050405020304"/>
                <a:cs typeface="Times New Roman" panose="02020603050405020304"/>
              </a:rPr>
              <a:t>9090909090</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a:p>
            <a:pPr marL="297180" indent="-285115">
              <a:lnSpc>
                <a:spcPts val="2070"/>
              </a:lnSpc>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2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again </a:t>
            </a:r>
            <a:r>
              <a:rPr sz="1850" spc="-25" dirty="0">
                <a:latin typeface="Times New Roman" panose="02020603050405020304"/>
                <a:cs typeface="Times New Roman" panose="02020603050405020304"/>
              </a:rPr>
              <a:t>click</a:t>
            </a:r>
            <a:r>
              <a:rPr sz="1850" spc="5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on</a:t>
            </a:r>
            <a:r>
              <a:rPr sz="1850" spc="-110" dirty="0">
                <a:latin typeface="Times New Roman" panose="02020603050405020304"/>
                <a:cs typeface="Times New Roman" panose="02020603050405020304"/>
              </a:rPr>
              <a:t> </a:t>
            </a:r>
            <a:r>
              <a:rPr sz="1850" spc="-45" dirty="0">
                <a:latin typeface="Times New Roman" panose="02020603050405020304"/>
                <a:cs typeface="Times New Roman" panose="02020603050405020304"/>
              </a:rPr>
              <a:t>UPDATE</a:t>
            </a:r>
            <a:r>
              <a:rPr sz="1850" spc="10" dirty="0">
                <a:latin typeface="Times New Roman" panose="02020603050405020304"/>
                <a:cs typeface="Times New Roman" panose="02020603050405020304"/>
              </a:rPr>
              <a:t> </a:t>
            </a:r>
            <a:r>
              <a:rPr sz="1850" dirty="0">
                <a:latin typeface="Times New Roman" panose="02020603050405020304"/>
                <a:cs typeface="Times New Roman" panose="02020603050405020304"/>
              </a:rPr>
              <a:t>button</a:t>
            </a:r>
            <a:r>
              <a:rPr sz="1850" spc="-11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intercept</a:t>
            </a:r>
            <a:r>
              <a:rPr sz="1850" spc="-17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dirty="0">
                <a:latin typeface="Times New Roman" panose="02020603050405020304"/>
                <a:cs typeface="Times New Roman" panose="02020603050405020304"/>
              </a:rPr>
              <a:t>request</a:t>
            </a:r>
            <a:r>
              <a:rPr sz="1850" spc="-9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with</a:t>
            </a:r>
            <a:r>
              <a:rPr sz="1850" spc="-10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Burp </a:t>
            </a:r>
            <a:r>
              <a:rPr sz="1850" spc="-10" dirty="0">
                <a:latin typeface="Times New Roman" panose="02020603050405020304"/>
                <a:cs typeface="Times New Roman" panose="02020603050405020304"/>
              </a:rPr>
              <a:t>Suite.</a:t>
            </a:r>
            <a:endParaRPr sz="1850">
              <a:latin typeface="Times New Roman" panose="02020603050405020304"/>
              <a:cs typeface="Times New Roman" panose="02020603050405020304"/>
            </a:endParaRPr>
          </a:p>
        </p:txBody>
      </p:sp>
      <p:pic>
        <p:nvPicPr>
          <p:cNvPr id="4" name="Picture 3" descr="no. change"/>
          <p:cNvPicPr>
            <a:picLocks noChangeAspect="1"/>
          </p:cNvPicPr>
          <p:nvPr/>
        </p:nvPicPr>
        <p:blipFill>
          <a:blip r:embed="rId1"/>
          <a:stretch>
            <a:fillRect/>
          </a:stretch>
        </p:blipFill>
        <p:spPr>
          <a:xfrm>
            <a:off x="917575" y="2698115"/>
            <a:ext cx="5648325" cy="3733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225425"/>
            <a:ext cx="274637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105535"/>
            <a:ext cx="7065645" cy="596900"/>
          </a:xfrm>
          <a:prstGeom prst="rect">
            <a:avLst/>
          </a:prstGeom>
        </p:spPr>
        <p:txBody>
          <a:bodyPr vert="horz" wrap="square" lIns="0" tIns="12700" rIns="0" bIns="0" rtlCol="0">
            <a:spAutoFit/>
          </a:bodyPr>
          <a:p>
            <a:pPr marL="246380" indent="-234315">
              <a:lnSpc>
                <a:spcPts val="2280"/>
              </a:lnSpc>
              <a:spcBef>
                <a:spcPts val="100"/>
              </a:spcBef>
              <a:buFont typeface="Arial MT"/>
              <a:buChar char="•"/>
              <a:tabLst>
                <a:tab pos="245745" algn="l"/>
                <a:tab pos="247015" algn="l"/>
              </a:tabLst>
            </a:pPr>
            <a:r>
              <a:rPr sz="2000" spc="5" dirty="0">
                <a:latin typeface="Times New Roman" panose="02020603050405020304"/>
                <a:cs typeface="Times New Roman" panose="02020603050405020304"/>
              </a:rPr>
              <a:t>Now,</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send</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Repeater</a:t>
            </a:r>
            <a:r>
              <a:rPr sz="2000" b="1"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edit</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phone</a:t>
            </a:r>
            <a:r>
              <a:rPr sz="2000" spc="-18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number.</a:t>
            </a:r>
            <a:endParaRPr sz="2000">
              <a:latin typeface="Times New Roman" panose="02020603050405020304"/>
              <a:cs typeface="Times New Roman" panose="02020603050405020304"/>
            </a:endParaRPr>
          </a:p>
          <a:p>
            <a:pPr marL="246380" indent="-234315">
              <a:lnSpc>
                <a:spcPts val="2280"/>
              </a:lnSpc>
              <a:buFont typeface="Arial MT"/>
              <a:buChar char="•"/>
              <a:tabLst>
                <a:tab pos="245745" algn="l"/>
                <a:tab pos="247015" algn="l"/>
              </a:tabLst>
            </a:pPr>
            <a:r>
              <a:rPr sz="2000" dirty="0">
                <a:latin typeface="Times New Roman" panose="02020603050405020304"/>
                <a:cs typeface="Times New Roman" panose="02020603050405020304"/>
              </a:rPr>
              <a:t>I</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changed</a:t>
            </a:r>
            <a:r>
              <a:rPr sz="2000" spc="-7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from</a:t>
            </a:r>
            <a:r>
              <a:rPr sz="2000" spc="15" dirty="0">
                <a:latin typeface="Times New Roman" panose="02020603050405020304"/>
                <a:cs typeface="Times New Roman" panose="02020603050405020304"/>
              </a:rPr>
              <a:t> </a:t>
            </a:r>
            <a:r>
              <a:rPr lang="en-US" sz="2000" spc="-40" dirty="0">
                <a:latin typeface="Times New Roman" panose="02020603050405020304"/>
                <a:cs typeface="Times New Roman" panose="02020603050405020304"/>
              </a:rPr>
              <a:t>9090909090</a:t>
            </a:r>
            <a:r>
              <a:rPr sz="2000" spc="33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lang="en-US" sz="2000" spc="-40" dirty="0">
                <a:latin typeface="Times New Roman" panose="02020603050405020304"/>
                <a:cs typeface="Times New Roman" panose="02020603050405020304"/>
              </a:rPr>
              <a:t>8080808080</a:t>
            </a:r>
            <a:r>
              <a:rPr sz="2000" spc="3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hit</a:t>
            </a:r>
            <a:r>
              <a:rPr sz="2000" spc="14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Send</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4" name="Picture 3" descr="brup req"/>
          <p:cNvPicPr>
            <a:picLocks noChangeAspect="1"/>
          </p:cNvPicPr>
          <p:nvPr/>
        </p:nvPicPr>
        <p:blipFill>
          <a:blip r:embed="rId1"/>
          <a:stretch>
            <a:fillRect/>
          </a:stretch>
        </p:blipFill>
        <p:spPr>
          <a:xfrm>
            <a:off x="917575" y="2044700"/>
            <a:ext cx="5624195" cy="4672330"/>
          </a:xfrm>
          <a:prstGeom prst="rect">
            <a:avLst/>
          </a:prstGeom>
        </p:spPr>
      </p:pic>
      <p:pic>
        <p:nvPicPr>
          <p:cNvPr id="7" name="object 7"/>
          <p:cNvPicPr/>
          <p:nvPr/>
        </p:nvPicPr>
        <p:blipFill>
          <a:blip r:embed="rId2" cstate="print"/>
          <a:stretch>
            <a:fillRect/>
          </a:stretch>
        </p:blipFill>
        <p:spPr>
          <a:xfrm>
            <a:off x="6644639" y="3261359"/>
            <a:ext cx="5273040" cy="13919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46455" y="364553"/>
            <a:ext cx="778002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50" dirty="0"/>
              <a:t> </a:t>
            </a:r>
            <a:r>
              <a:rPr dirty="0"/>
              <a:t>–</a:t>
            </a:r>
            <a:r>
              <a:rPr spc="-35" dirty="0"/>
              <a:t> </a:t>
            </a:r>
            <a:r>
              <a:rPr spc="5" dirty="0"/>
              <a:t>profile</a:t>
            </a:r>
            <a:r>
              <a:rPr spc="-114" dirty="0"/>
              <a:t> </a:t>
            </a:r>
            <a:r>
              <a:rPr spc="-10" dirty="0"/>
              <a:t>updated</a:t>
            </a:r>
            <a:r>
              <a:rPr spc="30" dirty="0"/>
              <a:t> </a:t>
            </a:r>
            <a:r>
              <a:rPr spc="-25" dirty="0"/>
              <a:t>successfully</a:t>
            </a:r>
            <a:endParaRPr spc="-25" dirty="0"/>
          </a:p>
        </p:txBody>
      </p:sp>
      <p:pic>
        <p:nvPicPr>
          <p:cNvPr id="3" name="Picture 2" descr="profile_Updated"/>
          <p:cNvPicPr>
            <a:picLocks noChangeAspect="1"/>
          </p:cNvPicPr>
          <p:nvPr/>
        </p:nvPicPr>
        <p:blipFill>
          <a:blip r:embed="rId1"/>
          <a:stretch>
            <a:fillRect/>
          </a:stretch>
        </p:blipFill>
        <p:spPr>
          <a:xfrm>
            <a:off x="846455" y="2473325"/>
            <a:ext cx="5829300" cy="3676650"/>
          </a:xfrm>
          <a:prstGeom prst="rect">
            <a:avLst/>
          </a:prstGeom>
        </p:spPr>
      </p:pic>
      <p:sp>
        <p:nvSpPr>
          <p:cNvPr id="4" name="Text Box 3"/>
          <p:cNvSpPr txBox="1"/>
          <p:nvPr/>
        </p:nvSpPr>
        <p:spPr>
          <a:xfrm>
            <a:off x="922020" y="1414780"/>
            <a:ext cx="8926195" cy="368300"/>
          </a:xfrm>
          <a:prstGeom prst="rect">
            <a:avLst/>
          </a:prstGeom>
          <a:noFill/>
        </p:spPr>
        <p:txBody>
          <a:bodyPr wrap="square" rtlCol="0">
            <a:spAutoFit/>
          </a:bodyPr>
          <a:p>
            <a:r>
              <a:rPr lang="en-US"/>
              <a:t>As you can see Contact No. has been changed.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37908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30" dirty="0"/>
              <a:t> </a:t>
            </a:r>
            <a:r>
              <a:rPr spc="-25" dirty="0"/>
              <a:t>Impact</a:t>
            </a:r>
            <a:r>
              <a:rPr spc="165" dirty="0"/>
              <a:t> </a:t>
            </a:r>
            <a:r>
              <a:rPr dirty="0"/>
              <a:t>–</a:t>
            </a:r>
            <a:r>
              <a:rPr spc="-30" dirty="0"/>
              <a:t> </a:t>
            </a:r>
            <a:r>
              <a:rPr spc="-15" dirty="0"/>
              <a:t>High</a:t>
            </a:r>
            <a:endParaRPr spc="-15" dirty="0"/>
          </a:p>
        </p:txBody>
      </p:sp>
      <p:sp>
        <p:nvSpPr>
          <p:cNvPr id="3" name="object 3"/>
          <p:cNvSpPr txBox="1"/>
          <p:nvPr/>
        </p:nvSpPr>
        <p:spPr>
          <a:xfrm>
            <a:off x="765175" y="1458531"/>
            <a:ext cx="9740900" cy="320040"/>
          </a:xfrm>
          <a:prstGeom prst="rect">
            <a:avLst/>
          </a:prstGeom>
        </p:spPr>
        <p:txBody>
          <a:bodyPr vert="horz" wrap="square" lIns="0" tIns="12700" rIns="0" bIns="0" rtlCol="0">
            <a:spAutoFit/>
          </a:bodyPr>
          <a:p>
            <a:pPr marL="12065" indent="0">
              <a:lnSpc>
                <a:spcPct val="100000"/>
              </a:lnSpc>
              <a:spcBef>
                <a:spcPts val="100"/>
              </a:spcBef>
              <a:buSzPct val="93000"/>
              <a:buFont typeface="Arial MT"/>
              <a:buNone/>
              <a:tabLst>
                <a:tab pos="297180" algn="l"/>
                <a:tab pos="297815" algn="l"/>
              </a:tabLst>
            </a:pPr>
            <a:r>
              <a:rPr sz="2000" spc="-40" dirty="0">
                <a:latin typeface="Times New Roman" panose="02020603050405020304"/>
                <a:cs typeface="Times New Roman" panose="02020603050405020304"/>
              </a:rPr>
              <a:t>This</a:t>
            </a:r>
            <a:r>
              <a:rPr sz="2000" spc="1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would</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only</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trouble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users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who</a:t>
            </a:r>
            <a:r>
              <a:rPr sz="2000" spc="-6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in</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turn</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might</a:t>
            </a:r>
            <a:r>
              <a:rPr sz="2000" spc="6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give</a:t>
            </a:r>
            <a:r>
              <a:rPr sz="2000" spc="1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negative</a:t>
            </a:r>
            <a:r>
              <a:rPr sz="2000" spc="135" dirty="0">
                <a:latin typeface="Times New Roman" panose="02020603050405020304"/>
                <a:cs typeface="Times New Roman" panose="02020603050405020304"/>
              </a:rPr>
              <a:t> </a:t>
            </a:r>
            <a:r>
              <a:rPr sz="2000" dirty="0">
                <a:latin typeface="Times New Roman" panose="02020603050405020304"/>
                <a:cs typeface="Times New Roman" panose="02020603050405020304"/>
              </a:rPr>
              <a:t>feedback</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20"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your</a:t>
            </a:r>
            <a:r>
              <a:rPr sz="2000" spc="-1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website.</a:t>
            </a:r>
            <a:endParaRPr sz="2000">
              <a:latin typeface="Times New Roman" panose="02020603050405020304"/>
              <a:cs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544955" y="2478405"/>
          <a:ext cx="8533130" cy="3037840"/>
        </p:xfrm>
        <a:graphic>
          <a:graphicData uri="http://schemas.openxmlformats.org/drawingml/2006/table">
            <a:tbl>
              <a:tblPr firstRow="1" bandRow="1">
                <a:tableStyleId>{5C22544A-7EE6-4342-B048-85BDC9FD1C3A}</a:tableStyleId>
              </a:tblPr>
              <a:tblGrid>
                <a:gridCol w="2268220"/>
                <a:gridCol w="6264910"/>
              </a:tblGrid>
              <a:tr h="3037840">
                <a:tc>
                  <a:txBody>
                    <a:bodyPr/>
                    <a:p>
                      <a:pPr>
                        <a:buNone/>
                      </a:pPr>
                      <a:endParaRPr lang="en-IN" altLang="en-US"/>
                    </a:p>
                    <a:p>
                      <a:pPr>
                        <a:buNone/>
                      </a:pPr>
                      <a:endParaRPr lang="en-IN" altLang="en-US"/>
                    </a:p>
                    <a:p>
                      <a:pPr>
                        <a:buNone/>
                      </a:pPr>
                      <a:endParaRPr lang="en-IN" altLang="en-US"/>
                    </a:p>
                    <a:p>
                      <a:pPr>
                        <a:buNone/>
                      </a:pPr>
                      <a:r>
                        <a:rPr lang="en-IN" altLang="en-US" sz="2800">
                          <a:sym typeface="+mn-ea"/>
                        </a:rPr>
                        <a:t>SQL Injection</a:t>
                      </a:r>
                      <a:endParaRPr lang="en-IN" altLang="en-US" sz="2800">
                        <a:sym typeface="+mn-ea"/>
                      </a:endParaRPr>
                    </a:p>
                    <a:p>
                      <a:pPr>
                        <a:buNone/>
                      </a:pPr>
                      <a:r>
                        <a:rPr lang="en-IN" altLang="en-US" sz="2800">
                          <a:sym typeface="+mn-ea"/>
                        </a:rPr>
                        <a:t>(critical)</a:t>
                      </a:r>
                      <a:endParaRPr lang="en-IN" altLang="en-US" sz="1600"/>
                    </a:p>
                    <a:p>
                      <a:pPr>
                        <a:buNone/>
                      </a:pPr>
                      <a:endParaRPr lang="en-IN" altLang="en-US" sz="1600"/>
                    </a:p>
                  </a:txBody>
                  <a:tcPr>
                    <a:solidFill>
                      <a:srgbClr val="C00000"/>
                    </a:solidFill>
                  </a:tcPr>
                </a:tc>
                <a:tc>
                  <a:txBody>
                    <a:bodyPr/>
                    <a:p>
                      <a:pPr>
                        <a:buNone/>
                      </a:pPr>
                      <a:r>
                        <a:rPr lang="en-IN" altLang="en-US" b="0">
                          <a:solidFill>
                            <a:schemeClr val="tx1"/>
                          </a:solidFill>
                        </a:rPr>
                        <a:t>Below mentioned url in the </a:t>
                      </a:r>
                      <a:r>
                        <a:rPr lang="en-IN" altLang="en-US" b="0" u="sng">
                          <a:solidFill>
                            <a:schemeClr val="tx1"/>
                          </a:solidFill>
                        </a:rPr>
                        <a:t>online e-commerce portal</a:t>
                      </a:r>
                      <a:r>
                        <a:rPr lang="en-IN" altLang="en-US" b="0">
                          <a:solidFill>
                            <a:schemeClr val="tx1"/>
                          </a:solidFill>
                        </a:rPr>
                        <a:t> is vulnerable to sql injection attack.</a:t>
                      </a:r>
                      <a:endParaRPr lang="en-IN" altLang="en-US" b="0">
                        <a:solidFill>
                          <a:schemeClr val="tx1"/>
                        </a:solidFill>
                      </a:endParaRPr>
                    </a:p>
                    <a:p>
                      <a:pPr>
                        <a:buNone/>
                      </a:pPr>
                      <a:endParaRPr lang="en-IN" altLang="en-US" b="0">
                        <a:solidFill>
                          <a:schemeClr val="tx1"/>
                        </a:solidFill>
                      </a:endParaRPr>
                    </a:p>
                    <a:p>
                      <a:pPr>
                        <a:buNone/>
                      </a:pPr>
                      <a:r>
                        <a:rPr lang="en-IN" altLang="en-US" b="1">
                          <a:solidFill>
                            <a:schemeClr val="tx1"/>
                          </a:solidFill>
                        </a:rPr>
                        <a:t>Affected Url</a:t>
                      </a:r>
                      <a:r>
                        <a:rPr lang="en-IN" altLang="en-US" b="0">
                          <a:solidFill>
                            <a:schemeClr val="tx1"/>
                          </a:solidFill>
                        </a:rPr>
                        <a:t> </a:t>
                      </a:r>
                      <a:endParaRPr lang="en-IN" altLang="en-US" b="0">
                        <a:solidFill>
                          <a:schemeClr val="tx1"/>
                        </a:solidFill>
                      </a:endParaRPr>
                    </a:p>
                    <a:p>
                      <a:pPr>
                        <a:buNone/>
                      </a:pPr>
                      <a:r>
                        <a:rPr sz="1600" b="0">
                          <a:solidFill>
                            <a:schemeClr val="tx1"/>
                          </a:solidFill>
                        </a:rPr>
                        <a:t>http://35.154.84.159/products.php?cat=1</a:t>
                      </a:r>
                      <a:endParaRPr sz="1600" b="0">
                        <a:solidFill>
                          <a:schemeClr val="tx1"/>
                        </a:solidFill>
                      </a:endParaRPr>
                    </a:p>
                    <a:p>
                      <a:pPr>
                        <a:buNone/>
                      </a:pPr>
                      <a:endParaRPr lang="en-US" altLang="en-IN" b="1">
                        <a:solidFill>
                          <a:schemeClr val="tx1"/>
                        </a:solidFill>
                      </a:endParaRPr>
                    </a:p>
                    <a:p>
                      <a:pPr>
                        <a:buNone/>
                      </a:pPr>
                      <a:r>
                        <a:rPr lang="en-US" altLang="en-IN" b="1">
                          <a:solidFill>
                            <a:schemeClr val="tx1"/>
                          </a:solidFill>
                        </a:rPr>
                        <a:t>Affected parameter</a:t>
                      </a:r>
                      <a:endParaRPr lang="en-US" altLang="en-IN" b="1">
                        <a:solidFill>
                          <a:schemeClr val="tx1"/>
                        </a:solidFill>
                      </a:endParaRPr>
                    </a:p>
                    <a:p>
                      <a:pPr>
                        <a:buNone/>
                      </a:pPr>
                      <a:r>
                        <a:rPr lang="en-US" altLang="en-IN" sz="1600" b="0">
                          <a:solidFill>
                            <a:schemeClr val="tx1"/>
                          </a:solidFill>
                        </a:rPr>
                        <a:t>cat = 1 (GET parameter)</a:t>
                      </a:r>
                      <a:endParaRPr lang="en-US" altLang="en-IN" sz="1600" b="0">
                        <a:solidFill>
                          <a:schemeClr val="tx1"/>
                        </a:solidFill>
                      </a:endParaRPr>
                    </a:p>
                    <a:p>
                      <a:pPr>
                        <a:buNone/>
                      </a:pPr>
                      <a:endParaRPr lang="en-US" altLang="en-IN" sz="1600" b="0">
                        <a:solidFill>
                          <a:schemeClr val="tx1"/>
                        </a:solidFill>
                      </a:endParaRPr>
                    </a:p>
                    <a:p>
                      <a:pPr>
                        <a:buNone/>
                      </a:pPr>
                      <a:r>
                        <a:rPr lang="en-US" altLang="en-IN" sz="1800" b="1">
                          <a:solidFill>
                            <a:schemeClr val="tx1"/>
                          </a:solidFill>
                        </a:rPr>
                        <a:t>Payload </a:t>
                      </a:r>
                      <a:endParaRPr lang="en-US" altLang="en-IN" sz="1800" b="1">
                        <a:solidFill>
                          <a:schemeClr val="tx1"/>
                        </a:solidFill>
                      </a:endParaRPr>
                    </a:p>
                    <a:p>
                      <a:pPr>
                        <a:buNone/>
                      </a:pPr>
                      <a:r>
                        <a:rPr lang="en-US" altLang="en-IN" sz="1600" b="0">
                          <a:solidFill>
                            <a:schemeClr val="tx1"/>
                          </a:solidFill>
                        </a:rPr>
                        <a:t>cat = 1’</a:t>
                      </a:r>
                      <a:endParaRPr lang="en-US" altLang="en-IN" sz="1600" b="0">
                        <a:solidFill>
                          <a:schemeClr val="tx1"/>
                        </a:solidFill>
                      </a:endParaRPr>
                    </a:p>
                  </a:txBody>
                  <a:tcPr>
                    <a:solidFill>
                      <a:schemeClr val="bg1"/>
                    </a:solidFill>
                  </a:tcPr>
                </a:tc>
              </a:tr>
            </a:tbl>
          </a:graphicData>
        </a:graphic>
      </p:graphicFrame>
      <p:sp>
        <p:nvSpPr>
          <p:cNvPr id="3" name="Text Box 2"/>
          <p:cNvSpPr txBox="1"/>
          <p:nvPr/>
        </p:nvSpPr>
        <p:spPr>
          <a:xfrm>
            <a:off x="1544955" y="917575"/>
            <a:ext cx="7962265" cy="645160"/>
          </a:xfrm>
          <a:prstGeom prst="rect">
            <a:avLst/>
          </a:prstGeom>
          <a:noFill/>
        </p:spPr>
        <p:txBody>
          <a:bodyPr wrap="square" rtlCol="0">
            <a:spAutoFit/>
          </a:bodyPr>
          <a:p>
            <a:r>
              <a:rPr lang="en-US" sz="3600"/>
              <a:t>1) SQL injection  :-</a:t>
            </a:r>
            <a:endParaRPr lang="en-US" sz="3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74165"/>
            <a:ext cx="10349865" cy="1141730"/>
          </a:xfrm>
          <a:prstGeom prst="rect">
            <a:avLst/>
          </a:prstGeom>
        </p:spPr>
        <p:txBody>
          <a:bodyPr vert="horz" wrap="square" lIns="0" tIns="12700" rIns="0" bIns="0" rtlCol="0">
            <a:spAutoFit/>
          </a:bodyPr>
          <a:p>
            <a:pPr marL="815975" indent="-346075">
              <a:lnSpc>
                <a:spcPts val="2165"/>
              </a:lnSpc>
              <a:buSzPct val="120000"/>
              <a:buFont typeface="Arial MT"/>
              <a:buChar char="•"/>
              <a:tabLst>
                <a:tab pos="815975" algn="l"/>
                <a:tab pos="816610" algn="l"/>
              </a:tabLst>
            </a:pPr>
            <a:r>
              <a:rPr sz="2000" dirty="0">
                <a:latin typeface="Times New Roman" panose="02020603050405020304"/>
                <a:cs typeface="Times New Roman" panose="02020603050405020304"/>
              </a:rPr>
              <a:t>Implement</a:t>
            </a:r>
            <a:r>
              <a:rPr sz="2000" spc="-10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6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critical</a:t>
            </a:r>
            <a:r>
              <a:rPr sz="2000" spc="2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checks</a:t>
            </a:r>
            <a:r>
              <a:rPr sz="20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server</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side</a:t>
            </a:r>
            <a:r>
              <a:rPr sz="2000" spc="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code</a:t>
            </a:r>
            <a:r>
              <a:rPr lang="en-US"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spc="-15" dirty="0">
                <a:latin typeface="Times New Roman" panose="02020603050405020304"/>
                <a:cs typeface="Times New Roman" panose="02020603050405020304"/>
              </a:rPr>
              <a:t>Client-side</a:t>
            </a:r>
            <a:r>
              <a:rPr sz="2000" spc="1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checks </a:t>
            </a:r>
            <a:r>
              <a:rPr sz="2000" spc="25" dirty="0">
                <a:latin typeface="Times New Roman" panose="02020603050405020304"/>
                <a:cs typeface="Times New Roman" panose="02020603050405020304"/>
              </a:rPr>
              <a:t>must</a:t>
            </a:r>
            <a:r>
              <a:rPr sz="2000" spc="-1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treated</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 </a:t>
            </a:r>
            <a:r>
              <a:rPr sz="2000" spc="-10" dirty="0">
                <a:latin typeface="Times New Roman" panose="02020603050405020304"/>
                <a:cs typeface="Times New Roman" panose="02020603050405020304"/>
              </a:rPr>
              <a:t>decorative</a:t>
            </a:r>
            <a:r>
              <a:rPr lang="en-US"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815975" marR="5080" indent="-346075">
              <a:lnSpc>
                <a:spcPts val="2160"/>
              </a:lnSpc>
              <a:spcBef>
                <a:spcPts val="155"/>
              </a:spcBef>
              <a:buSzPct val="120000"/>
              <a:buFont typeface="Arial MT"/>
              <a:buChar char="•"/>
              <a:tabLst>
                <a:tab pos="815975" algn="l"/>
                <a:tab pos="816610" algn="l"/>
              </a:tabLst>
            </a:pPr>
            <a:r>
              <a:rPr sz="2000" spc="-30" dirty="0">
                <a:latin typeface="Times New Roman" panose="02020603050405020304"/>
                <a:cs typeface="Times New Roman" panose="02020603050405020304"/>
              </a:rPr>
              <a:t>All </a:t>
            </a:r>
            <a:r>
              <a:rPr sz="2000" spc="5" dirty="0">
                <a:latin typeface="Times New Roman" panose="02020603050405020304"/>
                <a:cs typeface="Times New Roman" panose="02020603050405020304"/>
              </a:rPr>
              <a:t>business </a:t>
            </a:r>
            <a:r>
              <a:rPr sz="2000" spc="-35" dirty="0">
                <a:latin typeface="Times New Roman" panose="02020603050405020304"/>
                <a:cs typeface="Times New Roman" panose="02020603050405020304"/>
              </a:rPr>
              <a:t>logic </a:t>
            </a:r>
            <a:r>
              <a:rPr sz="2000" spc="20" dirty="0">
                <a:latin typeface="Times New Roman" panose="02020603050405020304"/>
                <a:cs typeface="Times New Roman" panose="02020603050405020304"/>
              </a:rPr>
              <a:t>must </a:t>
            </a:r>
            <a:r>
              <a:rPr sz="2000" spc="15" dirty="0">
                <a:latin typeface="Times New Roman" panose="02020603050405020304"/>
                <a:cs typeface="Times New Roman" panose="02020603050405020304"/>
              </a:rPr>
              <a:t>be </a:t>
            </a:r>
            <a:r>
              <a:rPr sz="2000" spc="-5" dirty="0">
                <a:latin typeface="Times New Roman" panose="02020603050405020304"/>
                <a:cs typeface="Times New Roman" panose="02020603050405020304"/>
              </a:rPr>
              <a:t>implemented </a:t>
            </a:r>
            <a:r>
              <a:rPr sz="2000" spc="5" dirty="0">
                <a:latin typeface="Times New Roman" panose="02020603050405020304"/>
                <a:cs typeface="Times New Roman" panose="02020603050405020304"/>
              </a:rPr>
              <a:t>and </a:t>
            </a:r>
            <a:r>
              <a:rPr sz="2000" spc="-10" dirty="0">
                <a:latin typeface="Times New Roman" panose="02020603050405020304"/>
                <a:cs typeface="Times New Roman" panose="02020603050405020304"/>
              </a:rPr>
              <a:t>checked </a:t>
            </a:r>
            <a:r>
              <a:rPr sz="2000" spc="15" dirty="0">
                <a:latin typeface="Times New Roman" panose="02020603050405020304"/>
                <a:cs typeface="Times New Roman" panose="02020603050405020304"/>
              </a:rPr>
              <a:t>on </a:t>
            </a:r>
            <a:r>
              <a:rPr sz="2000" spc="10" dirty="0">
                <a:latin typeface="Times New Roman" panose="02020603050405020304"/>
                <a:cs typeface="Times New Roman" panose="02020603050405020304"/>
              </a:rPr>
              <a:t>the </a:t>
            </a:r>
            <a:r>
              <a:rPr sz="2000" spc="-15" dirty="0">
                <a:latin typeface="Times New Roman" panose="02020603050405020304"/>
                <a:cs typeface="Times New Roman" panose="02020603050405020304"/>
              </a:rPr>
              <a:t>server </a:t>
            </a:r>
            <a:r>
              <a:rPr sz="2000" spc="10" dirty="0">
                <a:latin typeface="Times New Roman" panose="02020603050405020304"/>
                <a:cs typeface="Times New Roman" panose="02020603050405020304"/>
              </a:rPr>
              <a:t>code. </a:t>
            </a:r>
            <a:r>
              <a:rPr sz="2000" spc="-40" dirty="0">
                <a:latin typeface="Times New Roman" panose="02020603050405020304"/>
                <a:cs typeface="Times New Roman" panose="02020603050405020304"/>
              </a:rPr>
              <a:t>This</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includes </a:t>
            </a:r>
            <a:r>
              <a:rPr sz="2000" spc="10" dirty="0">
                <a:latin typeface="Times New Roman" panose="02020603050405020304"/>
                <a:cs typeface="Times New Roman" panose="02020603050405020304"/>
              </a:rPr>
              <a:t>user </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input,</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flow</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of</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applications</a:t>
            </a:r>
            <a:r>
              <a:rPr sz="2000" spc="5" dirty="0">
                <a:latin typeface="Times New Roman" panose="02020603050405020304"/>
                <a:cs typeface="Times New Roman" panose="02020603050405020304"/>
              </a:rPr>
              <a:t> and</a:t>
            </a:r>
            <a:r>
              <a:rPr sz="2000" spc="2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even</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URL/Modules</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user</a:t>
            </a:r>
            <a:r>
              <a:rPr sz="2000" spc="-45"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supposed</a:t>
            </a:r>
            <a:r>
              <a:rPr sz="2000" spc="-14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access</a:t>
            </a:r>
            <a:r>
              <a:rPr sz="20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not.</a:t>
            </a:r>
            <a:endParaRPr sz="2000">
              <a:latin typeface="Times New Roman" panose="02020603050405020304"/>
              <a:cs typeface="Times New Roman" panose="020206030504050203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555" y="1538605"/>
            <a:ext cx="9010650" cy="811530"/>
          </a:xfrm>
          <a:prstGeom prst="rect">
            <a:avLst/>
          </a:prstGeom>
        </p:spPr>
        <p:txBody>
          <a:bodyPr vert="horz" wrap="square" lIns="0" tIns="103505" rIns="0" bIns="0" rtlCol="0">
            <a:spAutoFit/>
          </a:bodyPr>
          <a:p>
            <a:pPr marL="358140" indent="-346075">
              <a:lnSpc>
                <a:spcPct val="100000"/>
              </a:lnSpc>
              <a:spcBef>
                <a:spcPts val="81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1"/>
              </a:rPr>
              <a:t>https://portswigger.net/support/using-burp-to-bypass-client-side-javascript-validation</a:t>
            </a:r>
            <a:endParaRPr sz="2000">
              <a:latin typeface="Times New Roman" panose="02020603050405020304"/>
              <a:cs typeface="Times New Roman" panose="02020603050405020304"/>
            </a:endParaRPr>
          </a:p>
          <a:p>
            <a:pPr marL="358140" indent="-346075">
              <a:lnSpc>
                <a:spcPct val="100000"/>
              </a:lnSpc>
              <a:spcBef>
                <a:spcPts val="72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2"/>
              </a:rPr>
              <a:t>https://www.slideshare.net/SamBowne/cnit-129s-ch-5-bypassing-clientside-controls</a:t>
            </a:r>
            <a:endParaRPr sz="2000">
              <a:latin typeface="Times New Roman" panose="02020603050405020304"/>
              <a:cs typeface="Times New Roman" panose="020206030504050203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1019175" y="558418"/>
            <a:ext cx="517842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70" dirty="0"/>
              <a:t>7)</a:t>
            </a:r>
            <a:r>
              <a:rPr spc="-70" dirty="0"/>
              <a:t> </a:t>
            </a:r>
            <a:r>
              <a:rPr spc="-10" dirty="0"/>
              <a:t>Rate</a:t>
            </a:r>
            <a:r>
              <a:rPr spc="35" dirty="0"/>
              <a:t> </a:t>
            </a:r>
            <a:r>
              <a:rPr spc="-25" dirty="0"/>
              <a:t>Limiting</a:t>
            </a:r>
            <a:r>
              <a:rPr spc="114" dirty="0"/>
              <a:t> </a:t>
            </a:r>
            <a:r>
              <a:rPr spc="-45" dirty="0"/>
              <a:t>Issues</a:t>
            </a:r>
            <a:endParaRPr spc="-45" dirty="0"/>
          </a:p>
        </p:txBody>
      </p:sp>
      <p:graphicFrame>
        <p:nvGraphicFramePr>
          <p:cNvPr id="3" name="object 3"/>
          <p:cNvGraphicFramePr>
            <a:graphicFrameLocks noGrp="1"/>
          </p:cNvGraphicFramePr>
          <p:nvPr/>
        </p:nvGraphicFramePr>
        <p:xfrm>
          <a:off x="1019048" y="2237486"/>
          <a:ext cx="8535035" cy="2534285"/>
        </p:xfrm>
        <a:graphic>
          <a:graphicData uri="http://schemas.openxmlformats.org/drawingml/2006/table">
            <a:tbl>
              <a:tblPr firstRow="1" bandRow="1">
                <a:tableStyleId>{2D5ABB26-0587-4C30-8999-92F81FD0307C}</a:tableStyleId>
              </a:tblPr>
              <a:tblGrid>
                <a:gridCol w="1484630"/>
                <a:gridCol w="7031355"/>
              </a:tblGrid>
              <a:tr h="2521331">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5"/>
                        </a:spcBef>
                      </a:pPr>
                      <a:endParaRPr sz="1850">
                        <a:latin typeface="Times New Roman" panose="02020603050405020304"/>
                        <a:cs typeface="Times New Roman" panose="02020603050405020304"/>
                      </a:endParaRPr>
                    </a:p>
                    <a:p>
                      <a:pPr marL="104775" marR="81280" indent="-14605" algn="ctr">
                        <a:lnSpc>
                          <a:spcPct val="100000"/>
                        </a:lnSpc>
                      </a:pPr>
                      <a:r>
                        <a:rPr sz="1600" spc="-30" dirty="0">
                          <a:solidFill>
                            <a:srgbClr val="FFFFFF"/>
                          </a:solidFill>
                          <a:latin typeface="Times New Roman" panose="02020603050405020304"/>
                          <a:cs typeface="Times New Roman" panose="02020603050405020304"/>
                        </a:rPr>
                        <a:t>Account </a:t>
                      </a:r>
                      <a:r>
                        <a:rPr sz="1600" spc="-2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Takeover</a:t>
                      </a:r>
                      <a:r>
                        <a:rPr sz="1600" spc="60" dirty="0">
                          <a:solidFill>
                            <a:srgbClr val="FFFFFF"/>
                          </a:solidFill>
                          <a:latin typeface="Times New Roman" panose="02020603050405020304"/>
                          <a:cs typeface="Times New Roman" panose="02020603050405020304"/>
                        </a:rPr>
                        <a:t> </a:t>
                      </a:r>
                      <a:r>
                        <a:rPr sz="1600" spc="-35" dirty="0">
                          <a:solidFill>
                            <a:srgbClr val="FFFFFF"/>
                          </a:solidFill>
                          <a:latin typeface="Times New Roman" panose="02020603050405020304"/>
                          <a:cs typeface="Times New Roman" panose="02020603050405020304"/>
                        </a:rPr>
                        <a:t>Using </a:t>
                      </a:r>
                      <a:r>
                        <a:rPr sz="1600" spc="-385" dirty="0">
                          <a:solidFill>
                            <a:srgbClr val="FFFFFF"/>
                          </a:solidFill>
                          <a:latin typeface="Times New Roman" panose="02020603050405020304"/>
                          <a:cs typeface="Times New Roman" panose="02020603050405020304"/>
                        </a:rPr>
                        <a:t> </a:t>
                      </a:r>
                      <a:r>
                        <a:rPr sz="1600" spc="-20" dirty="0">
                          <a:solidFill>
                            <a:srgbClr val="FFFFFF"/>
                          </a:solidFill>
                          <a:latin typeface="Times New Roman" panose="02020603050405020304"/>
                          <a:cs typeface="Times New Roman" panose="02020603050405020304"/>
                        </a:rPr>
                        <a:t>OTP</a:t>
                      </a:r>
                      <a:r>
                        <a:rPr sz="1600" spc="50" dirty="0">
                          <a:solidFill>
                            <a:srgbClr val="FFFFFF"/>
                          </a:solidFill>
                          <a:latin typeface="Times New Roman" panose="02020603050405020304"/>
                          <a:cs typeface="Times New Roman" panose="02020603050405020304"/>
                        </a:rPr>
                        <a:t> </a:t>
                      </a:r>
                      <a:r>
                        <a:rPr sz="1600" spc="-20" dirty="0">
                          <a:solidFill>
                            <a:srgbClr val="FFFFFF"/>
                          </a:solidFill>
                          <a:latin typeface="Times New Roman" panose="02020603050405020304"/>
                          <a:cs typeface="Times New Roman" panose="02020603050405020304"/>
                        </a:rPr>
                        <a:t>Bypass </a:t>
                      </a:r>
                      <a:r>
                        <a:rPr sz="1600" spc="-15"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725">
                        <a:lnSpc>
                          <a:spcPct val="100000"/>
                        </a:lnSpc>
                      </a:pPr>
                      <a:r>
                        <a:rPr lang="en-US" sz="1650">
                          <a:latin typeface="Times New Roman" panose="02020603050405020304"/>
                          <a:cs typeface="Times New Roman" panose="02020603050405020304"/>
                        </a:rPr>
                        <a:t>the below mentioned signup page allows attacker to create large no. of signup’s </a:t>
                      </a:r>
                      <a:endParaRPr sz="1650">
                        <a:latin typeface="Times New Roman" panose="02020603050405020304"/>
                        <a:cs typeface="Times New Roman" panose="02020603050405020304"/>
                      </a:endParaRPr>
                    </a:p>
                    <a:p>
                      <a:pPr marL="85725">
                        <a:lnSpc>
                          <a:spcPct val="100000"/>
                        </a:lnSpc>
                      </a:pPr>
                      <a:endParaRPr sz="1600" b="1" spc="-40" dirty="0">
                        <a:latin typeface="Times New Roman" panose="02020603050405020304"/>
                        <a:cs typeface="Times New Roman" panose="02020603050405020304"/>
                      </a:endParaRPr>
                    </a:p>
                    <a:p>
                      <a:pPr marL="85725">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endParaRPr sz="1600">
                        <a:latin typeface="Times New Roman" panose="02020603050405020304"/>
                        <a:cs typeface="Times New Roman" panose="02020603050405020304"/>
                      </a:endParaRPr>
                    </a:p>
                    <a:p>
                      <a:pPr marL="85090" indent="0">
                        <a:lnSpc>
                          <a:spcPct val="100000"/>
                        </a:lnSpc>
                        <a:spcBef>
                          <a:spcPts val="5"/>
                        </a:spcBef>
                        <a:buClr>
                          <a:srgbClr val="000000"/>
                        </a:buClr>
                        <a:buSzPct val="78000"/>
                        <a:buFont typeface="Arial MT"/>
                        <a:buNone/>
                        <a:tabLst>
                          <a:tab pos="370205" algn="l"/>
                          <a:tab pos="370840" algn="l"/>
                        </a:tabLst>
                      </a:pPr>
                      <a:r>
                        <a:rPr sz="1600" u="sng" spc="-15" dirty="0">
                          <a:solidFill>
                            <a:srgbClr val="0462C1"/>
                          </a:solidFill>
                          <a:uFill>
                            <a:solidFill>
                              <a:srgbClr val="0462C1"/>
                            </a:solidFill>
                          </a:uFill>
                          <a:latin typeface="Times New Roman" panose="02020603050405020304"/>
                          <a:cs typeface="Times New Roman" panose="02020603050405020304"/>
                          <a:hlinkClick r:id="rId1"/>
                        </a:rPr>
                        <a:t>http://13.232.112.210/signup/customer.php</a:t>
                      </a:r>
                      <a:endParaRPr sz="1600" u="sng" spc="-15" dirty="0">
                        <a:solidFill>
                          <a:srgbClr val="0462C1"/>
                        </a:solidFill>
                        <a:uFill>
                          <a:solidFill>
                            <a:srgbClr val="0462C1"/>
                          </a:solidFill>
                        </a:uFill>
                        <a:latin typeface="Times New Roman" panose="02020603050405020304"/>
                        <a:cs typeface="Times New Roman" panose="02020603050405020304"/>
                      </a:endParaRPr>
                    </a:p>
                    <a:p>
                      <a:pPr marL="85725">
                        <a:lnSpc>
                          <a:spcPct val="100000"/>
                        </a:lnSpc>
                      </a:pPr>
                      <a:endParaRPr sz="1600" b="1" spc="-40" dirty="0">
                        <a:latin typeface="Times New Roman" panose="02020603050405020304"/>
                        <a:cs typeface="Times New Roman" panose="02020603050405020304"/>
                      </a:endParaRPr>
                    </a:p>
                    <a:p>
                      <a:pPr marL="85725">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P</a:t>
                      </a:r>
                      <a:r>
                        <a:rPr sz="1600" b="1" dirty="0">
                          <a:latin typeface="Times New Roman" panose="02020603050405020304"/>
                          <a:cs typeface="Times New Roman" panose="02020603050405020304"/>
                        </a:rPr>
                        <a:t>a</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a</a:t>
                      </a:r>
                      <a:r>
                        <a:rPr sz="1600" b="1" spc="-135" dirty="0">
                          <a:latin typeface="Times New Roman" panose="02020603050405020304"/>
                          <a:cs typeface="Times New Roman" panose="02020603050405020304"/>
                        </a:rPr>
                        <a:t>m</a:t>
                      </a:r>
                      <a:r>
                        <a:rPr sz="1600" b="1" spc="85" dirty="0">
                          <a:latin typeface="Times New Roman" panose="02020603050405020304"/>
                          <a:cs typeface="Times New Roman" panose="02020603050405020304"/>
                        </a:rPr>
                        <a:t>e</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endParaRPr sz="1600" b="1" spc="90" dirty="0">
                        <a:latin typeface="Times New Roman" panose="02020603050405020304"/>
                        <a:cs typeface="Times New Roman" panose="02020603050405020304"/>
                      </a:endParaRPr>
                    </a:p>
                    <a:p>
                      <a:pPr marL="85725">
                        <a:lnSpc>
                          <a:spcPct val="100000"/>
                        </a:lnSpc>
                      </a:pPr>
                      <a:r>
                        <a:rPr lang="en-US" sz="1600">
                          <a:latin typeface="Times New Roman" panose="02020603050405020304"/>
                          <a:cs typeface="Times New Roman" panose="02020603050405020304"/>
                        </a:rPr>
                        <a:t>customer signup</a:t>
                      </a:r>
                      <a:endParaRPr lang="en-US"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8470" y="96520"/>
            <a:ext cx="5963920" cy="521970"/>
          </a:xfrm>
          <a:prstGeom prst="rect">
            <a:avLst/>
          </a:prstGeom>
          <a:noFill/>
        </p:spPr>
        <p:txBody>
          <a:bodyPr wrap="square" rtlCol="0">
            <a:spAutoFit/>
          </a:bodyPr>
          <a:p>
            <a:r>
              <a:rPr lang="en-US" sz="2800"/>
              <a:t>POC</a:t>
            </a:r>
            <a:endParaRPr lang="en-US" sz="2800"/>
          </a:p>
        </p:txBody>
      </p:sp>
      <p:sp>
        <p:nvSpPr>
          <p:cNvPr id="3" name="Text Box 2"/>
          <p:cNvSpPr txBox="1"/>
          <p:nvPr/>
        </p:nvSpPr>
        <p:spPr>
          <a:xfrm>
            <a:off x="458470" y="953135"/>
            <a:ext cx="10528935" cy="368300"/>
          </a:xfrm>
          <a:prstGeom prst="rect">
            <a:avLst/>
          </a:prstGeom>
          <a:noFill/>
        </p:spPr>
        <p:txBody>
          <a:bodyPr wrap="square" rtlCol="0">
            <a:spAutoFit/>
          </a:bodyPr>
          <a:p>
            <a:r>
              <a:rPr lang="en-US"/>
              <a:t>After filling the information in the signup page click on sign Up intercept the request with proxy server.</a:t>
            </a:r>
            <a:endParaRPr lang="en-US"/>
          </a:p>
        </p:txBody>
      </p:sp>
      <p:pic>
        <p:nvPicPr>
          <p:cNvPr id="4" name="Picture 3" descr="Screenshot 2022-11-04 212850"/>
          <p:cNvPicPr>
            <a:picLocks noChangeAspect="1"/>
          </p:cNvPicPr>
          <p:nvPr/>
        </p:nvPicPr>
        <p:blipFill>
          <a:blip r:embed="rId1"/>
          <a:stretch>
            <a:fillRect/>
          </a:stretch>
        </p:blipFill>
        <p:spPr>
          <a:xfrm>
            <a:off x="4411980" y="1398270"/>
            <a:ext cx="3368040" cy="3183890"/>
          </a:xfrm>
          <a:prstGeom prst="rect">
            <a:avLst/>
          </a:prstGeom>
        </p:spPr>
      </p:pic>
      <p:pic>
        <p:nvPicPr>
          <p:cNvPr id="5" name="Picture 4" descr="Screenshot 2022-11-04 212809"/>
          <p:cNvPicPr>
            <a:picLocks noChangeAspect="1"/>
          </p:cNvPicPr>
          <p:nvPr/>
        </p:nvPicPr>
        <p:blipFill>
          <a:blip r:embed="rId2"/>
          <a:stretch>
            <a:fillRect/>
          </a:stretch>
        </p:blipFill>
        <p:spPr>
          <a:xfrm>
            <a:off x="387350" y="4582160"/>
            <a:ext cx="11010900" cy="19812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8470" y="278765"/>
            <a:ext cx="5963920" cy="521970"/>
          </a:xfrm>
          <a:prstGeom prst="rect">
            <a:avLst/>
          </a:prstGeom>
          <a:noFill/>
        </p:spPr>
        <p:txBody>
          <a:bodyPr wrap="square" rtlCol="0">
            <a:spAutoFit/>
          </a:bodyPr>
          <a:p>
            <a:r>
              <a:rPr lang="en-US" sz="2800"/>
              <a:t>POC</a:t>
            </a:r>
            <a:endParaRPr lang="en-US" sz="2800"/>
          </a:p>
        </p:txBody>
      </p:sp>
      <p:sp>
        <p:nvSpPr>
          <p:cNvPr id="3" name="Text Box 2"/>
          <p:cNvSpPr txBox="1"/>
          <p:nvPr/>
        </p:nvSpPr>
        <p:spPr>
          <a:xfrm>
            <a:off x="458470" y="1029335"/>
            <a:ext cx="10964545" cy="645160"/>
          </a:xfrm>
          <a:prstGeom prst="rect">
            <a:avLst/>
          </a:prstGeom>
          <a:noFill/>
        </p:spPr>
        <p:txBody>
          <a:bodyPr wrap="square" rtlCol="0">
            <a:spAutoFit/>
          </a:bodyPr>
          <a:p>
            <a:r>
              <a:rPr lang="en-US"/>
              <a:t>using payload as email, username and address attacker can create multiple users like millions of users </a:t>
            </a:r>
            <a:endParaRPr lang="en-US"/>
          </a:p>
          <a:p>
            <a:r>
              <a:rPr lang="en-US"/>
              <a:t>which could cause an immense load website server. </a:t>
            </a:r>
            <a:endParaRPr lang="en-US"/>
          </a:p>
        </p:txBody>
      </p:sp>
      <p:pic>
        <p:nvPicPr>
          <p:cNvPr id="5" name="Picture 4" descr="burp_intruder_payload"/>
          <p:cNvPicPr>
            <a:picLocks noChangeAspect="1"/>
          </p:cNvPicPr>
          <p:nvPr/>
        </p:nvPicPr>
        <p:blipFill>
          <a:blip r:embed="rId1"/>
          <a:stretch>
            <a:fillRect/>
          </a:stretch>
        </p:blipFill>
        <p:spPr>
          <a:xfrm>
            <a:off x="458470" y="2418715"/>
            <a:ext cx="9380220" cy="43738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object 3"/>
          <p:cNvGraphicFramePr>
            <a:graphicFrameLocks noGrp="1"/>
          </p:cNvGraphicFramePr>
          <p:nvPr/>
        </p:nvGraphicFramePr>
        <p:xfrm>
          <a:off x="1750695" y="2157730"/>
          <a:ext cx="8597265" cy="2733675"/>
        </p:xfrm>
        <a:graphic>
          <a:graphicData uri="http://schemas.openxmlformats.org/drawingml/2006/table">
            <a:tbl>
              <a:tblPr firstRow="1" bandRow="1">
                <a:tableStyleId>{2D5ABB26-0587-4C30-8999-92F81FD0307C}</a:tableStyleId>
              </a:tblPr>
              <a:tblGrid>
                <a:gridCol w="1498600"/>
                <a:gridCol w="7098665"/>
              </a:tblGrid>
              <a:tr h="2733675">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5"/>
                        </a:spcBef>
                      </a:pPr>
                      <a:endParaRPr sz="1850">
                        <a:latin typeface="Times New Roman" panose="02020603050405020304"/>
                        <a:cs typeface="Times New Roman" panose="02020603050405020304"/>
                      </a:endParaRPr>
                    </a:p>
                    <a:p>
                      <a:pPr marL="104775" marR="81280" indent="-14605" algn="ctr">
                        <a:lnSpc>
                          <a:spcPct val="100000"/>
                        </a:lnSpc>
                      </a:pPr>
                      <a:r>
                        <a:rPr sz="1600" spc="-30" dirty="0">
                          <a:solidFill>
                            <a:srgbClr val="FFFFFF"/>
                          </a:solidFill>
                          <a:latin typeface="Times New Roman" panose="02020603050405020304"/>
                          <a:cs typeface="Times New Roman" panose="02020603050405020304"/>
                        </a:rPr>
                        <a:t>Account </a:t>
                      </a:r>
                      <a:r>
                        <a:rPr sz="1600" spc="-2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Takeover</a:t>
                      </a:r>
                      <a:r>
                        <a:rPr sz="1600" spc="60" dirty="0">
                          <a:solidFill>
                            <a:srgbClr val="FFFFFF"/>
                          </a:solidFill>
                          <a:latin typeface="Times New Roman" panose="02020603050405020304"/>
                          <a:cs typeface="Times New Roman" panose="02020603050405020304"/>
                        </a:rPr>
                        <a:t> </a:t>
                      </a:r>
                      <a:r>
                        <a:rPr sz="1600" spc="-35" dirty="0">
                          <a:solidFill>
                            <a:srgbClr val="FFFFFF"/>
                          </a:solidFill>
                          <a:latin typeface="Times New Roman" panose="02020603050405020304"/>
                          <a:cs typeface="Times New Roman" panose="02020603050405020304"/>
                        </a:rPr>
                        <a:t>Using </a:t>
                      </a:r>
                      <a:r>
                        <a:rPr sz="1600" spc="-385" dirty="0">
                          <a:solidFill>
                            <a:srgbClr val="FFFFFF"/>
                          </a:solidFill>
                          <a:latin typeface="Times New Roman" panose="02020603050405020304"/>
                          <a:cs typeface="Times New Roman" panose="02020603050405020304"/>
                        </a:rPr>
                        <a:t> </a:t>
                      </a:r>
                      <a:r>
                        <a:rPr sz="1600" spc="-20" dirty="0">
                          <a:solidFill>
                            <a:srgbClr val="FFFFFF"/>
                          </a:solidFill>
                          <a:latin typeface="Times New Roman" panose="02020603050405020304"/>
                          <a:cs typeface="Times New Roman" panose="02020603050405020304"/>
                        </a:rPr>
                        <a:t>OTP</a:t>
                      </a:r>
                      <a:r>
                        <a:rPr sz="1600" spc="50" dirty="0">
                          <a:solidFill>
                            <a:srgbClr val="FFFFFF"/>
                          </a:solidFill>
                          <a:latin typeface="Times New Roman" panose="02020603050405020304"/>
                          <a:cs typeface="Times New Roman" panose="02020603050405020304"/>
                        </a:rPr>
                        <a:t> </a:t>
                      </a:r>
                      <a:r>
                        <a:rPr sz="1600" spc="-20" dirty="0">
                          <a:solidFill>
                            <a:srgbClr val="FFFFFF"/>
                          </a:solidFill>
                          <a:latin typeface="Times New Roman" panose="02020603050405020304"/>
                          <a:cs typeface="Times New Roman" panose="02020603050405020304"/>
                        </a:rPr>
                        <a:t>Bypass </a:t>
                      </a:r>
                      <a:r>
                        <a:rPr sz="1600" spc="-15"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725">
                        <a:lnSpc>
                          <a:spcPct val="100000"/>
                        </a:lnSpc>
                      </a:pPr>
                      <a:r>
                        <a:rPr sz="1800" spc="-35" dirty="0">
                          <a:latin typeface="Times New Roman" panose="02020603050405020304"/>
                          <a:cs typeface="Times New Roman" panose="02020603050405020304"/>
                        </a:rPr>
                        <a:t>The</a:t>
                      </a:r>
                      <a:r>
                        <a:rPr sz="1800" spc="8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below</a:t>
                      </a:r>
                      <a:r>
                        <a:rPr sz="1800" spc="-35" dirty="0">
                          <a:latin typeface="Times New Roman" panose="02020603050405020304"/>
                          <a:cs typeface="Times New Roman" panose="02020603050405020304"/>
                        </a:rPr>
                        <a:t> mentioned</a:t>
                      </a:r>
                      <a:r>
                        <a:rPr sz="1800" spc="32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login </a:t>
                      </a:r>
                      <a:r>
                        <a:rPr sz="1800" spc="-20" dirty="0">
                          <a:latin typeface="Times New Roman" panose="02020603050405020304"/>
                          <a:cs typeface="Times New Roman" panose="02020603050405020304"/>
                        </a:rPr>
                        <a:t>page</a:t>
                      </a:r>
                      <a:r>
                        <a:rPr sz="1800" spc="90"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allows</a:t>
                      </a:r>
                      <a:r>
                        <a:rPr sz="1800" spc="-14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login</a:t>
                      </a:r>
                      <a:r>
                        <a:rPr sz="1800"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via </a:t>
                      </a:r>
                      <a:r>
                        <a:rPr sz="1800" spc="-20" dirty="0">
                          <a:latin typeface="Times New Roman" panose="02020603050405020304"/>
                          <a:cs typeface="Times New Roman" panose="02020603050405020304"/>
                        </a:rPr>
                        <a:t>OTP</a:t>
                      </a:r>
                      <a:r>
                        <a:rPr sz="1800" spc="7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which</a:t>
                      </a:r>
                      <a:r>
                        <a:rPr sz="1800" spc="-85" dirty="0">
                          <a:latin typeface="Times New Roman" panose="02020603050405020304"/>
                          <a:cs typeface="Times New Roman" panose="02020603050405020304"/>
                        </a:rPr>
                        <a:t> </a:t>
                      </a:r>
                      <a:r>
                        <a:rPr sz="1800" dirty="0">
                          <a:latin typeface="Times New Roman" panose="02020603050405020304"/>
                          <a:cs typeface="Times New Roman" panose="02020603050405020304"/>
                        </a:rPr>
                        <a:t>can be</a:t>
                      </a:r>
                      <a:r>
                        <a:rPr sz="1800" spc="1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brute</a:t>
                      </a:r>
                      <a:r>
                        <a:rPr sz="1800" spc="9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forced</a:t>
                      </a:r>
                      <a:r>
                        <a:rPr lang="en-US" sz="1800" spc="-5" dirty="0">
                          <a:latin typeface="Times New Roman" panose="02020603050405020304"/>
                          <a:cs typeface="Times New Roman" panose="02020603050405020304"/>
                        </a:rPr>
                        <a:t>.</a:t>
                      </a:r>
                      <a:endParaRPr sz="18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725">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115">
                        <a:lnSpc>
                          <a:spcPct val="100000"/>
                        </a:lnSpc>
                        <a:spcBef>
                          <a:spcPts val="5"/>
                        </a:spcBef>
                        <a:buClr>
                          <a:srgbClr val="000000"/>
                        </a:buClr>
                        <a:buSzPct val="78000"/>
                        <a:buFont typeface="Arial MT"/>
                        <a:buChar char="•"/>
                        <a:tabLst>
                          <a:tab pos="370205" algn="l"/>
                          <a:tab pos="370840" algn="l"/>
                        </a:tabLst>
                      </a:pPr>
                      <a:r>
                        <a:rPr sz="1600" u="sng" spc="-15" dirty="0">
                          <a:solidFill>
                            <a:srgbClr val="0462C1"/>
                          </a:solidFill>
                          <a:uFill>
                            <a:solidFill>
                              <a:srgbClr val="0462C1"/>
                            </a:solidFill>
                          </a:uFill>
                          <a:latin typeface="Times New Roman" panose="02020603050405020304"/>
                          <a:cs typeface="Times New Roman" panose="02020603050405020304"/>
                          <a:hlinkClick r:id="rId1"/>
                        </a:rPr>
                        <a:t>http://13.232.112.210/reset_password/admin.php</a:t>
                      </a:r>
                      <a:endParaRPr sz="1600" u="sng" spc="-15" dirty="0">
                        <a:solidFill>
                          <a:srgbClr val="0462C1"/>
                        </a:solidFill>
                        <a:uFill>
                          <a:solidFill>
                            <a:srgbClr val="0462C1"/>
                          </a:solidFill>
                        </a:uFill>
                        <a:latin typeface="Times New Roman" panose="02020603050405020304"/>
                        <a:cs typeface="Times New Roman" panose="02020603050405020304"/>
                      </a:endParaRPr>
                    </a:p>
                    <a:p>
                      <a:pPr marL="85725">
                        <a:lnSpc>
                          <a:spcPct val="100000"/>
                        </a:lnSpc>
                      </a:pPr>
                      <a:endParaRPr sz="1600" b="1" spc="-40" dirty="0">
                        <a:latin typeface="Times New Roman" panose="02020603050405020304"/>
                        <a:cs typeface="Times New Roman" panose="02020603050405020304"/>
                      </a:endParaRPr>
                    </a:p>
                    <a:p>
                      <a:pPr marL="85725">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P</a:t>
                      </a:r>
                      <a:r>
                        <a:rPr sz="1600" b="1" dirty="0">
                          <a:latin typeface="Times New Roman" panose="02020603050405020304"/>
                          <a:cs typeface="Times New Roman" panose="02020603050405020304"/>
                        </a:rPr>
                        <a:t>a</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a</a:t>
                      </a:r>
                      <a:r>
                        <a:rPr sz="1600" b="1" spc="-135" dirty="0">
                          <a:latin typeface="Times New Roman" panose="02020603050405020304"/>
                          <a:cs typeface="Times New Roman" panose="02020603050405020304"/>
                        </a:rPr>
                        <a:t>m</a:t>
                      </a:r>
                      <a:r>
                        <a:rPr sz="1600" b="1" spc="85" dirty="0">
                          <a:latin typeface="Times New Roman" panose="02020603050405020304"/>
                          <a:cs typeface="Times New Roman" panose="02020603050405020304"/>
                        </a:rPr>
                        <a:t>e</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115">
                        <a:lnSpc>
                          <a:spcPct val="100000"/>
                        </a:lnSpc>
                        <a:spcBef>
                          <a:spcPts val="5"/>
                        </a:spcBef>
                        <a:buSzPct val="78000"/>
                        <a:buFont typeface="Arial MT"/>
                        <a:buChar char="•"/>
                        <a:tabLst>
                          <a:tab pos="370205" algn="l"/>
                          <a:tab pos="370840" algn="l"/>
                        </a:tabLst>
                      </a:pPr>
                      <a:r>
                        <a:rPr sz="1600" spc="-15" dirty="0">
                          <a:latin typeface="Times New Roman" panose="02020603050405020304"/>
                          <a:cs typeface="Times New Roman" panose="02020603050405020304"/>
                        </a:rPr>
                        <a:t>otp</a:t>
                      </a:r>
                      <a:r>
                        <a:rPr sz="1600" spc="5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(POST</a:t>
                      </a:r>
                      <a:r>
                        <a:rPr sz="1600" spc="-3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parameters)</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object 2"/>
          <p:cNvSpPr txBox="1">
            <a:spLocks noGrp="1"/>
          </p:cNvSpPr>
          <p:nvPr/>
        </p:nvSpPr>
        <p:spPr>
          <a:xfrm>
            <a:off x="1019175" y="558418"/>
            <a:ext cx="517842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70" dirty="0"/>
              <a:t>7)</a:t>
            </a:r>
            <a:r>
              <a:rPr spc="-70" dirty="0"/>
              <a:t> </a:t>
            </a:r>
            <a:r>
              <a:rPr spc="-10" dirty="0"/>
              <a:t>Rate</a:t>
            </a:r>
            <a:r>
              <a:rPr spc="35" dirty="0"/>
              <a:t> </a:t>
            </a:r>
            <a:r>
              <a:rPr spc="-25" dirty="0"/>
              <a:t>Limiting</a:t>
            </a:r>
            <a:r>
              <a:rPr spc="114" dirty="0"/>
              <a:t> </a:t>
            </a:r>
            <a:r>
              <a:rPr spc="-45" dirty="0"/>
              <a:t>Issues</a:t>
            </a:r>
            <a:endParaRPr spc="-4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97763"/>
            <a:ext cx="274447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a:t>
            </a:r>
            <a:endParaRPr spc="-15" dirty="0"/>
          </a:p>
        </p:txBody>
      </p:sp>
      <p:sp>
        <p:nvSpPr>
          <p:cNvPr id="3" name="object 3"/>
          <p:cNvSpPr txBox="1"/>
          <p:nvPr/>
        </p:nvSpPr>
        <p:spPr>
          <a:xfrm>
            <a:off x="917575" y="1475676"/>
            <a:ext cx="10473055" cy="878205"/>
          </a:xfrm>
          <a:prstGeom prst="rect">
            <a:avLst/>
          </a:prstGeom>
        </p:spPr>
        <p:txBody>
          <a:bodyPr vert="horz" wrap="square" lIns="0" tIns="47625" rIns="0" bIns="0" rtlCol="0">
            <a:spAutoFit/>
          </a:bodyPr>
          <a:p>
            <a:pPr marL="246380" marR="5080" indent="-234315">
              <a:lnSpc>
                <a:spcPts val="2160"/>
              </a:lnSpc>
              <a:spcBef>
                <a:spcPts val="375"/>
              </a:spcBef>
              <a:buFont typeface="Arial MT"/>
              <a:buChar char="•"/>
              <a:tabLst>
                <a:tab pos="245745" algn="l"/>
                <a:tab pos="247015" algn="l"/>
              </a:tabLst>
            </a:pPr>
            <a:r>
              <a:rPr sz="2000" spc="-25" dirty="0">
                <a:latin typeface="Times New Roman" panose="02020603050405020304"/>
                <a:cs typeface="Times New Roman" panose="02020603050405020304"/>
              </a:rPr>
              <a:t>Navigate </a:t>
            </a:r>
            <a:r>
              <a:rPr sz="2000" dirty="0">
                <a:latin typeface="Times New Roman" panose="02020603050405020304"/>
                <a:cs typeface="Times New Roman" panose="02020603050405020304"/>
              </a:rPr>
              <a:t>to </a:t>
            </a:r>
            <a:r>
              <a:rPr sz="2000" dirty="0">
                <a:latin typeface="Times New Roman" panose="02020603050405020304"/>
                <a:cs typeface="Times New Roman" panose="02020603050405020304"/>
                <a:hlinkClick r:id="rId1"/>
              </a:rPr>
              <a:t>http://13.232.112.210/login/admin.php</a:t>
            </a:r>
            <a:r>
              <a:rPr sz="2000" dirty="0">
                <a:latin typeface="Times New Roman" panose="02020603050405020304"/>
                <a:cs typeface="Times New Roman" panose="02020603050405020304"/>
                <a:hlinkClick r:id="rId1"/>
              </a:rPr>
              <a:t> </a:t>
            </a:r>
            <a:r>
              <a:rPr sz="2000" spc="25" dirty="0">
                <a:latin typeface="Times New Roman" panose="02020603050405020304"/>
                <a:cs typeface="Times New Roman" panose="02020603050405020304"/>
              </a:rPr>
              <a:t>you </a:t>
            </a:r>
            <a:r>
              <a:rPr sz="2000" spc="-45" dirty="0">
                <a:latin typeface="Times New Roman" panose="02020603050405020304"/>
                <a:cs typeface="Times New Roman" panose="02020603050405020304"/>
              </a:rPr>
              <a:t>will</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see a </a:t>
            </a:r>
            <a:r>
              <a:rPr sz="2000" b="1" spc="5" dirty="0">
                <a:latin typeface="Times New Roman" panose="02020603050405020304"/>
                <a:cs typeface="Times New Roman" panose="02020603050405020304"/>
              </a:rPr>
              <a:t>“Forgot </a:t>
            </a:r>
            <a:r>
              <a:rPr sz="2000" b="1" spc="-20" dirty="0">
                <a:latin typeface="Times New Roman" panose="02020603050405020304"/>
                <a:cs typeface="Times New Roman" panose="02020603050405020304"/>
              </a:rPr>
              <a:t>your </a:t>
            </a:r>
            <a:r>
              <a:rPr sz="2000" b="1" spc="15" dirty="0">
                <a:latin typeface="Times New Roman" panose="02020603050405020304"/>
                <a:cs typeface="Times New Roman" panose="02020603050405020304"/>
              </a:rPr>
              <a:t>password?” </a:t>
            </a:r>
            <a:r>
              <a:rPr sz="2000" b="1"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hyperlink </a:t>
            </a:r>
            <a:r>
              <a:rPr sz="2000" spc="-15" dirty="0">
                <a:latin typeface="Times New Roman" panose="02020603050405020304"/>
                <a:cs typeface="Times New Roman" panose="02020603050405020304"/>
              </a:rPr>
              <a:t>which </a:t>
            </a:r>
            <a:r>
              <a:rPr sz="2000" spc="-10" dirty="0">
                <a:latin typeface="Times New Roman" panose="02020603050405020304"/>
                <a:cs typeface="Times New Roman" panose="02020603050405020304"/>
              </a:rPr>
              <a:t>asks </a:t>
            </a:r>
            <a:r>
              <a:rPr sz="2000" dirty="0">
                <a:latin typeface="Times New Roman" panose="02020603050405020304"/>
                <a:cs typeface="Times New Roman" panose="02020603050405020304"/>
              </a:rPr>
              <a:t>for </a:t>
            </a:r>
            <a:r>
              <a:rPr sz="2000" spc="-40" dirty="0">
                <a:latin typeface="Times New Roman" panose="02020603050405020304"/>
                <a:cs typeface="Times New Roman" panose="02020603050405020304"/>
              </a:rPr>
              <a:t>OTP </a:t>
            </a:r>
            <a:r>
              <a:rPr sz="2000" spc="-15" dirty="0">
                <a:latin typeface="Times New Roman" panose="02020603050405020304"/>
                <a:cs typeface="Times New Roman" panose="02020603050405020304"/>
              </a:rPr>
              <a:t>which </a:t>
            </a:r>
            <a:r>
              <a:rPr sz="2000" spc="-40" dirty="0">
                <a:latin typeface="Times New Roman" panose="02020603050405020304"/>
                <a:cs typeface="Times New Roman" panose="02020603050405020304"/>
              </a:rPr>
              <a:t>is </a:t>
            </a:r>
            <a:r>
              <a:rPr sz="2000" spc="10" dirty="0">
                <a:latin typeface="Times New Roman" panose="02020603050405020304"/>
                <a:cs typeface="Times New Roman" panose="02020603050405020304"/>
              </a:rPr>
              <a:t>sent </a:t>
            </a:r>
            <a:r>
              <a:rPr sz="2000" dirty="0">
                <a:latin typeface="Times New Roman" panose="02020603050405020304"/>
                <a:cs typeface="Times New Roman" panose="02020603050405020304"/>
              </a:rPr>
              <a:t>to </a:t>
            </a:r>
            <a:r>
              <a:rPr sz="2000" spc="10" dirty="0">
                <a:latin typeface="Times New Roman" panose="02020603050405020304"/>
                <a:cs typeface="Times New Roman" panose="02020603050405020304"/>
              </a:rPr>
              <a:t>admin’s </a:t>
            </a:r>
            <a:r>
              <a:rPr sz="2000" spc="25" dirty="0">
                <a:latin typeface="Times New Roman" panose="02020603050405020304"/>
                <a:cs typeface="Times New Roman" panose="02020603050405020304"/>
              </a:rPr>
              <a:t>phone </a:t>
            </a:r>
            <a:r>
              <a:rPr sz="2000" spc="15" dirty="0">
                <a:latin typeface="Times New Roman" panose="02020603050405020304"/>
                <a:cs typeface="Times New Roman" panose="02020603050405020304"/>
              </a:rPr>
              <a:t>number, </a:t>
            </a:r>
            <a:r>
              <a:rPr sz="2000" spc="-25" dirty="0">
                <a:latin typeface="Times New Roman" panose="02020603050405020304"/>
                <a:cs typeface="Times New Roman" panose="02020603050405020304"/>
              </a:rPr>
              <a:t>write </a:t>
            </a:r>
            <a:r>
              <a:rPr sz="2000" spc="5" dirty="0">
                <a:latin typeface="Times New Roman" panose="02020603050405020304"/>
                <a:cs typeface="Times New Roman" panose="02020603050405020304"/>
              </a:rPr>
              <a:t>any </a:t>
            </a:r>
            <a:r>
              <a:rPr sz="2000" spc="-15" dirty="0">
                <a:latin typeface="Times New Roman" panose="02020603050405020304"/>
                <a:cs typeface="Times New Roman" panose="02020603050405020304"/>
              </a:rPr>
              <a:t>3-digit </a:t>
            </a:r>
            <a:r>
              <a:rPr sz="2000" spc="25" dirty="0">
                <a:latin typeface="Times New Roman" panose="02020603050405020304"/>
                <a:cs typeface="Times New Roman" panose="02020603050405020304"/>
              </a:rPr>
              <a:t>number </a:t>
            </a:r>
            <a:r>
              <a:rPr sz="2000" spc="-30" dirty="0">
                <a:latin typeface="Times New Roman" panose="02020603050405020304"/>
                <a:cs typeface="Times New Roman" panose="02020603050405020304"/>
              </a:rPr>
              <a:t>(i.e.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any</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number</a:t>
            </a:r>
            <a:r>
              <a:rPr sz="2000"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from</a:t>
            </a:r>
            <a:r>
              <a:rPr sz="2000" spc="2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100</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3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999)</a:t>
            </a:r>
            <a:r>
              <a:rPr sz="2000" spc="11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Intercept</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with</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Burp</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Suite.</a:t>
            </a:r>
            <a:endParaRPr sz="2000">
              <a:latin typeface="Times New Roman" panose="02020603050405020304"/>
              <a:cs typeface="Times New Roman" panose="02020603050405020304"/>
            </a:endParaRPr>
          </a:p>
        </p:txBody>
      </p:sp>
      <p:pic>
        <p:nvPicPr>
          <p:cNvPr id="4" name="Picture 3" descr="Screenshot 2022-11-04 215610"/>
          <p:cNvPicPr>
            <a:picLocks noChangeAspect="1"/>
          </p:cNvPicPr>
          <p:nvPr/>
        </p:nvPicPr>
        <p:blipFill>
          <a:blip r:embed="rId2"/>
          <a:stretch>
            <a:fillRect/>
          </a:stretch>
        </p:blipFill>
        <p:spPr>
          <a:xfrm>
            <a:off x="2720340" y="2831465"/>
            <a:ext cx="7024370" cy="364871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81952"/>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917575" y="1426845"/>
            <a:ext cx="7533640" cy="320040"/>
          </a:xfrm>
          <a:prstGeom prst="rect">
            <a:avLst/>
          </a:prstGeom>
        </p:spPr>
        <p:txBody>
          <a:bodyPr vert="horz" wrap="square" lIns="0" tIns="12700" rIns="0" bIns="0" rtlCol="0">
            <a:spAutoFit/>
          </a:bodyPr>
          <a:p>
            <a:pPr marL="246380" indent="-234315">
              <a:lnSpc>
                <a:spcPct val="100000"/>
              </a:lnSpc>
              <a:spcBef>
                <a:spcPts val="100"/>
              </a:spcBef>
              <a:buFont typeface="Arial MT"/>
              <a:buChar char="•"/>
              <a:tabLst>
                <a:tab pos="245745" algn="l"/>
                <a:tab pos="247015" algn="l"/>
              </a:tabLst>
            </a:pPr>
            <a:r>
              <a:rPr sz="2000" spc="-15" dirty="0">
                <a:latin typeface="Times New Roman" panose="02020603050405020304"/>
                <a:cs typeface="Times New Roman" panose="02020603050405020304"/>
              </a:rPr>
              <a:t>Following</a:t>
            </a:r>
            <a:r>
              <a:rPr sz="2000" spc="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a:t>
            </a:r>
            <a:r>
              <a:rPr sz="2000" spc="-9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will</a:t>
            </a:r>
            <a:r>
              <a:rPr sz="2000" spc="1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generated</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containing</a:t>
            </a:r>
            <a:r>
              <a:rPr sz="2000" spc="95" dirty="0">
                <a:latin typeface="Times New Roman" panose="02020603050405020304"/>
                <a:cs typeface="Times New Roman" panose="02020603050405020304"/>
              </a:rPr>
              <a:t> </a:t>
            </a:r>
            <a:r>
              <a:rPr sz="2000" b="1" spc="-35" dirty="0">
                <a:latin typeface="Times New Roman" panose="02020603050405020304"/>
                <a:cs typeface="Times New Roman" panose="02020603050405020304"/>
              </a:rPr>
              <a:t>OTP</a:t>
            </a:r>
            <a:r>
              <a:rPr sz="2000" b="1" spc="110"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parameter</a:t>
            </a:r>
            <a:r>
              <a:rPr sz="2000" spc="-20" dirty="0">
                <a:latin typeface="Times New Roman" panose="02020603050405020304"/>
                <a:cs typeface="Times New Roman" panose="02020603050405020304"/>
              </a:rPr>
              <a:t>(GET).</a:t>
            </a:r>
            <a:endParaRPr sz="2000">
              <a:latin typeface="Times New Roman" panose="02020603050405020304"/>
              <a:cs typeface="Times New Roman" panose="02020603050405020304"/>
            </a:endParaRPr>
          </a:p>
        </p:txBody>
      </p:sp>
      <p:pic>
        <p:nvPicPr>
          <p:cNvPr id="4" name="Picture 3" descr="Screenshot 2022-11-04 215710"/>
          <p:cNvPicPr>
            <a:picLocks noChangeAspect="1"/>
          </p:cNvPicPr>
          <p:nvPr/>
        </p:nvPicPr>
        <p:blipFill>
          <a:blip r:embed="rId1"/>
          <a:stretch>
            <a:fillRect/>
          </a:stretch>
        </p:blipFill>
        <p:spPr>
          <a:xfrm>
            <a:off x="242570" y="2332355"/>
            <a:ext cx="11706860" cy="21742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5015" y="304482"/>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191452" y="1291209"/>
            <a:ext cx="3682365" cy="3090545"/>
          </a:xfrm>
          <a:prstGeom prst="rect">
            <a:avLst/>
          </a:prstGeom>
        </p:spPr>
        <p:txBody>
          <a:bodyPr vert="horz" wrap="square" lIns="0" tIns="43180" rIns="0" bIns="0" rtlCol="0">
            <a:spAutoFit/>
          </a:bodyPr>
          <a:p>
            <a:pPr marL="246380" marR="5080" indent="-234315">
              <a:lnSpc>
                <a:spcPct val="90000"/>
              </a:lnSpc>
              <a:spcBef>
                <a:spcPts val="340"/>
              </a:spcBef>
              <a:buFont typeface="Arial MT"/>
              <a:buChar char="•"/>
              <a:tabLst>
                <a:tab pos="245745" algn="l"/>
                <a:tab pos="247015" algn="l"/>
              </a:tabLst>
            </a:pPr>
            <a:r>
              <a:rPr sz="2000" spc="25" dirty="0">
                <a:latin typeface="Times New Roman" panose="02020603050405020304"/>
                <a:cs typeface="Times New Roman" panose="02020603050405020304"/>
              </a:rPr>
              <a:t>W</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hoo</a:t>
            </a:r>
            <a:r>
              <a:rPr sz="2000" dirty="0">
                <a:latin typeface="Times New Roman" panose="02020603050405020304"/>
                <a:cs typeface="Times New Roman" panose="02020603050405020304"/>
              </a:rPr>
              <a:t>t</a:t>
            </a:r>
            <a:r>
              <a:rPr sz="2000" spc="-180"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35"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r</a:t>
            </a:r>
            <a:r>
              <a:rPr sz="2000" spc="-1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qu</a:t>
            </a:r>
            <a:r>
              <a:rPr sz="2000" spc="-10" dirty="0">
                <a:latin typeface="Times New Roman" panose="02020603050405020304"/>
                <a:cs typeface="Times New Roman" panose="02020603050405020304"/>
              </a:rPr>
              <a:t>e</a:t>
            </a:r>
            <a:r>
              <a:rPr sz="2000" spc="15" dirty="0">
                <a:latin typeface="Times New Roman" panose="02020603050405020304"/>
                <a:cs typeface="Times New Roman" panose="02020603050405020304"/>
              </a:rPr>
              <a:t>s</a:t>
            </a:r>
            <a:r>
              <a:rPr sz="2000" dirty="0">
                <a:latin typeface="Times New Roman" panose="02020603050405020304"/>
                <a:cs typeface="Times New Roman" panose="02020603050405020304"/>
              </a:rPr>
              <a:t>t</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w</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th</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80" dirty="0">
                <a:latin typeface="Times New Roman" panose="02020603050405020304"/>
                <a:cs typeface="Times New Roman" panose="02020603050405020304"/>
              </a:rPr>
              <a:t>l</a:t>
            </a:r>
            <a:r>
              <a:rPr sz="2000" dirty="0">
                <a:latin typeface="Times New Roman" panose="02020603050405020304"/>
                <a:cs typeface="Times New Roman" panose="02020603050405020304"/>
              </a:rPr>
              <a:t>l  </a:t>
            </a:r>
            <a:r>
              <a:rPr sz="2000" spc="-5" dirty="0">
                <a:latin typeface="Times New Roman" panose="02020603050405020304"/>
                <a:cs typeface="Times New Roman" panose="02020603050405020304"/>
              </a:rPr>
              <a:t>possible </a:t>
            </a:r>
            <a:r>
              <a:rPr sz="2000" dirty="0">
                <a:latin typeface="Times New Roman" panose="02020603050405020304"/>
                <a:cs typeface="Times New Roman" panose="02020603050405020304"/>
              </a:rPr>
              <a:t>combinations </a:t>
            </a:r>
            <a:r>
              <a:rPr sz="2000" spc="15" dirty="0">
                <a:latin typeface="Times New Roman" panose="02020603050405020304"/>
                <a:cs typeface="Times New Roman" panose="02020603050405020304"/>
              </a:rPr>
              <a:t>of </a:t>
            </a:r>
            <a:r>
              <a:rPr sz="2000" dirty="0">
                <a:latin typeface="Times New Roman" panose="02020603050405020304"/>
                <a:cs typeface="Times New Roman" panose="02020603050405020304"/>
              </a:rPr>
              <a:t>3 </a:t>
            </a:r>
            <a:r>
              <a:rPr sz="2000" spc="-45" dirty="0">
                <a:latin typeface="Times New Roman" panose="02020603050405020304"/>
                <a:cs typeface="Times New Roman" panose="02020603050405020304"/>
              </a:rPr>
              <a:t>Digit </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O</a:t>
            </a:r>
            <a:r>
              <a:rPr sz="2000" spc="-114" dirty="0">
                <a:latin typeface="Times New Roman" panose="02020603050405020304"/>
                <a:cs typeface="Times New Roman" panose="02020603050405020304"/>
              </a:rPr>
              <a:t>T</a:t>
            </a:r>
            <a:r>
              <a:rPr sz="2000" dirty="0">
                <a:latin typeface="Times New Roman" panose="02020603050405020304"/>
                <a:cs typeface="Times New Roman" panose="02020603050405020304"/>
              </a:rPr>
              <a:t>P</a:t>
            </a:r>
            <a:r>
              <a:rPr sz="2000" dirty="0">
                <a:latin typeface="Times New Roman" panose="02020603050405020304"/>
                <a:cs typeface="Times New Roman" panose="02020603050405020304"/>
              </a:rPr>
              <a:t>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upo</a:t>
            </a:r>
            <a:r>
              <a:rPr sz="2000" dirty="0">
                <a:latin typeface="Times New Roman" panose="02020603050405020304"/>
                <a:cs typeface="Times New Roman" panose="02020603050405020304"/>
              </a:rPr>
              <a:t>n</a:t>
            </a:r>
            <a:r>
              <a:rPr sz="2000" spc="-14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u</a:t>
            </a:r>
            <a:r>
              <a:rPr sz="2000" spc="-10" dirty="0">
                <a:latin typeface="Times New Roman" panose="02020603050405020304"/>
                <a:cs typeface="Times New Roman" panose="02020603050405020304"/>
              </a:rPr>
              <a:t>cce</a:t>
            </a:r>
            <a:r>
              <a:rPr sz="2000" spc="20" dirty="0">
                <a:latin typeface="Times New Roman" panose="02020603050405020304"/>
                <a:cs typeface="Times New Roman" panose="02020603050405020304"/>
              </a:rPr>
              <a:t>ss</a:t>
            </a:r>
            <a:r>
              <a:rPr sz="2000" spc="-30" dirty="0">
                <a:latin typeface="Times New Roman" panose="02020603050405020304"/>
                <a:cs typeface="Times New Roman" panose="02020603050405020304"/>
              </a:rPr>
              <a:t>f</a:t>
            </a:r>
            <a:r>
              <a:rPr sz="2000" spc="35" dirty="0">
                <a:latin typeface="Times New Roman" panose="02020603050405020304"/>
                <a:cs typeface="Times New Roman" panose="02020603050405020304"/>
              </a:rPr>
              <a:t>u</a:t>
            </a:r>
            <a:r>
              <a:rPr sz="2000" dirty="0">
                <a:latin typeface="Times New Roman" panose="02020603050405020304"/>
                <a:cs typeface="Times New Roman" panose="02020603050405020304"/>
              </a:rPr>
              <a:t>l</a:t>
            </a:r>
            <a:r>
              <a:rPr sz="2000" spc="-10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t,  </a:t>
            </a:r>
            <a:r>
              <a:rPr sz="2000" dirty="0">
                <a:latin typeface="Times New Roman" panose="02020603050405020304"/>
                <a:cs typeface="Times New Roman" panose="02020603050405020304"/>
              </a:rPr>
              <a:t>we</a:t>
            </a:r>
            <a:r>
              <a:rPr sz="2000" spc="-35" dirty="0">
                <a:latin typeface="Times New Roman" panose="02020603050405020304"/>
                <a:cs typeface="Times New Roman" panose="02020603050405020304"/>
              </a:rPr>
              <a:t> </a:t>
            </a:r>
            <a:r>
              <a:rPr sz="2000" spc="-45" dirty="0">
                <a:latin typeface="Times New Roman" panose="02020603050405020304"/>
                <a:cs typeface="Times New Roman" panose="02020603050405020304"/>
              </a:rPr>
              <a:t>g</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t</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4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r</a:t>
            </a:r>
            <a:r>
              <a:rPr sz="2000" spc="-10" dirty="0">
                <a:latin typeface="Times New Roman" panose="02020603050405020304"/>
                <a:cs typeface="Times New Roman" panose="02020603050405020304"/>
              </a:rPr>
              <a:t>e</a:t>
            </a:r>
            <a:r>
              <a:rPr sz="2000" spc="20"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pon</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e</a:t>
            </a:r>
            <a:r>
              <a:rPr sz="2000" spc="-1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on</a:t>
            </a:r>
            <a:r>
              <a:rPr sz="2000" dirty="0">
                <a:latin typeface="Times New Roman" panose="02020603050405020304"/>
                <a:cs typeface="Times New Roman" panose="02020603050405020304"/>
              </a:rPr>
              <a:t>ta</a:t>
            </a:r>
            <a:r>
              <a:rPr sz="2000" spc="-85"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n</a:t>
            </a:r>
            <a:r>
              <a:rPr sz="2000" spc="-80" dirty="0">
                <a:latin typeface="Times New Roman" panose="02020603050405020304"/>
                <a:cs typeface="Times New Roman" panose="02020603050405020304"/>
              </a:rPr>
              <a:t>i</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g</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u</a:t>
            </a:r>
            <a:r>
              <a:rPr sz="2000" spc="2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r  </a:t>
            </a:r>
            <a:r>
              <a:rPr sz="2000" spc="-25" dirty="0">
                <a:latin typeface="Times New Roman" panose="02020603050405020304"/>
                <a:cs typeface="Times New Roman" panose="02020603050405020304"/>
              </a:rPr>
              <a:t>details(i.e.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 </a:t>
            </a:r>
            <a:r>
              <a:rPr sz="2000" spc="-10" dirty="0">
                <a:latin typeface="Times New Roman" panose="02020603050405020304"/>
                <a:cs typeface="Times New Roman" panose="02020603050405020304"/>
              </a:rPr>
              <a:t>correct </a:t>
            </a:r>
            <a:r>
              <a:rPr sz="2000" spc="-30" dirty="0">
                <a:latin typeface="Times New Roman" panose="02020603050405020304"/>
                <a:cs typeface="Times New Roman" panose="02020603050405020304"/>
              </a:rPr>
              <a:t>OTP). </a:t>
            </a:r>
            <a:r>
              <a:rPr sz="2000" spc="15" dirty="0">
                <a:latin typeface="Times New Roman" panose="02020603050405020304"/>
                <a:cs typeface="Times New Roman" panose="02020603050405020304"/>
              </a:rPr>
              <a:t>We </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1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use</a:t>
            </a:r>
            <a:r>
              <a:rPr sz="2000" spc="-1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this</a:t>
            </a:r>
            <a:r>
              <a:rPr sz="2000" spc="7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OTP</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reset</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password and then </a:t>
            </a:r>
            <a:r>
              <a:rPr sz="2000" spc="15" dirty="0">
                <a:latin typeface="Times New Roman" panose="02020603050405020304"/>
                <a:cs typeface="Times New Roman" panose="02020603050405020304"/>
              </a:rPr>
              <a:t>use </a:t>
            </a:r>
            <a:r>
              <a:rPr sz="2000" spc="1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new </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d</a:t>
            </a:r>
            <a:r>
              <a:rPr sz="2000" spc="40" dirty="0">
                <a:latin typeface="Times New Roman" panose="02020603050405020304"/>
                <a:cs typeface="Times New Roman" panose="02020603050405020304"/>
              </a:rPr>
              <a:t>m</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n</a:t>
            </a:r>
            <a:r>
              <a:rPr sz="2000" spc="1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p</a:t>
            </a:r>
            <a:r>
              <a:rPr sz="2000" spc="-10" dirty="0">
                <a:latin typeface="Times New Roman" panose="02020603050405020304"/>
                <a:cs typeface="Times New Roman" panose="02020603050405020304"/>
              </a:rPr>
              <a:t>a</a:t>
            </a:r>
            <a:r>
              <a:rPr sz="2000" spc="20" dirty="0">
                <a:latin typeface="Times New Roman" panose="02020603050405020304"/>
                <a:cs typeface="Times New Roman" panose="02020603050405020304"/>
              </a:rPr>
              <a:t>ss</a:t>
            </a:r>
            <a:r>
              <a:rPr sz="2000" dirty="0">
                <a:latin typeface="Times New Roman" panose="02020603050405020304"/>
                <a:cs typeface="Times New Roman" panose="02020603050405020304"/>
              </a:rPr>
              <a:t>w</a:t>
            </a:r>
            <a:r>
              <a:rPr sz="2000" spc="30" dirty="0">
                <a:latin typeface="Times New Roman" panose="02020603050405020304"/>
                <a:cs typeface="Times New Roman" panose="02020603050405020304"/>
              </a:rPr>
              <a:t>o</a:t>
            </a:r>
            <a:r>
              <a:rPr sz="2000" spc="-30" dirty="0">
                <a:latin typeface="Times New Roman" panose="02020603050405020304"/>
                <a:cs typeface="Times New Roman" panose="02020603050405020304"/>
              </a:rPr>
              <a:t>r</a:t>
            </a:r>
            <a:r>
              <a:rPr sz="2000" dirty="0">
                <a:latin typeface="Times New Roman" panose="02020603050405020304"/>
                <a:cs typeface="Times New Roman" panose="02020603050405020304"/>
              </a:rPr>
              <a:t>d</a:t>
            </a:r>
            <a:r>
              <a:rPr sz="2000" spc="-1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sz="2000" spc="-80" dirty="0">
                <a:latin typeface="Times New Roman" panose="02020603050405020304"/>
                <a:cs typeface="Times New Roman" panose="02020603050405020304"/>
              </a:rPr>
              <a:t>l</a:t>
            </a:r>
            <a:r>
              <a:rPr sz="2000" spc="35" dirty="0">
                <a:latin typeface="Times New Roman" panose="02020603050405020304"/>
                <a:cs typeface="Times New Roman" panose="02020603050405020304"/>
              </a:rPr>
              <a:t>o</a:t>
            </a:r>
            <a:r>
              <a:rPr sz="2000" spc="-45" dirty="0">
                <a:latin typeface="Times New Roman" panose="02020603050405020304"/>
                <a:cs typeface="Times New Roman" panose="02020603050405020304"/>
              </a:rPr>
              <a:t>g</a:t>
            </a:r>
            <a:r>
              <a:rPr sz="2000" spc="-80" dirty="0">
                <a:latin typeface="Times New Roman" panose="02020603050405020304"/>
                <a:cs typeface="Times New Roman" panose="02020603050405020304"/>
              </a:rPr>
              <a:t>i</a:t>
            </a:r>
            <a:r>
              <a:rPr sz="2000" dirty="0">
                <a:latin typeface="Times New Roman" panose="02020603050405020304"/>
                <a:cs typeface="Times New Roman" panose="02020603050405020304"/>
              </a:rPr>
              <a:t>n</a:t>
            </a:r>
            <a:r>
              <a:rPr sz="2000" spc="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dirty="0">
                <a:latin typeface="Times New Roman" panose="02020603050405020304"/>
                <a:cs typeface="Times New Roman" panose="02020603050405020304"/>
              </a:rPr>
              <a:t>s  </a:t>
            </a:r>
            <a:r>
              <a:rPr sz="2000" spc="-5" dirty="0">
                <a:latin typeface="Times New Roman" panose="02020603050405020304"/>
                <a:cs typeface="Times New Roman" panose="02020603050405020304"/>
              </a:rPr>
              <a:t>administrator.</a:t>
            </a:r>
            <a:endParaRPr sz="2000">
              <a:latin typeface="Times New Roman" panose="02020603050405020304"/>
              <a:cs typeface="Times New Roman" panose="02020603050405020304"/>
            </a:endParaRPr>
          </a:p>
          <a:p>
            <a:pPr marL="246380" indent="-234315">
              <a:lnSpc>
                <a:spcPct val="100000"/>
              </a:lnSpc>
              <a:spcBef>
                <a:spcPts val="1925"/>
              </a:spcBef>
              <a:buFont typeface="Arial MT"/>
              <a:buChar char="•"/>
              <a:tabLst>
                <a:tab pos="245745" algn="l"/>
                <a:tab pos="247015" algn="l"/>
              </a:tabLst>
            </a:pPr>
            <a:r>
              <a:rPr sz="2000" spc="-40" dirty="0">
                <a:latin typeface="Times New Roman" panose="02020603050405020304"/>
                <a:cs typeface="Times New Roman" panose="02020603050405020304"/>
              </a:rPr>
              <a:t>OTP</a:t>
            </a:r>
            <a:r>
              <a:rPr sz="2000" spc="130"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this</a:t>
            </a:r>
            <a:r>
              <a:rPr sz="2000" spc="-5" dirty="0">
                <a:latin typeface="Times New Roman" panose="02020603050405020304"/>
                <a:cs typeface="Times New Roman" panose="02020603050405020304"/>
              </a:rPr>
              <a:t> Session</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was</a:t>
            </a:r>
            <a:r>
              <a:rPr sz="2000" spc="30" dirty="0">
                <a:latin typeface="Times New Roman" panose="02020603050405020304"/>
                <a:cs typeface="Times New Roman" panose="02020603050405020304"/>
              </a:rPr>
              <a:t> </a:t>
            </a:r>
            <a:r>
              <a:rPr lang="en-US" sz="2000" spc="30" dirty="0">
                <a:latin typeface="Times New Roman" panose="02020603050405020304"/>
                <a:cs typeface="Times New Roman" panose="02020603050405020304"/>
              </a:rPr>
              <a:t>924</a:t>
            </a:r>
            <a:r>
              <a:rPr sz="2000" b="1" spc="25"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4" name="Picture 3" descr="Screenshot 2022-11-04 215710"/>
          <p:cNvPicPr>
            <a:picLocks noChangeAspect="1"/>
          </p:cNvPicPr>
          <p:nvPr/>
        </p:nvPicPr>
        <p:blipFill>
          <a:blip r:embed="rId1"/>
          <a:stretch>
            <a:fillRect/>
          </a:stretch>
        </p:blipFill>
        <p:spPr>
          <a:xfrm>
            <a:off x="4137660" y="1082675"/>
            <a:ext cx="7922895" cy="1655445"/>
          </a:xfrm>
          <a:prstGeom prst="rect">
            <a:avLst/>
          </a:prstGeom>
        </p:spPr>
      </p:pic>
      <p:pic>
        <p:nvPicPr>
          <p:cNvPr id="5" name="Picture 4" descr="Screenshot 2022-11-04 215648"/>
          <p:cNvPicPr>
            <a:picLocks noChangeAspect="1"/>
          </p:cNvPicPr>
          <p:nvPr/>
        </p:nvPicPr>
        <p:blipFill>
          <a:blip r:embed="rId2"/>
          <a:stretch>
            <a:fillRect/>
          </a:stretch>
        </p:blipFill>
        <p:spPr>
          <a:xfrm>
            <a:off x="4137660" y="3041650"/>
            <a:ext cx="5993130" cy="31286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751649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5" dirty="0"/>
              <a:t> </a:t>
            </a:r>
            <a:r>
              <a:rPr dirty="0"/>
              <a:t>–</a:t>
            </a:r>
            <a:r>
              <a:rPr spc="-25" dirty="0"/>
              <a:t> </a:t>
            </a:r>
            <a:r>
              <a:rPr spc="-30" dirty="0"/>
              <a:t>access</a:t>
            </a:r>
            <a:r>
              <a:rPr spc="130" dirty="0"/>
              <a:t> </a:t>
            </a:r>
            <a:r>
              <a:rPr spc="-15" dirty="0"/>
              <a:t>to</a:t>
            </a:r>
            <a:r>
              <a:rPr spc="-35" dirty="0"/>
              <a:t> </a:t>
            </a:r>
            <a:r>
              <a:rPr spc="-5" dirty="0"/>
              <a:t>admin</a:t>
            </a:r>
            <a:r>
              <a:rPr spc="45" dirty="0"/>
              <a:t> </a:t>
            </a:r>
            <a:r>
              <a:rPr spc="-10" dirty="0"/>
              <a:t>dashboard</a:t>
            </a:r>
            <a:endParaRPr spc="-10" dirty="0"/>
          </a:p>
        </p:txBody>
      </p:sp>
      <p:pic>
        <p:nvPicPr>
          <p:cNvPr id="3" name="Picture 2" descr="Screenshot 2022-11-04 215733"/>
          <p:cNvPicPr>
            <a:picLocks noChangeAspect="1"/>
          </p:cNvPicPr>
          <p:nvPr/>
        </p:nvPicPr>
        <p:blipFill>
          <a:blip r:embed="rId1"/>
          <a:stretch>
            <a:fillRect/>
          </a:stretch>
        </p:blipFill>
        <p:spPr>
          <a:xfrm>
            <a:off x="917575" y="1780540"/>
            <a:ext cx="10948035" cy="34848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544955" y="2478405"/>
          <a:ext cx="8533130" cy="3037840"/>
        </p:xfrm>
        <a:graphic>
          <a:graphicData uri="http://schemas.openxmlformats.org/drawingml/2006/table">
            <a:tbl>
              <a:tblPr firstRow="1" bandRow="1">
                <a:tableStyleId>{5C22544A-7EE6-4342-B048-85BDC9FD1C3A}</a:tableStyleId>
              </a:tblPr>
              <a:tblGrid>
                <a:gridCol w="2268220"/>
                <a:gridCol w="6264910"/>
              </a:tblGrid>
              <a:tr h="3037840">
                <a:tc>
                  <a:txBody>
                    <a:bodyPr/>
                    <a:p>
                      <a:pPr>
                        <a:buNone/>
                      </a:pPr>
                      <a:endParaRPr lang="en-IN" altLang="en-US"/>
                    </a:p>
                    <a:p>
                      <a:pPr>
                        <a:buNone/>
                      </a:pPr>
                      <a:endParaRPr lang="en-IN" altLang="en-US"/>
                    </a:p>
                    <a:p>
                      <a:pPr>
                        <a:buNone/>
                      </a:pPr>
                      <a:endParaRPr lang="en-IN" altLang="en-US"/>
                    </a:p>
                    <a:p>
                      <a:pPr>
                        <a:buNone/>
                      </a:pPr>
                      <a:r>
                        <a:rPr lang="en-IN" altLang="en-US" sz="2800">
                          <a:sym typeface="+mn-ea"/>
                        </a:rPr>
                        <a:t>SQL Injection</a:t>
                      </a:r>
                      <a:endParaRPr lang="en-IN" altLang="en-US" sz="2800">
                        <a:sym typeface="+mn-ea"/>
                      </a:endParaRPr>
                    </a:p>
                    <a:p>
                      <a:pPr>
                        <a:buNone/>
                      </a:pPr>
                      <a:r>
                        <a:rPr lang="en-IN" altLang="en-US" sz="2800">
                          <a:sym typeface="+mn-ea"/>
                        </a:rPr>
                        <a:t>(critical)</a:t>
                      </a:r>
                      <a:endParaRPr lang="en-IN" altLang="en-US" sz="1600"/>
                    </a:p>
                    <a:p>
                      <a:pPr>
                        <a:buNone/>
                      </a:pPr>
                      <a:endParaRPr lang="en-IN" altLang="en-US" sz="1600"/>
                    </a:p>
                  </a:txBody>
                  <a:tcPr>
                    <a:solidFill>
                      <a:srgbClr val="C00000"/>
                    </a:solidFill>
                  </a:tcPr>
                </a:tc>
                <a:tc>
                  <a:txBody>
                    <a:bodyPr/>
                    <a:p>
                      <a:pPr>
                        <a:buNone/>
                      </a:pPr>
                      <a:endParaRPr lang="en-US" altLang="en-IN" sz="1600" b="0">
                        <a:solidFill>
                          <a:schemeClr val="tx1"/>
                        </a:solidFill>
                      </a:endParaRPr>
                    </a:p>
                    <a:p>
                      <a:pPr>
                        <a:buNone/>
                      </a:pPr>
                      <a:endParaRPr lang="en-US" altLang="en-IN" sz="1600" b="0">
                        <a:solidFill>
                          <a:schemeClr val="tx1"/>
                        </a:solidFill>
                      </a:endParaRPr>
                    </a:p>
                    <a:p>
                      <a:pPr>
                        <a:buNone/>
                      </a:pPr>
                      <a:endParaRPr lang="en-US" altLang="en-IN" sz="1600" b="0">
                        <a:solidFill>
                          <a:schemeClr val="tx1"/>
                        </a:solidFill>
                      </a:endParaRPr>
                    </a:p>
                    <a:p>
                      <a:pPr>
                        <a:buNone/>
                      </a:pPr>
                      <a:r>
                        <a:rPr lang="en-US" altLang="en-IN" sz="1600" b="0">
                          <a:solidFill>
                            <a:schemeClr val="tx1"/>
                          </a:solidFill>
                        </a:rPr>
                        <a:t>here are some other SQLi in web application.</a:t>
                      </a:r>
                      <a:endParaRPr lang="en-US" altLang="en-IN" sz="1600" b="0">
                        <a:solidFill>
                          <a:schemeClr val="tx1"/>
                        </a:solidFill>
                      </a:endParaRPr>
                    </a:p>
                    <a:p>
                      <a:pPr>
                        <a:buNone/>
                      </a:pPr>
                      <a:endParaRPr lang="en-US" altLang="en-IN" sz="1600" b="0">
                        <a:solidFill>
                          <a:schemeClr val="tx1"/>
                        </a:solidFill>
                      </a:endParaRPr>
                    </a:p>
                    <a:p>
                      <a:pPr>
                        <a:buNone/>
                      </a:pPr>
                      <a:r>
                        <a:rPr lang="en-US" altLang="en-IN" sz="1800" b="1">
                          <a:solidFill>
                            <a:schemeClr val="tx1"/>
                          </a:solidFill>
                        </a:rPr>
                        <a:t>Affected Url</a:t>
                      </a:r>
                      <a:endParaRPr lang="en-US" altLang="en-IN" sz="1800" b="1">
                        <a:solidFill>
                          <a:schemeClr val="tx1"/>
                        </a:solidFill>
                      </a:endParaRPr>
                    </a:p>
                    <a:p>
                      <a:pPr>
                        <a:buNone/>
                      </a:pPr>
                      <a:r>
                        <a:rPr lang="en-US" altLang="en-IN" sz="1600" b="0">
                          <a:solidFill>
                            <a:schemeClr val="tx1"/>
                          </a:solidFill>
                          <a:sym typeface="+mn-ea"/>
                        </a:rPr>
                        <a:t>https://</a:t>
                      </a:r>
                      <a:r>
                        <a:rPr sz="1600" b="0">
                          <a:solidFill>
                            <a:schemeClr val="tx1"/>
                          </a:solidFill>
                          <a:sym typeface="+mn-ea"/>
                        </a:rPr>
                        <a:t>35.154.84.159</a:t>
                      </a:r>
                      <a:r>
                        <a:rPr lang="en-IN" altLang="en-US" sz="1600" b="0">
                          <a:solidFill>
                            <a:schemeClr val="tx1"/>
                          </a:solidFill>
                          <a:sym typeface="+mn-ea"/>
                        </a:rPr>
                        <a:t>/products.php?cat=</a:t>
                      </a:r>
                      <a:r>
                        <a:rPr lang="en-US" altLang="en-IN" sz="1600" b="0">
                          <a:solidFill>
                            <a:schemeClr val="tx1"/>
                          </a:solidFill>
                          <a:sym typeface="+mn-ea"/>
                        </a:rPr>
                        <a:t>2</a:t>
                      </a:r>
                      <a:endParaRPr lang="en-IN" altLang="en-US" sz="1600" b="0">
                        <a:solidFill>
                          <a:schemeClr val="tx1"/>
                        </a:solidFill>
                        <a:sym typeface="+mn-ea"/>
                      </a:endParaRPr>
                    </a:p>
                    <a:p>
                      <a:pPr>
                        <a:buNone/>
                      </a:pPr>
                      <a:r>
                        <a:rPr lang="en-US" altLang="en-IN" sz="1600" b="0">
                          <a:solidFill>
                            <a:schemeClr val="tx1"/>
                          </a:solidFill>
                          <a:sym typeface="+mn-ea"/>
                        </a:rPr>
                        <a:t>https://</a:t>
                      </a:r>
                      <a:r>
                        <a:rPr sz="1600" b="0">
                          <a:solidFill>
                            <a:schemeClr val="tx1"/>
                          </a:solidFill>
                          <a:sym typeface="+mn-ea"/>
                        </a:rPr>
                        <a:t>35.154.84.159</a:t>
                      </a:r>
                      <a:r>
                        <a:rPr lang="en-IN" altLang="en-US" sz="1600" b="0">
                          <a:solidFill>
                            <a:schemeClr val="tx1"/>
                          </a:solidFill>
                          <a:sym typeface="+mn-ea"/>
                        </a:rPr>
                        <a:t>/products.php?cat=</a:t>
                      </a:r>
                      <a:r>
                        <a:rPr lang="en-US" altLang="en-IN" sz="1600" b="0">
                          <a:solidFill>
                            <a:schemeClr val="tx1"/>
                          </a:solidFill>
                          <a:sym typeface="+mn-ea"/>
                        </a:rPr>
                        <a:t>3</a:t>
                      </a:r>
                      <a:endParaRPr lang="en-IN" altLang="en-US" sz="1600" b="0">
                        <a:solidFill>
                          <a:schemeClr val="tx1"/>
                        </a:solidFill>
                      </a:endParaRPr>
                    </a:p>
                    <a:p>
                      <a:pPr>
                        <a:buNone/>
                      </a:pPr>
                      <a:endParaRPr lang="en-US" altLang="en-IN" sz="1600" b="0">
                        <a:solidFill>
                          <a:schemeClr val="tx1"/>
                        </a:solidFill>
                      </a:endParaRPr>
                    </a:p>
                  </a:txBody>
                  <a:tcPr>
                    <a:solidFill>
                      <a:schemeClr val="bg1"/>
                    </a:solidFill>
                  </a:tcPr>
                </a:tc>
              </a:tr>
            </a:tbl>
          </a:graphicData>
        </a:graphic>
      </p:graphicFrame>
      <p:sp>
        <p:nvSpPr>
          <p:cNvPr id="3" name="Text Box 2"/>
          <p:cNvSpPr txBox="1"/>
          <p:nvPr/>
        </p:nvSpPr>
        <p:spPr>
          <a:xfrm>
            <a:off x="1544955" y="948055"/>
            <a:ext cx="7962265" cy="645160"/>
          </a:xfrm>
          <a:prstGeom prst="rect">
            <a:avLst/>
          </a:prstGeom>
          <a:noFill/>
        </p:spPr>
        <p:txBody>
          <a:bodyPr wrap="square" rtlCol="0">
            <a:spAutoFit/>
          </a:bodyPr>
          <a:p>
            <a:r>
              <a:rPr lang="en-US" sz="3600"/>
              <a:t>1) SQL injection  :-</a:t>
            </a:r>
            <a:endParaRPr lang="en-US" sz="3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78479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object 3"/>
          <p:cNvSpPr txBox="1"/>
          <p:nvPr/>
        </p:nvSpPr>
        <p:spPr>
          <a:xfrm>
            <a:off x="767715" y="1682115"/>
            <a:ext cx="10586085" cy="1534795"/>
          </a:xfrm>
          <a:prstGeom prst="rect">
            <a:avLst/>
          </a:prstGeom>
        </p:spPr>
        <p:txBody>
          <a:bodyPr vert="horz" wrap="square" lIns="0" tIns="44450" rIns="0" bIns="0" rtlCol="0">
            <a:spAutoFit/>
          </a:bodyPr>
          <a:p>
            <a:pPr marL="297180" marR="5080" indent="-285115">
              <a:lnSpc>
                <a:spcPct val="88000"/>
              </a:lnSpc>
              <a:spcBef>
                <a:spcPts val="350"/>
              </a:spcBef>
              <a:buFont typeface="Arial MT"/>
              <a:buChar char="•"/>
              <a:tabLst>
                <a:tab pos="297180" algn="l"/>
                <a:tab pos="297815" algn="l"/>
              </a:tabLst>
            </a:pPr>
            <a:r>
              <a:rPr sz="1850" spc="-10"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 Malicious</a:t>
            </a:r>
            <a:r>
              <a:rPr sz="1850" spc="-5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hacker</a:t>
            </a:r>
            <a:r>
              <a:rPr sz="1850" spc="-114"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can </a:t>
            </a:r>
            <a:r>
              <a:rPr sz="1850" spc="-30" dirty="0">
                <a:latin typeface="Times New Roman" panose="02020603050405020304"/>
                <a:cs typeface="Times New Roman" panose="02020603050405020304"/>
              </a:rPr>
              <a:t>gain</a:t>
            </a:r>
            <a:r>
              <a:rPr sz="1850"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complete</a:t>
            </a:r>
            <a:r>
              <a:rPr sz="1850" spc="-16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access</a:t>
            </a:r>
            <a:r>
              <a:rPr sz="1850" spc="3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admin</a:t>
            </a:r>
            <a:r>
              <a:rPr sz="1850" spc="-105" dirty="0">
                <a:latin typeface="Times New Roman" panose="02020603050405020304"/>
                <a:cs typeface="Times New Roman" panose="02020603050405020304"/>
              </a:rPr>
              <a:t> </a:t>
            </a:r>
            <a:r>
              <a:rPr sz="1850" dirty="0">
                <a:latin typeface="Times New Roman" panose="02020603050405020304"/>
                <a:cs typeface="Times New Roman" panose="02020603050405020304"/>
              </a:rPr>
              <a:t>account</a:t>
            </a:r>
            <a:r>
              <a:rPr sz="1850" spc="-17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just</a:t>
            </a:r>
            <a:r>
              <a:rPr sz="1850" spc="-17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by</a:t>
            </a:r>
            <a:r>
              <a:rPr sz="1850" spc="-95" dirty="0">
                <a:latin typeface="Times New Roman" panose="02020603050405020304"/>
                <a:cs typeface="Times New Roman" panose="02020603050405020304"/>
              </a:rPr>
              <a:t> </a:t>
            </a:r>
            <a:r>
              <a:rPr sz="1850" dirty="0">
                <a:latin typeface="Times New Roman" panose="02020603050405020304"/>
                <a:cs typeface="Times New Roman" panose="02020603050405020304"/>
              </a:rPr>
              <a:t>Brute-Forcing</a:t>
            </a:r>
            <a:r>
              <a:rPr sz="1850" spc="-18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due</a:t>
            </a:r>
            <a:r>
              <a:rPr sz="1850" spc="-16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rate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limiting</a:t>
            </a:r>
            <a:r>
              <a:rPr sz="1850" spc="-15" dirty="0">
                <a:latin typeface="Times New Roman" panose="02020603050405020304"/>
                <a:cs typeface="Times New Roman" panose="02020603050405020304"/>
              </a:rPr>
              <a:t> flaw</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as </a:t>
            </a:r>
            <a:r>
              <a:rPr sz="1850" spc="-45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 hacker </a:t>
            </a:r>
            <a:r>
              <a:rPr sz="1850" spc="-20" dirty="0">
                <a:latin typeface="Times New Roman" panose="02020603050405020304"/>
                <a:cs typeface="Times New Roman" panose="02020603050405020304"/>
              </a:rPr>
              <a:t>can </a:t>
            </a:r>
            <a:r>
              <a:rPr sz="1850" spc="-15" dirty="0">
                <a:latin typeface="Times New Roman" panose="02020603050405020304"/>
                <a:cs typeface="Times New Roman" panose="02020603050405020304"/>
              </a:rPr>
              <a:t>attempt as </a:t>
            </a:r>
            <a:r>
              <a:rPr sz="1850" dirty="0">
                <a:latin typeface="Times New Roman" panose="02020603050405020304"/>
                <a:cs typeface="Times New Roman" panose="02020603050405020304"/>
              </a:rPr>
              <a:t>many </a:t>
            </a:r>
            <a:r>
              <a:rPr sz="1850" spc="-25" dirty="0">
                <a:latin typeface="Times New Roman" panose="02020603050405020304"/>
                <a:cs typeface="Times New Roman" panose="02020603050405020304"/>
              </a:rPr>
              <a:t>times </a:t>
            </a:r>
            <a:r>
              <a:rPr sz="1850" spc="-15" dirty="0">
                <a:latin typeface="Times New Roman" panose="02020603050405020304"/>
                <a:cs typeface="Times New Roman" panose="02020603050405020304"/>
              </a:rPr>
              <a:t>as </a:t>
            </a:r>
            <a:r>
              <a:rPr sz="1850" spc="10" dirty="0">
                <a:latin typeface="Times New Roman" panose="02020603050405020304"/>
                <a:cs typeface="Times New Roman" panose="02020603050405020304"/>
              </a:rPr>
              <a:t>he </a:t>
            </a:r>
            <a:r>
              <a:rPr sz="1850" spc="-5" dirty="0">
                <a:latin typeface="Times New Roman" panose="02020603050405020304"/>
                <a:cs typeface="Times New Roman" panose="02020603050405020304"/>
              </a:rPr>
              <a:t>wants , </a:t>
            </a:r>
            <a:r>
              <a:rPr sz="1850" spc="-15" dirty="0">
                <a:latin typeface="Times New Roman" panose="02020603050405020304"/>
                <a:cs typeface="Times New Roman" panose="02020603050405020304"/>
              </a:rPr>
              <a:t>as </a:t>
            </a:r>
            <a:r>
              <a:rPr sz="1850" spc="-5" dirty="0">
                <a:latin typeface="Times New Roman" panose="02020603050405020304"/>
                <a:cs typeface="Times New Roman" panose="02020603050405020304"/>
              </a:rPr>
              <a:t>there </a:t>
            </a:r>
            <a:r>
              <a:rPr sz="1850" spc="-25" dirty="0">
                <a:latin typeface="Times New Roman" panose="02020603050405020304"/>
                <a:cs typeface="Times New Roman" panose="02020603050405020304"/>
              </a:rPr>
              <a:t>is </a:t>
            </a:r>
            <a:r>
              <a:rPr sz="1850" spc="10" dirty="0">
                <a:latin typeface="Times New Roman" panose="02020603050405020304"/>
                <a:cs typeface="Times New Roman" panose="02020603050405020304"/>
              </a:rPr>
              <a:t>no bounds </a:t>
            </a:r>
            <a:r>
              <a:rPr sz="1850" spc="-25" dirty="0">
                <a:latin typeface="Times New Roman" panose="02020603050405020304"/>
                <a:cs typeface="Times New Roman" panose="02020603050405020304"/>
              </a:rPr>
              <a:t>in </a:t>
            </a:r>
            <a:r>
              <a:rPr sz="1850" spc="10" dirty="0">
                <a:latin typeface="Times New Roman" panose="02020603050405020304"/>
                <a:cs typeface="Times New Roman" panose="02020603050405020304"/>
              </a:rPr>
              <a:t>no of </a:t>
            </a:r>
            <a:r>
              <a:rPr sz="1850" spc="-15" dirty="0">
                <a:latin typeface="Times New Roman" panose="02020603050405020304"/>
                <a:cs typeface="Times New Roman" panose="02020603050405020304"/>
              </a:rPr>
              <a:t>tries. </a:t>
            </a:r>
            <a:r>
              <a:rPr sz="1850" spc="-10" dirty="0">
                <a:latin typeface="Times New Roman" panose="02020603050405020304"/>
                <a:cs typeface="Times New Roman" panose="02020603050405020304"/>
              </a:rPr>
              <a:t>This </a:t>
            </a:r>
            <a:r>
              <a:rPr sz="1850" spc="-15" dirty="0">
                <a:latin typeface="Times New Roman" panose="02020603050405020304"/>
                <a:cs typeface="Times New Roman" panose="02020603050405020304"/>
              </a:rPr>
              <a:t>leads </a:t>
            </a:r>
            <a:r>
              <a:rPr sz="1850" spc="-25" dirty="0">
                <a:latin typeface="Times New Roman" panose="02020603050405020304"/>
                <a:cs typeface="Times New Roman" panose="02020603050405020304"/>
              </a:rPr>
              <a:t>to </a:t>
            </a:r>
            <a:r>
              <a:rPr sz="1850" spc="-10" dirty="0">
                <a:latin typeface="Times New Roman" panose="02020603050405020304"/>
                <a:cs typeface="Times New Roman" panose="02020603050405020304"/>
              </a:rPr>
              <a:t>complete </a:t>
            </a:r>
            <a:r>
              <a:rPr sz="1850" spc="-5" dirty="0">
                <a:latin typeface="Times New Roman" panose="02020603050405020304"/>
                <a:cs typeface="Times New Roman" panose="02020603050405020304"/>
              </a:rPr>
              <a:t> compromise</a:t>
            </a:r>
            <a:r>
              <a:rPr sz="1850" spc="-16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personal</a:t>
            </a:r>
            <a:r>
              <a:rPr sz="1850" spc="-175" dirty="0">
                <a:latin typeface="Times New Roman" panose="02020603050405020304"/>
                <a:cs typeface="Times New Roman" panose="02020603050405020304"/>
              </a:rPr>
              <a:t> </a:t>
            </a:r>
            <a:r>
              <a:rPr sz="1850" dirty="0">
                <a:latin typeface="Times New Roman" panose="02020603050405020304"/>
                <a:cs typeface="Times New Roman" panose="02020603050405020304"/>
              </a:rPr>
              <a:t>user</a:t>
            </a:r>
            <a:r>
              <a:rPr sz="1850" spc="-1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data</a:t>
            </a:r>
            <a:r>
              <a:rPr sz="1850" spc="-16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4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every</a:t>
            </a:r>
            <a:r>
              <a:rPr sz="1850" spc="-1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customer.</a:t>
            </a:r>
            <a:endParaRPr sz="1850">
              <a:latin typeface="Times New Roman" panose="02020603050405020304"/>
              <a:cs typeface="Times New Roman" panose="02020603050405020304"/>
            </a:endParaRPr>
          </a:p>
          <a:p>
            <a:pPr marL="297180" marR="398145" indent="-285115">
              <a:lnSpc>
                <a:spcPts val="1920"/>
              </a:lnSpc>
              <a:spcBef>
                <a:spcPts val="15"/>
              </a:spcBef>
              <a:buFont typeface="Arial MT"/>
              <a:buChar char="•"/>
              <a:tabLst>
                <a:tab pos="297180" algn="l"/>
                <a:tab pos="297815" algn="l"/>
              </a:tabLst>
            </a:pPr>
            <a:r>
              <a:rPr sz="1850" spc="5" dirty="0">
                <a:latin typeface="Times New Roman" panose="02020603050405020304"/>
                <a:cs typeface="Times New Roman" panose="02020603050405020304"/>
              </a:rPr>
              <a:t>Once</a:t>
            </a:r>
            <a:r>
              <a:rPr sz="1850" spc="-16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attacker</a:t>
            </a:r>
            <a:r>
              <a:rPr sz="1850" spc="-3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logs</a:t>
            </a:r>
            <a:r>
              <a:rPr sz="1850" spc="-5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in </a:t>
            </a:r>
            <a:r>
              <a:rPr sz="1850" spc="-15" dirty="0">
                <a:latin typeface="Times New Roman" panose="02020603050405020304"/>
                <a:cs typeface="Times New Roman" panose="02020603050405020304"/>
              </a:rPr>
              <a:t>as</a:t>
            </a:r>
            <a:r>
              <a:rPr sz="1850" spc="2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admin,</a:t>
            </a:r>
            <a:r>
              <a:rPr sz="1850" spc="-1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then</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he</a:t>
            </a:r>
            <a:r>
              <a:rPr sz="1850" spc="-16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can </a:t>
            </a:r>
            <a:r>
              <a:rPr sz="1850" spc="-5" dirty="0">
                <a:latin typeface="Times New Roman" panose="02020603050405020304"/>
                <a:cs typeface="Times New Roman" panose="02020603050405020304"/>
              </a:rPr>
              <a:t>carry</a:t>
            </a:r>
            <a:r>
              <a:rPr sz="1850" spc="-10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out</a:t>
            </a:r>
            <a:r>
              <a:rPr sz="1850" spc="-9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actions</a:t>
            </a:r>
            <a:r>
              <a:rPr sz="1850" spc="-1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on</a:t>
            </a:r>
            <a:r>
              <a:rPr sz="1850" spc="-10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behalf</a:t>
            </a:r>
            <a:r>
              <a:rPr sz="1850" spc="-11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victim(admin)</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which</a:t>
            </a:r>
            <a:r>
              <a:rPr sz="1850" spc="-10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could </a:t>
            </a:r>
            <a:r>
              <a:rPr sz="1850" spc="-44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lead to</a:t>
            </a:r>
            <a:r>
              <a:rPr sz="1850" spc="-20" dirty="0">
                <a:latin typeface="Times New Roman" panose="02020603050405020304"/>
                <a:cs typeface="Times New Roman" panose="02020603050405020304"/>
              </a:rPr>
              <a:t> </a:t>
            </a:r>
            <a:r>
              <a:rPr sz="1850" dirty="0">
                <a:latin typeface="Times New Roman" panose="02020603050405020304"/>
                <a:cs typeface="Times New Roman" panose="02020603050405020304"/>
              </a:rPr>
              <a:t>serious</a:t>
            </a:r>
            <a:r>
              <a:rPr sz="1850" spc="-14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financial</a:t>
            </a:r>
            <a:r>
              <a:rPr sz="1850" spc="-17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loss</a:t>
            </a:r>
            <a:r>
              <a:rPr sz="1850" spc="-5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him/her,</a:t>
            </a:r>
            <a:r>
              <a:rPr sz="1850" spc="-12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like</a:t>
            </a:r>
            <a:r>
              <a:rPr sz="1850" spc="-16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he</a:t>
            </a:r>
            <a:r>
              <a:rPr sz="1850" spc="-7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can</a:t>
            </a:r>
            <a:r>
              <a:rPr sz="1850" spc="-2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change</a:t>
            </a:r>
            <a:r>
              <a:rPr sz="1850" spc="-1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name,</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picture</a:t>
            </a:r>
            <a:r>
              <a:rPr sz="1850" spc="-16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even</a:t>
            </a:r>
            <a:r>
              <a:rPr sz="1850" spc="-10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price</a:t>
            </a:r>
            <a:r>
              <a:rPr sz="1850" spc="-8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7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products.</a:t>
            </a:r>
            <a:endParaRPr sz="1850">
              <a:latin typeface="Times New Roman" panose="02020603050405020304"/>
              <a:cs typeface="Times New Roman" panose="020206030504050203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917575" y="1560893"/>
            <a:ext cx="9488805" cy="2025650"/>
          </a:xfrm>
          <a:prstGeom prst="rect">
            <a:avLst/>
          </a:prstGeom>
        </p:spPr>
        <p:txBody>
          <a:bodyPr vert="horz" wrap="square" lIns="0" tIns="43815" rIns="0" bIns="0" rtlCol="0">
            <a:spAutoFit/>
          </a:bodyPr>
          <a:p>
            <a:pPr marL="813435" indent="-342900">
              <a:lnSpc>
                <a:spcPct val="100000"/>
              </a:lnSpc>
              <a:spcBef>
                <a:spcPts val="245"/>
              </a:spcBef>
              <a:buFont typeface="Wingdings" panose="05000000000000000000" charset="0"/>
              <a:buChar char="Ø"/>
              <a:tabLst>
                <a:tab pos="703580" algn="l"/>
                <a:tab pos="704215" algn="l"/>
              </a:tabLst>
            </a:pPr>
            <a:r>
              <a:rPr sz="2000" spc="-25" dirty="0">
                <a:latin typeface="Times New Roman" panose="02020603050405020304"/>
                <a:cs typeface="Times New Roman" panose="02020603050405020304"/>
              </a:rPr>
              <a:t>Use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proper</a:t>
            </a:r>
            <a:r>
              <a:rPr sz="2000" spc="-50"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rate-limiting</a:t>
            </a:r>
            <a:r>
              <a:rPr sz="2000" b="1" spc="15"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checks</a:t>
            </a:r>
            <a:r>
              <a:rPr sz="2000" b="1"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on</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no</a:t>
            </a:r>
            <a:r>
              <a:rPr sz="2000"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5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OTP</a:t>
            </a:r>
            <a:r>
              <a:rPr sz="2000" spc="1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checking</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Generation</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requests.</a:t>
            </a:r>
            <a:endParaRPr sz="2000">
              <a:latin typeface="Times New Roman" panose="02020603050405020304"/>
              <a:cs typeface="Times New Roman" panose="02020603050405020304"/>
            </a:endParaRPr>
          </a:p>
          <a:p>
            <a:pPr marL="813435" indent="-342900">
              <a:lnSpc>
                <a:spcPct val="100000"/>
              </a:lnSpc>
              <a:spcBef>
                <a:spcPts val="320"/>
              </a:spcBef>
              <a:buFont typeface="Wingdings" panose="05000000000000000000" charset="0"/>
              <a:buChar char="Ø"/>
              <a:tabLst>
                <a:tab pos="703580" algn="l"/>
                <a:tab pos="704215" algn="l"/>
              </a:tabLst>
            </a:pPr>
            <a:r>
              <a:rPr sz="2000" dirty="0">
                <a:latin typeface="Times New Roman" panose="02020603050405020304"/>
                <a:cs typeface="Times New Roman" panose="02020603050405020304"/>
              </a:rPr>
              <a:t>Implement</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anti-bot</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measures</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such</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r>
              <a:rPr sz="2000" spc="45" dirty="0">
                <a:latin typeface="Times New Roman" panose="02020603050405020304"/>
                <a:cs typeface="Times New Roman" panose="02020603050405020304"/>
              </a:rPr>
              <a:t> </a:t>
            </a:r>
            <a:r>
              <a:rPr sz="2000" b="1" spc="-35" dirty="0">
                <a:latin typeface="Times New Roman" panose="02020603050405020304"/>
                <a:cs typeface="Times New Roman" panose="02020603050405020304"/>
              </a:rPr>
              <a:t>ReCAPTCHA</a:t>
            </a:r>
            <a:r>
              <a:rPr sz="2000" b="1" spc="3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after</a:t>
            </a:r>
            <a:r>
              <a:rPr sz="2000" spc="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multiple</a:t>
            </a:r>
            <a:r>
              <a:rPr sz="2000" spc="13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incorrect </a:t>
            </a:r>
            <a:r>
              <a:rPr sz="2000" spc="5" dirty="0">
                <a:latin typeface="Times New Roman" panose="02020603050405020304"/>
                <a:cs typeface="Times New Roman" panose="02020603050405020304"/>
              </a:rPr>
              <a:t>attempts.</a:t>
            </a:r>
            <a:endParaRPr sz="2000">
              <a:latin typeface="Times New Roman" panose="02020603050405020304"/>
              <a:cs typeface="Times New Roman" panose="02020603050405020304"/>
            </a:endParaRPr>
          </a:p>
          <a:p>
            <a:pPr marL="813435" indent="-342900">
              <a:lnSpc>
                <a:spcPct val="100000"/>
              </a:lnSpc>
              <a:spcBef>
                <a:spcPts val="245"/>
              </a:spcBef>
              <a:buFont typeface="Wingdings" panose="05000000000000000000" charset="0"/>
              <a:buChar char="Ø"/>
              <a:tabLst>
                <a:tab pos="703580" algn="l"/>
                <a:tab pos="704215" algn="l"/>
              </a:tabLst>
            </a:pPr>
            <a:r>
              <a:rPr sz="2000" spc="-35" dirty="0">
                <a:latin typeface="Times New Roman" panose="02020603050405020304"/>
                <a:cs typeface="Times New Roman" panose="02020603050405020304"/>
              </a:rPr>
              <a:t>OTP</a:t>
            </a:r>
            <a:r>
              <a:rPr sz="2000" spc="1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expire</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after</a:t>
            </a:r>
            <a:r>
              <a:rPr sz="2000" spc="3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certain</a:t>
            </a:r>
            <a:r>
              <a:rPr sz="2000" spc="9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amount</a:t>
            </a:r>
            <a:r>
              <a:rPr sz="2000" spc="-17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of</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time</a:t>
            </a:r>
            <a:r>
              <a:rPr sz="2000" spc="5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like</a:t>
            </a:r>
            <a:r>
              <a:rPr sz="2000" spc="12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2-5</a:t>
            </a:r>
            <a:r>
              <a:rPr sz="2000" b="1" spc="2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minutes.</a:t>
            </a:r>
            <a:endParaRPr sz="2000">
              <a:latin typeface="Times New Roman" panose="02020603050405020304"/>
              <a:cs typeface="Times New Roman" panose="02020603050405020304"/>
            </a:endParaRPr>
          </a:p>
          <a:p>
            <a:pPr marL="813435" indent="-342900">
              <a:lnSpc>
                <a:spcPct val="100000"/>
              </a:lnSpc>
              <a:spcBef>
                <a:spcPts val="245"/>
              </a:spcBef>
              <a:buFont typeface="Wingdings" panose="05000000000000000000" charset="0"/>
              <a:buChar char="Ø"/>
              <a:tabLst>
                <a:tab pos="703580" algn="l"/>
                <a:tab pos="704215" algn="l"/>
              </a:tabLst>
            </a:pPr>
            <a:r>
              <a:rPr sz="2000" spc="-35" dirty="0">
                <a:latin typeface="Times New Roman" panose="02020603050405020304"/>
                <a:cs typeface="Times New Roman" panose="02020603050405020304"/>
              </a:rPr>
              <a:t>OTP</a:t>
            </a:r>
            <a:r>
              <a:rPr sz="2000" spc="1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14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a:t>
            </a:r>
            <a:r>
              <a:rPr sz="2000" spc="-20" dirty="0">
                <a:latin typeface="Times New Roman" panose="02020603050405020304"/>
                <a:cs typeface="Times New Roman" panose="02020603050405020304"/>
              </a:rPr>
              <a:t> least</a:t>
            </a:r>
            <a:r>
              <a:rPr sz="2000" spc="5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6</a:t>
            </a:r>
            <a:r>
              <a:rPr sz="2000" b="1" spc="2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digit</a:t>
            </a:r>
            <a:r>
              <a:rPr sz="2000" b="1" spc="-35"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and</a:t>
            </a:r>
            <a:r>
              <a:rPr sz="2000" b="1" spc="-1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alphanumeric</a:t>
            </a:r>
            <a:r>
              <a:rPr sz="2000" b="1" spc="60" dirty="0">
                <a:latin typeface="Times New Roman" panose="02020603050405020304"/>
                <a:cs typeface="Times New Roman" panose="02020603050405020304"/>
              </a:rPr>
              <a:t> </a:t>
            </a:r>
            <a:r>
              <a:rPr sz="2000" b="1" spc="-25" dirty="0">
                <a:latin typeface="Times New Roman" panose="02020603050405020304"/>
                <a:cs typeface="Times New Roman" panose="02020603050405020304"/>
              </a:rPr>
              <a:t>for</a:t>
            </a:r>
            <a:r>
              <a:rPr sz="2000" b="1" spc="50"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more</a:t>
            </a:r>
            <a:r>
              <a:rPr sz="2000" b="1" spc="5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security.</a:t>
            </a:r>
            <a:endParaRPr sz="2000" b="1" dirty="0">
              <a:latin typeface="Times New Roman" panose="02020603050405020304"/>
              <a:cs typeface="Times New Roman" panose="02020603050405020304"/>
            </a:endParaRPr>
          </a:p>
          <a:p>
            <a:pPr marL="813435" indent="-342900">
              <a:lnSpc>
                <a:spcPct val="100000"/>
              </a:lnSpc>
              <a:spcBef>
                <a:spcPts val="245"/>
              </a:spcBef>
              <a:buFont typeface="Wingdings" panose="05000000000000000000" charset="0"/>
              <a:buChar char="Ø"/>
              <a:tabLst>
                <a:tab pos="703580" algn="l"/>
                <a:tab pos="704215" algn="l"/>
              </a:tabLst>
            </a:pPr>
            <a:r>
              <a:rPr lang="en-US" sz="2000">
                <a:latin typeface="Times New Roman" panose="02020603050405020304"/>
                <a:cs typeface="Times New Roman" panose="02020603050405020304"/>
              </a:rPr>
              <a:t>Encryption can also used in OTP.</a:t>
            </a:r>
            <a:endParaRPr lang="en-US" sz="2000">
              <a:latin typeface="Times New Roman" panose="02020603050405020304"/>
              <a:cs typeface="Times New Roman" panose="020206030504050203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757872" y="1509712"/>
            <a:ext cx="10223500" cy="605155"/>
          </a:xfrm>
          <a:prstGeom prst="rect">
            <a:avLst/>
          </a:prstGeom>
        </p:spPr>
        <p:txBody>
          <a:bodyPr vert="horz" wrap="square" lIns="0" tIns="12700" rIns="0" bIns="0" rtlCol="0">
            <a:spAutoFit/>
          </a:bodyPr>
          <a:p>
            <a:pPr marL="358140" indent="-346075">
              <a:lnSpc>
                <a:spcPts val="2280"/>
              </a:lnSpc>
              <a:spcBef>
                <a:spcPts val="100"/>
              </a:spcBef>
              <a:buClr>
                <a:srgbClr val="000000"/>
              </a:buClr>
              <a:buSzPct val="93000"/>
              <a:buFont typeface="Arial MT"/>
              <a:buChar char="•"/>
              <a:tabLst>
                <a:tab pos="358140" algn="l"/>
                <a:tab pos="358775"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1"/>
              </a:rPr>
              <a:t>https://www.owasp.org/index.php/Testing_Multiple_Factors_Authentication_(OWASP-AT-009)</a:t>
            </a:r>
            <a:endParaRPr sz="2000">
              <a:latin typeface="Times New Roman" panose="02020603050405020304"/>
              <a:cs typeface="Times New Roman" panose="02020603050405020304"/>
            </a:endParaRPr>
          </a:p>
          <a:p>
            <a:pPr marL="358140" indent="-346075">
              <a:lnSpc>
                <a:spcPts val="2280"/>
              </a:lnSpc>
              <a:buClr>
                <a:srgbClr val="000000"/>
              </a:buClr>
              <a:buSzPct val="93000"/>
              <a:buFont typeface="Arial MT"/>
              <a:buChar char="•"/>
              <a:tabLst>
                <a:tab pos="358140" algn="l"/>
                <a:tab pos="358775" algn="l"/>
              </a:tabLst>
            </a:pPr>
            <a:r>
              <a:rPr sz="2000" u="heavy" spc="-5" dirty="0">
                <a:solidFill>
                  <a:srgbClr val="0462C1"/>
                </a:solidFill>
                <a:uFill>
                  <a:solidFill>
                    <a:srgbClr val="0462C1"/>
                  </a:solidFill>
                </a:uFill>
                <a:latin typeface="Times New Roman" panose="02020603050405020304"/>
                <a:cs typeface="Times New Roman" panose="02020603050405020304"/>
                <a:hlinkClick r:id="rId2"/>
              </a:rPr>
              <a:t>https://www.owasp.org/index.php/Blocking_Brute_Force_Attacks</a:t>
            </a:r>
            <a:endParaRPr sz="2000">
              <a:latin typeface="Times New Roman" panose="02020603050405020304"/>
              <a:cs typeface="Times New Roman" panose="020206030504050203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1019175" y="558418"/>
            <a:ext cx="517842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70" dirty="0"/>
              <a:t>8)</a:t>
            </a:r>
            <a:r>
              <a:rPr spc="-70" dirty="0"/>
              <a:t> </a:t>
            </a:r>
            <a:r>
              <a:rPr lang="en-US" spc="-10" dirty="0"/>
              <a:t>Insecure file upload</a:t>
            </a:r>
            <a:endParaRPr lang="en-US" spc="-45" dirty="0"/>
          </a:p>
        </p:txBody>
      </p:sp>
      <p:graphicFrame>
        <p:nvGraphicFramePr>
          <p:cNvPr id="3" name="object 3"/>
          <p:cNvGraphicFramePr>
            <a:graphicFrameLocks noGrp="1"/>
          </p:cNvGraphicFramePr>
          <p:nvPr/>
        </p:nvGraphicFramePr>
        <p:xfrm>
          <a:off x="1693417" y="2320925"/>
          <a:ext cx="8811895" cy="2675890"/>
        </p:xfrm>
        <a:graphic>
          <a:graphicData uri="http://schemas.openxmlformats.org/drawingml/2006/table">
            <a:tbl>
              <a:tblPr firstRow="1" bandRow="1">
                <a:tableStyleId>{2D5ABB26-0587-4C30-8999-92F81FD0307C}</a:tableStyleId>
              </a:tblPr>
              <a:tblGrid>
                <a:gridCol w="1532890"/>
                <a:gridCol w="7259955"/>
              </a:tblGrid>
              <a:tr h="2662809">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30"/>
                        </a:spcBef>
                      </a:pPr>
                      <a:endParaRPr sz="1450">
                        <a:latin typeface="Times New Roman" panose="02020603050405020304"/>
                        <a:cs typeface="Times New Roman" panose="02020603050405020304"/>
                      </a:endParaRPr>
                    </a:p>
                    <a:p>
                      <a:pPr marL="227330" marR="229235" algn="ctr">
                        <a:lnSpc>
                          <a:spcPct val="100000"/>
                        </a:lnSpc>
                      </a:pPr>
                      <a:r>
                        <a:rPr sz="1600" spc="-20" dirty="0">
                          <a:solidFill>
                            <a:srgbClr val="FFFFFF"/>
                          </a:solidFill>
                          <a:latin typeface="Times New Roman" panose="02020603050405020304"/>
                          <a:cs typeface="Times New Roman" panose="02020603050405020304"/>
                        </a:rPr>
                        <a:t>Insecure</a:t>
                      </a:r>
                      <a:r>
                        <a:rPr sz="1600" spc="80"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File </a:t>
                      </a:r>
                      <a:r>
                        <a:rPr sz="1600" spc="-38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Uploads </a:t>
                      </a:r>
                      <a:r>
                        <a:rPr sz="1600" spc="-1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40"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mentioned</a:t>
                      </a:r>
                      <a:r>
                        <a:rPr sz="1600" spc="315" dirty="0">
                          <a:latin typeface="Times New Roman" panose="02020603050405020304"/>
                          <a:cs typeface="Times New Roman" panose="02020603050405020304"/>
                        </a:rPr>
                        <a:t> </a:t>
                      </a:r>
                      <a:r>
                        <a:rPr sz="1600" spc="-55" dirty="0">
                          <a:latin typeface="Times New Roman" panose="02020603050405020304"/>
                          <a:cs typeface="Times New Roman" panose="02020603050405020304"/>
                        </a:rPr>
                        <a:t>URL</a:t>
                      </a:r>
                      <a:r>
                        <a:rPr sz="1600" spc="14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is</a:t>
                      </a:r>
                      <a:r>
                        <a:rPr sz="1600" spc="-6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vulnerable</a:t>
                      </a:r>
                      <a:r>
                        <a:rPr sz="1600" spc="8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to</a:t>
                      </a:r>
                      <a:r>
                        <a:rPr sz="1600" spc="5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insecure</a:t>
                      </a:r>
                      <a:r>
                        <a:rPr sz="1600" spc="85" dirty="0">
                          <a:latin typeface="Times New Roman" panose="02020603050405020304"/>
                          <a:cs typeface="Times New Roman" panose="02020603050405020304"/>
                        </a:rPr>
                        <a:t> </a:t>
                      </a:r>
                      <a:r>
                        <a:rPr sz="1600" dirty="0">
                          <a:latin typeface="Times New Roman" panose="02020603050405020304"/>
                          <a:cs typeface="Times New Roman" panose="02020603050405020304"/>
                        </a:rPr>
                        <a:t>file</a:t>
                      </a:r>
                      <a:r>
                        <a:rPr sz="1600" spc="5" dirty="0">
                          <a:latin typeface="Times New Roman" panose="02020603050405020304"/>
                          <a:cs typeface="Times New Roman" panose="02020603050405020304"/>
                        </a:rPr>
                        <a:t> </a:t>
                      </a:r>
                      <a:r>
                        <a:rPr sz="1600" dirty="0">
                          <a:latin typeface="Times New Roman" panose="02020603050405020304"/>
                          <a:cs typeface="Times New Roman" panose="02020603050405020304"/>
                        </a:rPr>
                        <a:t>uploads,</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0" dirty="0">
                          <a:solidFill>
                            <a:srgbClr val="0462C1"/>
                          </a:solidFill>
                          <a:uFill>
                            <a:solidFill>
                              <a:srgbClr val="0462C1"/>
                            </a:solidFill>
                          </a:uFill>
                          <a:latin typeface="Times New Roman" panose="02020603050405020304"/>
                          <a:cs typeface="Times New Roman" panose="02020603050405020304"/>
                          <a:hlinkClick r:id="rId1"/>
                        </a:rPr>
                        <a:t>http://</a:t>
                      </a:r>
                      <a:r>
                        <a:rPr lang="en-US" sz="1600" u="sng" spc="-10" dirty="0">
                          <a:solidFill>
                            <a:srgbClr val="0462C1"/>
                          </a:solidFill>
                          <a:uFill>
                            <a:solidFill>
                              <a:srgbClr val="0462C1"/>
                            </a:solidFill>
                          </a:uFill>
                          <a:latin typeface="Times New Roman" panose="02020603050405020304"/>
                          <a:cs typeface="Times New Roman" panose="02020603050405020304"/>
                          <a:hlinkClick r:id="rId1"/>
                        </a:rPr>
                        <a:t>13.235.103.135</a:t>
                      </a:r>
                      <a:r>
                        <a:rPr sz="1600" u="sng" spc="-10" dirty="0">
                          <a:solidFill>
                            <a:srgbClr val="0462C1"/>
                          </a:solidFill>
                          <a:uFill>
                            <a:solidFill>
                              <a:srgbClr val="0462C1"/>
                            </a:solidFill>
                          </a:uFill>
                          <a:latin typeface="Times New Roman" panose="02020603050405020304"/>
                          <a:cs typeface="Times New Roman" panose="02020603050405020304"/>
                          <a:hlinkClick r:id="rId1"/>
                        </a:rPr>
                        <a:t>/</a:t>
                      </a:r>
                      <a:r>
                        <a:rPr lang="en-US" sz="1600" u="sng" spc="-10" dirty="0">
                          <a:solidFill>
                            <a:srgbClr val="0462C1"/>
                          </a:solidFill>
                          <a:uFill>
                            <a:solidFill>
                              <a:srgbClr val="0462C1"/>
                            </a:solidFill>
                          </a:uFill>
                          <a:latin typeface="Times New Roman" panose="02020603050405020304"/>
                          <a:cs typeface="Times New Roman" panose="02020603050405020304"/>
                          <a:hlinkClick r:id="rId1"/>
                        </a:rPr>
                        <a:t>admin31</a:t>
                      </a:r>
                      <a:r>
                        <a:rPr sz="1600" u="sng" spc="-10" dirty="0">
                          <a:solidFill>
                            <a:srgbClr val="0462C1"/>
                          </a:solidFill>
                          <a:uFill>
                            <a:solidFill>
                              <a:srgbClr val="0462C1"/>
                            </a:solidFill>
                          </a:uFill>
                          <a:latin typeface="Times New Roman" panose="02020603050405020304"/>
                          <a:cs typeface="Times New Roman" panose="02020603050405020304"/>
                          <a:hlinkClick r:id="rId1"/>
                        </a:rPr>
                        <a:t>/</a:t>
                      </a:r>
                      <a:r>
                        <a:rPr lang="en-US" sz="1600" u="sng" spc="-10" dirty="0">
                          <a:solidFill>
                            <a:srgbClr val="0462C1"/>
                          </a:solidFill>
                          <a:uFill>
                            <a:solidFill>
                              <a:srgbClr val="0462C1"/>
                            </a:solidFill>
                          </a:uFill>
                          <a:latin typeface="Times New Roman" panose="02020603050405020304"/>
                          <a:cs typeface="Times New Roman" panose="02020603050405020304"/>
                          <a:hlinkClick r:id="rId1"/>
                        </a:rPr>
                        <a:t>insert_new_product.php</a:t>
                      </a:r>
                      <a:endParaRPr sz="1600">
                        <a:latin typeface="Times New Roman" panose="02020603050405020304"/>
                        <a:cs typeface="Times New Roman" panose="02020603050405020304"/>
                      </a:endParaRPr>
                    </a:p>
                    <a:p>
                      <a:pPr>
                        <a:lnSpc>
                          <a:spcPct val="100000"/>
                        </a:lnSpc>
                        <a:spcBef>
                          <a:spcPts val="25"/>
                        </a:spcBef>
                        <a:buFont typeface="Arial MT"/>
                        <a:buChar char="•"/>
                      </a:pPr>
                      <a:endParaRPr sz="1650">
                        <a:latin typeface="Times New Roman" panose="02020603050405020304"/>
                        <a:cs typeface="Times New Roman" panose="02020603050405020304"/>
                      </a:endParaRPr>
                    </a:p>
                    <a:p>
                      <a:pPr marL="85090">
                        <a:lnSpc>
                          <a:spcPct val="100000"/>
                        </a:lnSpc>
                      </a:pPr>
                      <a:r>
                        <a:rPr sz="1600" b="1" spc="-50" dirty="0">
                          <a:latin typeface="Times New Roman" panose="02020603050405020304"/>
                          <a:cs typeface="Times New Roman" panose="02020603050405020304"/>
                        </a:rPr>
                        <a:t>File</a:t>
                      </a:r>
                      <a:r>
                        <a:rPr sz="1600" b="1" spc="140" dirty="0">
                          <a:latin typeface="Times New Roman" panose="02020603050405020304"/>
                          <a:cs typeface="Times New Roman" panose="02020603050405020304"/>
                        </a:rPr>
                        <a:t> </a:t>
                      </a:r>
                      <a:r>
                        <a:rPr sz="1600" b="1" spc="-25" dirty="0">
                          <a:latin typeface="Times New Roman" panose="02020603050405020304"/>
                          <a:cs typeface="Times New Roman" panose="02020603050405020304"/>
                        </a:rPr>
                        <a:t>Uploaded</a:t>
                      </a:r>
                      <a:r>
                        <a:rPr sz="1600" b="1" spc="20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10" dirty="0">
                          <a:latin typeface="Times New Roman" panose="02020603050405020304"/>
                          <a:cs typeface="Times New Roman" panose="02020603050405020304"/>
                        </a:rPr>
                        <a:t>backdoor</a:t>
                      </a:r>
                      <a:r>
                        <a:rPr sz="1600" spc="9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shell</a:t>
                      </a:r>
                      <a:r>
                        <a:rPr sz="1600" spc="-5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a:t>
                      </a:r>
                      <a:r>
                        <a:rPr lang="en-US" sz="1600" spc="-25" dirty="0">
                          <a:latin typeface="Times New Roman" panose="02020603050405020304"/>
                          <a:cs typeface="Times New Roman" panose="02020603050405020304"/>
                        </a:rPr>
                        <a:t>mini.b374k.php</a:t>
                      </a:r>
                      <a:r>
                        <a:rPr sz="1600" spc="-25"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42645" y="416877"/>
            <a:ext cx="27457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pic>
        <p:nvPicPr>
          <p:cNvPr id="3" name="Picture 2" descr="Screenshot 2022-11-04 221429"/>
          <p:cNvPicPr>
            <a:picLocks noChangeAspect="1"/>
          </p:cNvPicPr>
          <p:nvPr/>
        </p:nvPicPr>
        <p:blipFill>
          <a:blip r:embed="rId1"/>
          <a:stretch>
            <a:fillRect/>
          </a:stretch>
        </p:blipFill>
        <p:spPr>
          <a:xfrm>
            <a:off x="842645" y="3265170"/>
            <a:ext cx="10883900" cy="1703070"/>
          </a:xfrm>
          <a:prstGeom prst="rect">
            <a:avLst/>
          </a:prstGeom>
        </p:spPr>
      </p:pic>
      <p:sp>
        <p:nvSpPr>
          <p:cNvPr id="4" name="Text Box 3"/>
          <p:cNvSpPr txBox="1"/>
          <p:nvPr/>
        </p:nvSpPr>
        <p:spPr>
          <a:xfrm>
            <a:off x="949325" y="1365250"/>
            <a:ext cx="9907905" cy="1753235"/>
          </a:xfrm>
          <a:prstGeom prst="rect">
            <a:avLst/>
          </a:prstGeom>
          <a:noFill/>
        </p:spPr>
        <p:txBody>
          <a:bodyPr wrap="square" rtlCol="0">
            <a:spAutoFit/>
          </a:bodyPr>
          <a:p>
            <a:pPr marL="285750" indent="-285750">
              <a:buFont typeface="Wingdings" panose="05000000000000000000" charset="0"/>
              <a:buChar char="Ø"/>
            </a:pPr>
            <a:r>
              <a:rPr lang="en-US"/>
              <a:t>Login to the admin panel.</a:t>
            </a:r>
            <a:endParaRPr lang="en-US"/>
          </a:p>
          <a:p>
            <a:pPr marL="285750" indent="-285750">
              <a:buFont typeface="Wingdings" panose="05000000000000000000" charset="0"/>
              <a:buChar char="Ø"/>
            </a:pPr>
            <a:r>
              <a:rPr lang="en-US"/>
              <a:t>Scroll below there you can see edit options of all products </a:t>
            </a:r>
            <a:endParaRPr lang="en-US"/>
          </a:p>
          <a:p>
            <a:pPr marL="285750" indent="-285750">
              <a:buFont typeface="Wingdings" panose="05000000000000000000" charset="0"/>
              <a:buChar char="Ø"/>
            </a:pPr>
            <a:r>
              <a:rPr lang="en-US"/>
              <a:t>In the image section you can upload an image (png, jpeg)</a:t>
            </a:r>
            <a:endParaRPr lang="en-US"/>
          </a:p>
          <a:p>
            <a:pPr marL="285750" indent="-285750">
              <a:buFont typeface="Wingdings" panose="05000000000000000000" charset="0"/>
              <a:buChar char="Ø"/>
            </a:pPr>
            <a:r>
              <a:rPr lang="en-US"/>
              <a:t>we can upload php file by changing extension as .png which could work as backdoor </a:t>
            </a:r>
            <a:endParaRPr lang="en-US"/>
          </a:p>
          <a:p>
            <a:pPr indent="0">
              <a:buFont typeface="Wingdings" panose="05000000000000000000" charset="0"/>
              <a:buNone/>
            </a:pPr>
            <a:r>
              <a:rPr lang="en-US"/>
              <a:t>     if admin changes its username and password.</a:t>
            </a:r>
            <a:endParaRPr lang="en-US"/>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462915" y="193675"/>
            <a:ext cx="1126553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z="4000" spc="15" dirty="0"/>
              <a:t>POC - successfull uplaod of file</a:t>
            </a:r>
            <a:endParaRPr lang="en-US" sz="4000" spc="15" dirty="0"/>
          </a:p>
        </p:txBody>
      </p:sp>
      <p:pic>
        <p:nvPicPr>
          <p:cNvPr id="3" name="Picture 2" descr="Screenshot 2022-11-04 221549"/>
          <p:cNvPicPr>
            <a:picLocks noChangeAspect="1"/>
          </p:cNvPicPr>
          <p:nvPr/>
        </p:nvPicPr>
        <p:blipFill>
          <a:blip r:embed="rId1"/>
          <a:stretch>
            <a:fillRect/>
          </a:stretch>
        </p:blipFill>
        <p:spPr>
          <a:xfrm>
            <a:off x="0" y="2270760"/>
            <a:ext cx="5524500" cy="4587240"/>
          </a:xfrm>
          <a:prstGeom prst="rect">
            <a:avLst/>
          </a:prstGeom>
        </p:spPr>
      </p:pic>
      <p:pic>
        <p:nvPicPr>
          <p:cNvPr id="4" name="Picture 3" descr="Screenshot 2022-11-04 221506"/>
          <p:cNvPicPr>
            <a:picLocks noChangeAspect="1"/>
          </p:cNvPicPr>
          <p:nvPr/>
        </p:nvPicPr>
        <p:blipFill>
          <a:blip r:embed="rId2"/>
          <a:stretch>
            <a:fillRect/>
          </a:stretch>
        </p:blipFill>
        <p:spPr>
          <a:xfrm>
            <a:off x="5908040" y="2270760"/>
            <a:ext cx="5684520" cy="2209800"/>
          </a:xfrm>
          <a:prstGeom prst="rect">
            <a:avLst/>
          </a:prstGeom>
        </p:spPr>
      </p:pic>
      <p:sp>
        <p:nvSpPr>
          <p:cNvPr id="7" name="Text Box 6"/>
          <p:cNvSpPr txBox="1"/>
          <p:nvPr/>
        </p:nvSpPr>
        <p:spPr>
          <a:xfrm>
            <a:off x="462915" y="822325"/>
            <a:ext cx="11156950" cy="1198880"/>
          </a:xfrm>
          <a:prstGeom prst="rect">
            <a:avLst/>
          </a:prstGeom>
          <a:noFill/>
        </p:spPr>
        <p:txBody>
          <a:bodyPr wrap="square" rtlCol="0">
            <a:spAutoFit/>
          </a:bodyPr>
          <a:p>
            <a:pPr marL="285750" indent="-285750">
              <a:buFont typeface="Wingdings" panose="05000000000000000000" charset="0"/>
              <a:buChar char="Ø"/>
            </a:pPr>
            <a:r>
              <a:rPr lang="en-US"/>
              <a:t>Intercept the request when you click on upload buttton and then change the request as </a:t>
            </a:r>
            <a:r>
              <a:rPr lang="en-US" b="1"/>
              <a:t>mini.b374k.png</a:t>
            </a:r>
            <a:r>
              <a:rPr lang="en-US"/>
              <a:t> to </a:t>
            </a:r>
            <a:r>
              <a:rPr lang="en-US" b="1"/>
              <a:t>mini.b374k.php</a:t>
            </a:r>
            <a:r>
              <a:rPr lang="en-US"/>
              <a:t>.</a:t>
            </a:r>
            <a:endParaRPr lang="en-US"/>
          </a:p>
          <a:p>
            <a:pPr marL="285750" indent="-285750">
              <a:buFont typeface="Wingdings" panose="05000000000000000000" charset="0"/>
              <a:buChar char="Ø"/>
            </a:pPr>
            <a:r>
              <a:rPr lang="en-US"/>
              <a:t>forward the request .</a:t>
            </a:r>
            <a:endParaRPr lang="en-US"/>
          </a:p>
          <a:p>
            <a:pPr marL="285750" indent="-285750">
              <a:buFont typeface="Wingdings" panose="05000000000000000000" charset="0"/>
              <a:buChar char="Ø"/>
            </a:pPr>
            <a:r>
              <a:rPr lang="en-US"/>
              <a:t>In response you can see the successfull upload of file.</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27697" y="508635"/>
            <a:ext cx="78479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Text Box 2"/>
          <p:cNvSpPr txBox="1"/>
          <p:nvPr/>
        </p:nvSpPr>
        <p:spPr>
          <a:xfrm>
            <a:off x="688975" y="1567180"/>
            <a:ext cx="11177905" cy="645160"/>
          </a:xfrm>
          <a:prstGeom prst="rect">
            <a:avLst/>
          </a:prstGeom>
          <a:noFill/>
        </p:spPr>
        <p:txBody>
          <a:bodyPr wrap="square" rtlCol="0">
            <a:spAutoFit/>
          </a:bodyPr>
          <a:p>
            <a:pPr marL="285750" indent="-285750">
              <a:buFont typeface="Wingdings" panose="05000000000000000000" charset="0"/>
              <a:buChar char="Ø"/>
            </a:pPr>
            <a:r>
              <a:rPr lang="en-US"/>
              <a:t>since attacker can have an access to admin panel all the time until he removes the backdoor. </a:t>
            </a:r>
            <a:endParaRPr lang="en-US"/>
          </a:p>
          <a:p>
            <a:pPr marL="285750" indent="-285750">
              <a:buFont typeface="Wingdings" panose="05000000000000000000" charset="0"/>
              <a:buChar char="Ø"/>
            </a:pPr>
            <a:r>
              <a:rPr lang="en-US"/>
              <a:t>so an attacker can do anything to website like edit , remove, add products. </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1019175" y="558418"/>
            <a:ext cx="5178425"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pc="-70" dirty="0"/>
              <a:t>8)</a:t>
            </a:r>
            <a:r>
              <a:rPr spc="-70" dirty="0"/>
              <a:t> </a:t>
            </a:r>
            <a:r>
              <a:rPr lang="en-US" spc="-10" dirty="0"/>
              <a:t>Insecure file upload</a:t>
            </a:r>
            <a:endParaRPr lang="en-US" spc="-45" dirty="0"/>
          </a:p>
        </p:txBody>
      </p:sp>
      <p:graphicFrame>
        <p:nvGraphicFramePr>
          <p:cNvPr id="3" name="object 3"/>
          <p:cNvGraphicFramePr>
            <a:graphicFrameLocks noGrp="1"/>
          </p:cNvGraphicFramePr>
          <p:nvPr/>
        </p:nvGraphicFramePr>
        <p:xfrm>
          <a:off x="1693417" y="2320925"/>
          <a:ext cx="8811895" cy="2675890"/>
        </p:xfrm>
        <a:graphic>
          <a:graphicData uri="http://schemas.openxmlformats.org/drawingml/2006/table">
            <a:tbl>
              <a:tblPr firstRow="1" bandRow="1">
                <a:tableStyleId>{2D5ABB26-0587-4C30-8999-92F81FD0307C}</a:tableStyleId>
              </a:tblPr>
              <a:tblGrid>
                <a:gridCol w="1532890"/>
                <a:gridCol w="7259955"/>
              </a:tblGrid>
              <a:tr h="2662809">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spcBef>
                          <a:spcPts val="30"/>
                        </a:spcBef>
                      </a:pPr>
                      <a:endParaRPr sz="1450">
                        <a:latin typeface="Times New Roman" panose="02020603050405020304"/>
                        <a:cs typeface="Times New Roman" panose="02020603050405020304"/>
                      </a:endParaRPr>
                    </a:p>
                    <a:p>
                      <a:pPr marL="227330" marR="229235" algn="ctr">
                        <a:lnSpc>
                          <a:spcPct val="100000"/>
                        </a:lnSpc>
                      </a:pPr>
                      <a:r>
                        <a:rPr sz="1600" spc="-20" dirty="0">
                          <a:solidFill>
                            <a:srgbClr val="FFFFFF"/>
                          </a:solidFill>
                          <a:latin typeface="Times New Roman" panose="02020603050405020304"/>
                          <a:cs typeface="Times New Roman" panose="02020603050405020304"/>
                        </a:rPr>
                        <a:t>Insecure</a:t>
                      </a:r>
                      <a:r>
                        <a:rPr sz="1600" spc="80"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File </a:t>
                      </a:r>
                      <a:r>
                        <a:rPr sz="1600" spc="-385" dirty="0">
                          <a:solidFill>
                            <a:srgbClr val="FFFFFF"/>
                          </a:solidFill>
                          <a:latin typeface="Times New Roman" panose="02020603050405020304"/>
                          <a:cs typeface="Times New Roman" panose="02020603050405020304"/>
                        </a:rPr>
                        <a:t> </a:t>
                      </a:r>
                      <a:r>
                        <a:rPr sz="1600" spc="-15" dirty="0">
                          <a:solidFill>
                            <a:srgbClr val="FFFFFF"/>
                          </a:solidFill>
                          <a:latin typeface="Times New Roman" panose="02020603050405020304"/>
                          <a:cs typeface="Times New Roman" panose="02020603050405020304"/>
                        </a:rPr>
                        <a:t>Uploads </a:t>
                      </a:r>
                      <a:r>
                        <a:rPr sz="1600" spc="-10"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40"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mentioned</a:t>
                      </a:r>
                      <a:r>
                        <a:rPr sz="1600" spc="315" dirty="0">
                          <a:latin typeface="Times New Roman" panose="02020603050405020304"/>
                          <a:cs typeface="Times New Roman" panose="02020603050405020304"/>
                        </a:rPr>
                        <a:t> </a:t>
                      </a:r>
                      <a:r>
                        <a:rPr sz="1600" spc="-55" dirty="0">
                          <a:latin typeface="Times New Roman" panose="02020603050405020304"/>
                          <a:cs typeface="Times New Roman" panose="02020603050405020304"/>
                        </a:rPr>
                        <a:t>URL</a:t>
                      </a:r>
                      <a:r>
                        <a:rPr sz="1600" spc="14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is</a:t>
                      </a:r>
                      <a:r>
                        <a:rPr sz="1600" spc="-6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vulnerable</a:t>
                      </a:r>
                      <a:r>
                        <a:rPr sz="1600" spc="8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to</a:t>
                      </a:r>
                      <a:r>
                        <a:rPr sz="1600" spc="5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insecure</a:t>
                      </a:r>
                      <a:r>
                        <a:rPr sz="1600" spc="85" dirty="0">
                          <a:latin typeface="Times New Roman" panose="02020603050405020304"/>
                          <a:cs typeface="Times New Roman" panose="02020603050405020304"/>
                        </a:rPr>
                        <a:t> </a:t>
                      </a:r>
                      <a:r>
                        <a:rPr sz="1600" dirty="0">
                          <a:latin typeface="Times New Roman" panose="02020603050405020304"/>
                          <a:cs typeface="Times New Roman" panose="02020603050405020304"/>
                        </a:rPr>
                        <a:t>file</a:t>
                      </a:r>
                      <a:r>
                        <a:rPr sz="1600" spc="5" dirty="0">
                          <a:latin typeface="Times New Roman" panose="02020603050405020304"/>
                          <a:cs typeface="Times New Roman" panose="02020603050405020304"/>
                        </a:rPr>
                        <a:t> </a:t>
                      </a:r>
                      <a:r>
                        <a:rPr sz="1600" dirty="0">
                          <a:latin typeface="Times New Roman" panose="02020603050405020304"/>
                          <a:cs typeface="Times New Roman" panose="02020603050405020304"/>
                        </a:rPr>
                        <a:t>uploads,</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Clr>
                          <a:srgbClr val="000000"/>
                        </a:buClr>
                        <a:buSzPct val="78000"/>
                        <a:buFont typeface="Arial MT"/>
                        <a:buChar char="•"/>
                        <a:tabLst>
                          <a:tab pos="370205" algn="l"/>
                          <a:tab pos="370840" algn="l"/>
                        </a:tabLst>
                      </a:pPr>
                      <a:r>
                        <a:rPr sz="1600" u="sng" spc="-10" dirty="0">
                          <a:solidFill>
                            <a:srgbClr val="0462C1"/>
                          </a:solidFill>
                          <a:uFill>
                            <a:solidFill>
                              <a:srgbClr val="0462C1"/>
                            </a:solidFill>
                          </a:uFill>
                          <a:latin typeface="Times New Roman" panose="02020603050405020304"/>
                          <a:cs typeface="Times New Roman" panose="02020603050405020304"/>
                          <a:hlinkClick r:id="rId1"/>
                        </a:rPr>
                        <a:t>http://13.232.112.210/wondercms/</a:t>
                      </a:r>
                      <a:endParaRPr sz="1600">
                        <a:latin typeface="Times New Roman" panose="02020603050405020304"/>
                        <a:cs typeface="Times New Roman" panose="02020603050405020304"/>
                      </a:endParaRPr>
                    </a:p>
                    <a:p>
                      <a:pPr>
                        <a:lnSpc>
                          <a:spcPct val="100000"/>
                        </a:lnSpc>
                        <a:spcBef>
                          <a:spcPts val="25"/>
                        </a:spcBef>
                        <a:buFont typeface="Arial MT"/>
                        <a:buChar char="•"/>
                      </a:pPr>
                      <a:endParaRPr sz="1650">
                        <a:latin typeface="Times New Roman" panose="02020603050405020304"/>
                        <a:cs typeface="Times New Roman" panose="02020603050405020304"/>
                      </a:endParaRPr>
                    </a:p>
                    <a:p>
                      <a:pPr marL="85090">
                        <a:lnSpc>
                          <a:spcPct val="100000"/>
                        </a:lnSpc>
                      </a:pPr>
                      <a:r>
                        <a:rPr sz="1600" b="1" spc="-50" dirty="0">
                          <a:latin typeface="Times New Roman" panose="02020603050405020304"/>
                          <a:cs typeface="Times New Roman" panose="02020603050405020304"/>
                        </a:rPr>
                        <a:t>File</a:t>
                      </a:r>
                      <a:r>
                        <a:rPr sz="1600" b="1" spc="140" dirty="0">
                          <a:latin typeface="Times New Roman" panose="02020603050405020304"/>
                          <a:cs typeface="Times New Roman" panose="02020603050405020304"/>
                        </a:rPr>
                        <a:t> </a:t>
                      </a:r>
                      <a:r>
                        <a:rPr sz="1600" b="1" spc="-25" dirty="0">
                          <a:latin typeface="Times New Roman" panose="02020603050405020304"/>
                          <a:cs typeface="Times New Roman" panose="02020603050405020304"/>
                        </a:rPr>
                        <a:t>Uploaded</a:t>
                      </a:r>
                      <a:r>
                        <a:rPr sz="1600" b="1" spc="20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10" dirty="0">
                          <a:latin typeface="Times New Roman" panose="02020603050405020304"/>
                          <a:cs typeface="Times New Roman" panose="02020603050405020304"/>
                        </a:rPr>
                        <a:t>backdoor</a:t>
                      </a:r>
                      <a:r>
                        <a:rPr sz="1600" spc="9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shell</a:t>
                      </a:r>
                      <a:r>
                        <a:rPr sz="1600" spc="-5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(anonymous.php)</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840" y="295965"/>
            <a:ext cx="5715000" cy="628650"/>
          </a:xfrm>
          <a:prstGeom prst="rect">
            <a:avLst/>
          </a:prstGeom>
        </p:spPr>
        <p:txBody>
          <a:bodyPr vert="horz" wrap="square" lIns="0" tIns="13335" rIns="0" bIns="0" rtlCol="0">
            <a:spAutoFit/>
          </a:bodyPr>
          <a:lstStyle/>
          <a:p>
            <a:pPr marL="12700" algn="l">
              <a:lnSpc>
                <a:spcPct val="100000"/>
              </a:lnSpc>
              <a:spcBef>
                <a:spcPts val="105"/>
              </a:spcBef>
            </a:pPr>
            <a:r>
              <a:rPr sz="4000" spc="15" dirty="0"/>
              <a:t>O</a:t>
            </a:r>
            <a:r>
              <a:rPr sz="4000" spc="35" dirty="0"/>
              <a:t>b</a:t>
            </a:r>
            <a:r>
              <a:rPr sz="4000" spc="-35" dirty="0"/>
              <a:t>se</a:t>
            </a:r>
            <a:r>
              <a:rPr sz="4000" spc="-30" dirty="0"/>
              <a:t>r</a:t>
            </a:r>
            <a:r>
              <a:rPr sz="4000" spc="-40" dirty="0"/>
              <a:t>v</a:t>
            </a:r>
            <a:r>
              <a:rPr sz="4000" spc="-35" dirty="0"/>
              <a:t>a</a:t>
            </a:r>
            <a:r>
              <a:rPr sz="4000" spc="-25" dirty="0"/>
              <a:t>ti</a:t>
            </a:r>
            <a:r>
              <a:rPr sz="4000" spc="35" dirty="0"/>
              <a:t>o</a:t>
            </a:r>
            <a:r>
              <a:rPr sz="4000" dirty="0"/>
              <a:t>n</a:t>
            </a:r>
            <a:endParaRPr sz="4000" dirty="0"/>
          </a:p>
        </p:txBody>
      </p:sp>
      <p:sp>
        <p:nvSpPr>
          <p:cNvPr id="3" name="object 3"/>
          <p:cNvSpPr txBox="1"/>
          <p:nvPr/>
        </p:nvSpPr>
        <p:spPr>
          <a:xfrm>
            <a:off x="497840" y="1349946"/>
            <a:ext cx="6118225" cy="809625"/>
          </a:xfrm>
          <a:prstGeom prst="rect">
            <a:avLst/>
          </a:prstGeom>
        </p:spPr>
        <p:txBody>
          <a:bodyPr vert="horz" wrap="square" lIns="0" tIns="11430" rIns="0" bIns="0" rtlCol="0">
            <a:spAutoFit/>
          </a:bodyPr>
          <a:lstStyle/>
          <a:p>
            <a:pPr marL="297180" indent="-285115">
              <a:lnSpc>
                <a:spcPts val="2070"/>
              </a:lnSpc>
              <a:spcBef>
                <a:spcPts val="90"/>
              </a:spcBef>
              <a:buSzPct val="108000"/>
              <a:buFont typeface="Arial MT"/>
              <a:buChar char="•"/>
              <a:tabLst>
                <a:tab pos="297180" algn="l"/>
                <a:tab pos="297815" algn="l"/>
              </a:tabLst>
            </a:pPr>
            <a:r>
              <a:rPr sz="1850" spc="-25" dirty="0">
                <a:latin typeface="Times New Roman" panose="02020603050405020304"/>
                <a:cs typeface="Times New Roman" panose="02020603050405020304"/>
              </a:rPr>
              <a:t>Navigate</a:t>
            </a:r>
            <a:r>
              <a:rPr sz="1850" spc="-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65" dirty="0">
                <a:latin typeface="Times New Roman" panose="02020603050405020304"/>
                <a:cs typeface="Times New Roman" panose="02020603050405020304"/>
              </a:rPr>
              <a:t> </a:t>
            </a:r>
            <a:r>
              <a:rPr sz="1850" b="1" spc="-15" dirty="0">
                <a:latin typeface="Times New Roman" panose="02020603050405020304"/>
                <a:cs typeface="Times New Roman" panose="02020603050405020304"/>
              </a:rPr>
              <a:t>Blog</a:t>
            </a:r>
            <a:r>
              <a:rPr sz="1850" b="1" spc="-10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section</a:t>
            </a:r>
            <a:r>
              <a:rPr sz="1850" spc="-3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of</a:t>
            </a:r>
            <a:r>
              <a:rPr sz="1850"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8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website</a:t>
            </a:r>
            <a:r>
              <a:rPr sz="1850" spc="-85"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1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login</a:t>
            </a:r>
            <a:r>
              <a:rPr sz="1850" spc="-2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as</a:t>
            </a:r>
            <a:r>
              <a:rPr sz="1850" spc="-6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admin.</a:t>
            </a:r>
            <a:endParaRPr sz="1850">
              <a:latin typeface="Times New Roman" panose="02020603050405020304"/>
              <a:cs typeface="Times New Roman" panose="02020603050405020304"/>
            </a:endParaRPr>
          </a:p>
          <a:p>
            <a:pPr marL="297180" indent="-285115">
              <a:lnSpc>
                <a:spcPts val="1965"/>
              </a:lnSpc>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3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navigate</a:t>
            </a:r>
            <a:r>
              <a:rPr sz="1850" spc="-8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55" dirty="0">
                <a:latin typeface="Times New Roman" panose="02020603050405020304"/>
                <a:cs typeface="Times New Roman" panose="02020603050405020304"/>
              </a:rPr>
              <a:t> </a:t>
            </a:r>
            <a:r>
              <a:rPr sz="1850" b="1" dirty="0">
                <a:latin typeface="Times New Roman" panose="02020603050405020304"/>
                <a:cs typeface="Times New Roman" panose="02020603050405020304"/>
              </a:rPr>
              <a:t>Settings</a:t>
            </a:r>
            <a:r>
              <a:rPr sz="1850" b="1" spc="-130" dirty="0">
                <a:latin typeface="Times New Roman" panose="02020603050405020304"/>
                <a:cs typeface="Times New Roman" panose="02020603050405020304"/>
              </a:rPr>
              <a:t> </a:t>
            </a:r>
            <a:r>
              <a:rPr sz="1850" dirty="0">
                <a:latin typeface="Times New Roman" panose="02020603050405020304"/>
                <a:cs typeface="Times New Roman" panose="02020603050405020304"/>
              </a:rPr>
              <a:t>and</a:t>
            </a:r>
            <a:r>
              <a:rPr sz="1850" spc="-10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then</a:t>
            </a:r>
            <a:r>
              <a:rPr sz="1850" spc="-100"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go </a:t>
            </a:r>
            <a:r>
              <a:rPr sz="1850" spc="-20"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b="1" spc="-25" dirty="0">
                <a:latin typeface="Times New Roman" panose="02020603050405020304"/>
                <a:cs typeface="Times New Roman" panose="02020603050405020304"/>
              </a:rPr>
              <a:t>Files</a:t>
            </a:r>
            <a:r>
              <a:rPr sz="1850" b="1" spc="-5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option.</a:t>
            </a:r>
            <a:endParaRPr sz="1850">
              <a:latin typeface="Times New Roman" panose="02020603050405020304"/>
              <a:cs typeface="Times New Roman" panose="02020603050405020304"/>
            </a:endParaRPr>
          </a:p>
          <a:p>
            <a:pPr marL="297180" indent="-285115">
              <a:lnSpc>
                <a:spcPts val="2110"/>
              </a:lnSpc>
              <a:buSzPct val="108000"/>
              <a:buFont typeface="Arial MT"/>
              <a:buChar char="•"/>
              <a:tabLst>
                <a:tab pos="297180" algn="l"/>
                <a:tab pos="297815" algn="l"/>
              </a:tabLst>
            </a:pPr>
            <a:r>
              <a:rPr sz="1850" spc="-60" dirty="0">
                <a:latin typeface="Times New Roman" panose="02020603050405020304"/>
                <a:cs typeface="Times New Roman" panose="02020603050405020304"/>
              </a:rPr>
              <a:t>Y</a:t>
            </a:r>
            <a:r>
              <a:rPr sz="1850" spc="30" dirty="0">
                <a:latin typeface="Times New Roman" panose="02020603050405020304"/>
                <a:cs typeface="Times New Roman" panose="02020603050405020304"/>
              </a:rPr>
              <a:t>o</a:t>
            </a:r>
            <a:r>
              <a:rPr sz="1850" spc="-5" dirty="0">
                <a:latin typeface="Times New Roman" panose="02020603050405020304"/>
                <a:cs typeface="Times New Roman" panose="02020603050405020304"/>
              </a:rPr>
              <a:t>u</a:t>
            </a:r>
            <a:r>
              <a:rPr sz="1850" spc="-11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w</a:t>
            </a:r>
            <a:r>
              <a:rPr sz="1850" spc="-40" dirty="0">
                <a:latin typeface="Times New Roman" panose="02020603050405020304"/>
                <a:cs typeface="Times New Roman" panose="02020603050405020304"/>
              </a:rPr>
              <a:t>il</a:t>
            </a:r>
            <a:r>
              <a:rPr sz="1850" spc="-5" dirty="0">
                <a:latin typeface="Times New Roman" panose="02020603050405020304"/>
                <a:cs typeface="Times New Roman" panose="02020603050405020304"/>
              </a:rPr>
              <a:t>l</a:t>
            </a:r>
            <a:r>
              <a:rPr sz="1850" spc="-1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no</a:t>
            </a:r>
            <a:r>
              <a:rPr sz="1850" spc="-40" dirty="0">
                <a:latin typeface="Times New Roman" panose="02020603050405020304"/>
                <a:cs typeface="Times New Roman" panose="02020603050405020304"/>
              </a:rPr>
              <a:t>ti</a:t>
            </a:r>
            <a:r>
              <a:rPr sz="1850" spc="-25" dirty="0">
                <a:latin typeface="Times New Roman" panose="02020603050405020304"/>
                <a:cs typeface="Times New Roman" panose="02020603050405020304"/>
              </a:rPr>
              <a:t>c</a:t>
            </a:r>
            <a:r>
              <a:rPr sz="1850" spc="-5" dirty="0">
                <a:latin typeface="Times New Roman" panose="02020603050405020304"/>
                <a:cs typeface="Times New Roman" panose="02020603050405020304"/>
              </a:rPr>
              <a:t>e</a:t>
            </a:r>
            <a:r>
              <a:rPr sz="1850" spc="-8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a</a:t>
            </a:r>
            <a:r>
              <a:rPr sz="1850" spc="-5" dirty="0">
                <a:latin typeface="Times New Roman" panose="02020603050405020304"/>
                <a:cs typeface="Times New Roman" panose="02020603050405020304"/>
              </a:rPr>
              <a:t>n</a:t>
            </a:r>
            <a:r>
              <a:rPr sz="1850" spc="-85" dirty="0">
                <a:latin typeface="Times New Roman" panose="02020603050405020304"/>
                <a:cs typeface="Times New Roman" panose="02020603050405020304"/>
              </a:rPr>
              <a:t> </a:t>
            </a:r>
            <a:r>
              <a:rPr sz="1850" b="1" spc="15" dirty="0">
                <a:latin typeface="Times New Roman" panose="02020603050405020304"/>
                <a:cs typeface="Times New Roman" panose="02020603050405020304"/>
              </a:rPr>
              <a:t>U</a:t>
            </a:r>
            <a:r>
              <a:rPr sz="1850" b="1" spc="5" dirty="0">
                <a:latin typeface="Times New Roman" panose="02020603050405020304"/>
                <a:cs typeface="Times New Roman" panose="02020603050405020304"/>
              </a:rPr>
              <a:t>p</a:t>
            </a:r>
            <a:r>
              <a:rPr sz="1850" b="1" spc="-120" dirty="0">
                <a:latin typeface="Times New Roman" panose="02020603050405020304"/>
                <a:cs typeface="Times New Roman" panose="02020603050405020304"/>
              </a:rPr>
              <a:t>l</a:t>
            </a:r>
            <a:r>
              <a:rPr sz="1850" b="1" spc="30" dirty="0">
                <a:latin typeface="Times New Roman" panose="02020603050405020304"/>
                <a:cs typeface="Times New Roman" panose="02020603050405020304"/>
              </a:rPr>
              <a:t>oa</a:t>
            </a:r>
            <a:r>
              <a:rPr sz="1850" b="1" spc="-5" dirty="0">
                <a:latin typeface="Times New Roman" panose="02020603050405020304"/>
                <a:cs typeface="Times New Roman" panose="02020603050405020304"/>
              </a:rPr>
              <a:t>d</a:t>
            </a:r>
            <a:r>
              <a:rPr sz="1850" b="1" spc="-114"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s</a:t>
            </a:r>
            <a:r>
              <a:rPr sz="1850" spc="-20" dirty="0">
                <a:latin typeface="Times New Roman" panose="02020603050405020304"/>
                <a:cs typeface="Times New Roman" panose="02020603050405020304"/>
              </a:rPr>
              <a:t>e</a:t>
            </a:r>
            <a:r>
              <a:rPr sz="1850" spc="-25" dirty="0">
                <a:latin typeface="Times New Roman" panose="02020603050405020304"/>
                <a:cs typeface="Times New Roman" panose="02020603050405020304"/>
              </a:rPr>
              <a:t>c</a:t>
            </a:r>
            <a:r>
              <a:rPr sz="1850" spc="-40" dirty="0">
                <a:latin typeface="Times New Roman" panose="02020603050405020304"/>
                <a:cs typeface="Times New Roman" panose="02020603050405020304"/>
              </a:rPr>
              <a:t>ti</a:t>
            </a:r>
            <a:r>
              <a:rPr sz="1850" spc="30" dirty="0">
                <a:latin typeface="Times New Roman" panose="02020603050405020304"/>
                <a:cs typeface="Times New Roman" panose="02020603050405020304"/>
              </a:rPr>
              <a:t>o</a:t>
            </a:r>
            <a:r>
              <a:rPr sz="1850" spc="-5" dirty="0">
                <a:latin typeface="Times New Roman" panose="02020603050405020304"/>
                <a:cs typeface="Times New Roman" panose="02020603050405020304"/>
              </a:rPr>
              <a:t>n</a:t>
            </a:r>
            <a:r>
              <a:rPr sz="1850" spc="-110"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h</a:t>
            </a:r>
            <a:r>
              <a:rPr sz="1850" spc="-25" dirty="0">
                <a:latin typeface="Times New Roman" panose="02020603050405020304"/>
                <a:cs typeface="Times New Roman" panose="02020603050405020304"/>
              </a:rPr>
              <a:t>e</a:t>
            </a:r>
            <a:r>
              <a:rPr sz="1850" spc="15" dirty="0">
                <a:latin typeface="Times New Roman" panose="02020603050405020304"/>
                <a:cs typeface="Times New Roman" panose="02020603050405020304"/>
              </a:rPr>
              <a:t>r</a:t>
            </a:r>
            <a:r>
              <a:rPr sz="1850" spc="-25" dirty="0">
                <a:latin typeface="Times New Roman" panose="02020603050405020304"/>
                <a:cs typeface="Times New Roman" panose="02020603050405020304"/>
              </a:rPr>
              <a:t>e</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12" name="object 6"/>
          <p:cNvPicPr>
            <a:picLocks noChangeAspect="1"/>
          </p:cNvPicPr>
          <p:nvPr>
            <p:ph sz="quarter" idx="13"/>
          </p:nvPr>
        </p:nvPicPr>
        <p:blipFill>
          <a:blip r:embed="rId1" cstate="print"/>
          <a:stretch>
            <a:fillRect/>
          </a:stretch>
        </p:blipFill>
        <p:spPr>
          <a:xfrm>
            <a:off x="497840" y="2585085"/>
            <a:ext cx="6927215" cy="34867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261303"/>
            <a:ext cx="10150475" cy="690245"/>
          </a:xfrm>
          <a:prstGeom prst="rect">
            <a:avLst/>
          </a:prstGeom>
        </p:spPr>
        <p:txBody>
          <a:bodyPr vert="horz" wrap="square" lIns="0" tIns="13335" rIns="0" bIns="0" rtlCol="0">
            <a:spAutoFit/>
          </a:body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497840" y="1156906"/>
            <a:ext cx="7647305" cy="306705"/>
          </a:xfrm>
          <a:prstGeom prst="rect">
            <a:avLst/>
          </a:prstGeom>
        </p:spPr>
        <p:txBody>
          <a:bodyPr vert="horz" wrap="square" lIns="0" tIns="11430" rIns="0" bIns="0" rtlCol="0">
            <a:spAutoFit/>
          </a:bodyPr>
          <a:lstStyle/>
          <a:p>
            <a:pPr marL="297180" indent="-285115">
              <a:lnSpc>
                <a:spcPct val="100000"/>
              </a:lnSpc>
              <a:spcBef>
                <a:spcPts val="90"/>
              </a:spcBef>
              <a:buSzPct val="108000"/>
              <a:buFont typeface="Arial MT"/>
              <a:buChar char="•"/>
              <a:tabLst>
                <a:tab pos="297180" algn="l"/>
                <a:tab pos="297815" algn="l"/>
              </a:tabLst>
            </a:pPr>
            <a:r>
              <a:rPr sz="1850" spc="5" dirty="0">
                <a:latin typeface="Times New Roman" panose="02020603050405020304"/>
                <a:cs typeface="Times New Roman" panose="02020603050405020304"/>
              </a:rPr>
              <a:t>It</a:t>
            </a:r>
            <a:r>
              <a:rPr sz="1850" spc="-9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looks</a:t>
            </a:r>
            <a:r>
              <a:rPr sz="1850" spc="-140"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like</a:t>
            </a:r>
            <a:r>
              <a:rPr sz="1850" spc="-8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we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can</a:t>
            </a:r>
            <a:r>
              <a:rPr sz="1850" spc="-25" dirty="0">
                <a:latin typeface="Times New Roman" panose="02020603050405020304"/>
                <a:cs typeface="Times New Roman" panose="02020603050405020304"/>
              </a:rPr>
              <a:t> </a:t>
            </a:r>
            <a:r>
              <a:rPr sz="1850" dirty="0">
                <a:latin typeface="Times New Roman" panose="02020603050405020304"/>
                <a:cs typeface="Times New Roman" panose="02020603050405020304"/>
              </a:rPr>
              <a:t>upload</a:t>
            </a:r>
            <a:r>
              <a:rPr sz="1850" spc="-105"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files</a:t>
            </a:r>
            <a:r>
              <a:rPr sz="1850" spc="-140" dirty="0">
                <a:latin typeface="Times New Roman" panose="02020603050405020304"/>
                <a:cs typeface="Times New Roman" panose="02020603050405020304"/>
              </a:rPr>
              <a:t> </a:t>
            </a:r>
            <a:r>
              <a:rPr sz="1850" dirty="0">
                <a:latin typeface="Times New Roman" panose="02020603050405020304"/>
                <a:cs typeface="Times New Roman" panose="02020603050405020304"/>
              </a:rPr>
              <a:t>here,</a:t>
            </a:r>
            <a:r>
              <a:rPr sz="1850" spc="-120" dirty="0">
                <a:latin typeface="Times New Roman" panose="02020603050405020304"/>
                <a:cs typeface="Times New Roman" panose="02020603050405020304"/>
              </a:rPr>
              <a:t> </a:t>
            </a:r>
            <a:r>
              <a:rPr sz="1850" spc="-35" dirty="0">
                <a:latin typeface="Times New Roman" panose="02020603050405020304"/>
                <a:cs typeface="Times New Roman" panose="02020603050405020304"/>
              </a:rPr>
              <a:t>let’s</a:t>
            </a:r>
            <a:r>
              <a:rPr sz="1850" spc="20"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try</a:t>
            </a:r>
            <a:r>
              <a:rPr sz="1850" spc="-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uploading</a:t>
            </a:r>
            <a:r>
              <a:rPr sz="1850" spc="-1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spc="-15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file</a:t>
            </a:r>
            <a:r>
              <a:rPr sz="1850" spc="80" dirty="0">
                <a:latin typeface="Times New Roman" panose="02020603050405020304"/>
                <a:cs typeface="Times New Roman" panose="02020603050405020304"/>
              </a:rPr>
              <a:t> </a:t>
            </a:r>
            <a:r>
              <a:rPr sz="1850" b="1" spc="-10" dirty="0">
                <a:latin typeface="Times New Roman" panose="02020603050405020304"/>
                <a:cs typeface="Times New Roman" panose="02020603050405020304"/>
              </a:rPr>
              <a:t>anonymous.php</a:t>
            </a:r>
            <a:endParaRPr sz="1850">
              <a:latin typeface="Times New Roman" panose="02020603050405020304"/>
              <a:cs typeface="Times New Roman" panose="02020603050405020304"/>
            </a:endParaRPr>
          </a:p>
        </p:txBody>
      </p:sp>
      <p:sp>
        <p:nvSpPr>
          <p:cNvPr id="4" name="object 4"/>
          <p:cNvSpPr txBox="1"/>
          <p:nvPr/>
        </p:nvSpPr>
        <p:spPr>
          <a:xfrm>
            <a:off x="497840" y="2642552"/>
            <a:ext cx="3211830" cy="306705"/>
          </a:xfrm>
          <a:prstGeom prst="rect">
            <a:avLst/>
          </a:prstGeom>
        </p:spPr>
        <p:txBody>
          <a:bodyPr vert="horz" wrap="square" lIns="0" tIns="11430" rIns="0" bIns="0" rtlCol="0">
            <a:spAutoFit/>
          </a:bodyPr>
          <a:lstStyle/>
          <a:p>
            <a:pPr marL="297180" indent="-285115">
              <a:lnSpc>
                <a:spcPct val="100000"/>
              </a:lnSpc>
              <a:spcBef>
                <a:spcPts val="90"/>
              </a:spcBef>
              <a:buSzPct val="108000"/>
              <a:buFont typeface="Arial MT"/>
              <a:buChar char="•"/>
              <a:tabLst>
                <a:tab pos="297180" algn="l"/>
                <a:tab pos="297815" algn="l"/>
              </a:tabLst>
            </a:pPr>
            <a:r>
              <a:rPr sz="1850" spc="-65"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n</a:t>
            </a:r>
            <a:r>
              <a:rPr sz="1850" spc="-5" dirty="0">
                <a:latin typeface="Times New Roman" panose="02020603050405020304"/>
                <a:cs typeface="Times New Roman" panose="02020603050405020304"/>
              </a:rPr>
              <a:t>d</a:t>
            </a:r>
            <a:r>
              <a:rPr sz="1850" spc="-110" dirty="0">
                <a:latin typeface="Times New Roman" panose="02020603050405020304"/>
                <a:cs typeface="Times New Roman" panose="02020603050405020304"/>
              </a:rPr>
              <a:t> </a:t>
            </a:r>
            <a:r>
              <a:rPr sz="1850" spc="-40" dirty="0">
                <a:latin typeface="Times New Roman" panose="02020603050405020304"/>
                <a:cs typeface="Times New Roman" panose="02020603050405020304"/>
              </a:rPr>
              <a:t>it</a:t>
            </a:r>
            <a:r>
              <a:rPr sz="1850" spc="-60" dirty="0">
                <a:latin typeface="Times New Roman" panose="02020603050405020304"/>
                <a:cs typeface="Times New Roman" panose="02020603050405020304"/>
              </a:rPr>
              <a:t>’</a:t>
            </a:r>
            <a:r>
              <a:rPr sz="1850" spc="-5" dirty="0">
                <a:latin typeface="Times New Roman" panose="02020603050405020304"/>
                <a:cs typeface="Times New Roman" panose="02020603050405020304"/>
              </a:rPr>
              <a:t>s</a:t>
            </a:r>
            <a:r>
              <a:rPr sz="1850" spc="95" dirty="0">
                <a:latin typeface="Times New Roman" panose="02020603050405020304"/>
                <a:cs typeface="Times New Roman" panose="02020603050405020304"/>
              </a:rPr>
              <a:t> </a:t>
            </a:r>
            <a:r>
              <a:rPr sz="1850" spc="-10" dirty="0">
                <a:latin typeface="Times New Roman" panose="02020603050405020304"/>
                <a:cs typeface="Times New Roman" panose="02020603050405020304"/>
              </a:rPr>
              <a:t>s</a:t>
            </a:r>
            <a:r>
              <a:rPr sz="1850" spc="35" dirty="0">
                <a:latin typeface="Times New Roman" panose="02020603050405020304"/>
                <a:cs typeface="Times New Roman" panose="02020603050405020304"/>
              </a:rPr>
              <a:t>u</a:t>
            </a:r>
            <a:r>
              <a:rPr sz="1850" spc="-25" dirty="0">
                <a:latin typeface="Times New Roman" panose="02020603050405020304"/>
                <a:cs typeface="Times New Roman" panose="02020603050405020304"/>
              </a:rPr>
              <a:t>cce</a:t>
            </a:r>
            <a:r>
              <a:rPr sz="1850" spc="-10" dirty="0">
                <a:latin typeface="Times New Roman" panose="02020603050405020304"/>
                <a:cs typeface="Times New Roman" panose="02020603050405020304"/>
              </a:rPr>
              <a:t>s</a:t>
            </a:r>
            <a:r>
              <a:rPr sz="1850" dirty="0">
                <a:latin typeface="Times New Roman" panose="02020603050405020304"/>
                <a:cs typeface="Times New Roman" panose="02020603050405020304"/>
              </a:rPr>
              <a:t>s</a:t>
            </a:r>
            <a:r>
              <a:rPr sz="1850" spc="15" dirty="0">
                <a:latin typeface="Times New Roman" panose="02020603050405020304"/>
                <a:cs typeface="Times New Roman" panose="02020603050405020304"/>
              </a:rPr>
              <a:t>f</a:t>
            </a:r>
            <a:r>
              <a:rPr sz="1850" spc="30" dirty="0">
                <a:latin typeface="Times New Roman" panose="02020603050405020304"/>
                <a:cs typeface="Times New Roman" panose="02020603050405020304"/>
              </a:rPr>
              <a:t>u</a:t>
            </a:r>
            <a:r>
              <a:rPr sz="1850" spc="-40" dirty="0">
                <a:latin typeface="Times New Roman" panose="02020603050405020304"/>
                <a:cs typeface="Times New Roman" panose="02020603050405020304"/>
              </a:rPr>
              <a:t>ll</a:t>
            </a:r>
            <a:r>
              <a:rPr sz="1850" spc="-5" dirty="0">
                <a:latin typeface="Times New Roman" panose="02020603050405020304"/>
                <a:cs typeface="Times New Roman" panose="02020603050405020304"/>
              </a:rPr>
              <a:t>y</a:t>
            </a:r>
            <a:r>
              <a:rPr sz="1850" spc="-185" dirty="0">
                <a:latin typeface="Times New Roman" panose="02020603050405020304"/>
                <a:cs typeface="Times New Roman" panose="02020603050405020304"/>
              </a:rPr>
              <a:t> </a:t>
            </a:r>
            <a:r>
              <a:rPr sz="1850" spc="30" dirty="0">
                <a:latin typeface="Times New Roman" panose="02020603050405020304"/>
                <a:cs typeface="Times New Roman" panose="02020603050405020304"/>
              </a:rPr>
              <a:t>up</a:t>
            </a:r>
            <a:r>
              <a:rPr sz="1850" spc="-40" dirty="0">
                <a:latin typeface="Times New Roman" panose="02020603050405020304"/>
                <a:cs typeface="Times New Roman" panose="02020603050405020304"/>
              </a:rPr>
              <a:t>l</a:t>
            </a:r>
            <a:r>
              <a:rPr sz="1850" spc="30" dirty="0">
                <a:latin typeface="Times New Roman" panose="02020603050405020304"/>
                <a:cs typeface="Times New Roman" panose="02020603050405020304"/>
              </a:rPr>
              <a:t>o</a:t>
            </a:r>
            <a:r>
              <a:rPr sz="1850" spc="-25" dirty="0">
                <a:latin typeface="Times New Roman" panose="02020603050405020304"/>
                <a:cs typeface="Times New Roman" panose="02020603050405020304"/>
              </a:rPr>
              <a:t>a</a:t>
            </a:r>
            <a:r>
              <a:rPr sz="1850" spc="30" dirty="0">
                <a:latin typeface="Times New Roman" panose="02020603050405020304"/>
                <a:cs typeface="Times New Roman" panose="02020603050405020304"/>
              </a:rPr>
              <a:t>d</a:t>
            </a:r>
            <a:r>
              <a:rPr sz="1850" spc="-25" dirty="0">
                <a:latin typeface="Times New Roman" panose="02020603050405020304"/>
                <a:cs typeface="Times New Roman" panose="02020603050405020304"/>
              </a:rPr>
              <a:t>e</a:t>
            </a:r>
            <a:r>
              <a:rPr sz="1850" spc="-50" dirty="0">
                <a:latin typeface="Times New Roman" panose="02020603050405020304"/>
                <a:cs typeface="Times New Roman" panose="02020603050405020304"/>
              </a:rPr>
              <a:t>d</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9" name="object 7"/>
          <p:cNvPicPr>
            <a:picLocks noChangeAspect="1"/>
          </p:cNvPicPr>
          <p:nvPr>
            <p:ph sz="half" idx="1"/>
          </p:nvPr>
        </p:nvPicPr>
        <p:blipFill>
          <a:blip r:embed="rId1" cstate="print"/>
          <a:stretch>
            <a:fillRect/>
          </a:stretch>
        </p:blipFill>
        <p:spPr>
          <a:xfrm>
            <a:off x="3709670" y="1783080"/>
            <a:ext cx="3067050" cy="581025"/>
          </a:xfrm>
          <a:prstGeom prst="rect">
            <a:avLst/>
          </a:prstGeom>
        </p:spPr>
      </p:pic>
      <p:pic>
        <p:nvPicPr>
          <p:cNvPr id="10" name="object 8"/>
          <p:cNvPicPr>
            <a:picLocks noChangeAspect="1"/>
          </p:cNvPicPr>
          <p:nvPr>
            <p:ph sz="half" idx="2"/>
          </p:nvPr>
        </p:nvPicPr>
        <p:blipFill>
          <a:blip r:embed="rId2" cstate="print"/>
          <a:stretch>
            <a:fillRect/>
          </a:stretch>
        </p:blipFill>
        <p:spPr>
          <a:xfrm>
            <a:off x="3749040" y="3121660"/>
            <a:ext cx="4694555" cy="3300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22960" y="325374"/>
            <a:ext cx="274447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a:t>
            </a:r>
            <a:endParaRPr spc="-15" dirty="0"/>
          </a:p>
        </p:txBody>
      </p:sp>
      <p:sp>
        <p:nvSpPr>
          <p:cNvPr id="3" name="Text Box 2"/>
          <p:cNvSpPr txBox="1"/>
          <p:nvPr/>
        </p:nvSpPr>
        <p:spPr>
          <a:xfrm>
            <a:off x="1043940" y="1359535"/>
            <a:ext cx="10133330" cy="922020"/>
          </a:xfrm>
          <a:prstGeom prst="rect">
            <a:avLst/>
          </a:prstGeom>
          <a:noFill/>
        </p:spPr>
        <p:txBody>
          <a:bodyPr wrap="square" rtlCol="0">
            <a:spAutoFit/>
          </a:bodyPr>
          <a:p>
            <a:r>
              <a:rPr lang="en-US"/>
              <a:t>Nevigate to shop now button where you can see the categories option. Now click on the “</a:t>
            </a:r>
            <a:r>
              <a:rPr lang="en-US" b="1"/>
              <a:t>T shirts</a:t>
            </a:r>
            <a:r>
              <a:rPr lang="en-US"/>
              <a:t>” or “</a:t>
            </a:r>
            <a:r>
              <a:rPr lang="en-US" b="1"/>
              <a:t>socks</a:t>
            </a:r>
            <a:r>
              <a:rPr lang="en-US"/>
              <a:t>” or “</a:t>
            </a:r>
            <a:r>
              <a:rPr lang="en-US" b="1"/>
              <a:t>shoes</a:t>
            </a:r>
            <a:r>
              <a:rPr lang="en-US"/>
              <a:t>” to get into this url, you will see the products as per the category you have selected but notice the GET parameter in Url.</a:t>
            </a:r>
            <a:endParaRPr lang="en-US"/>
          </a:p>
        </p:txBody>
      </p:sp>
      <p:pic>
        <p:nvPicPr>
          <p:cNvPr id="4" name="Picture 3" descr="Screenshot 2022-11-03 144856"/>
          <p:cNvPicPr>
            <a:picLocks noChangeAspect="1"/>
          </p:cNvPicPr>
          <p:nvPr/>
        </p:nvPicPr>
        <p:blipFill>
          <a:blip r:embed="rId1"/>
          <a:stretch>
            <a:fillRect/>
          </a:stretch>
        </p:blipFill>
        <p:spPr>
          <a:xfrm>
            <a:off x="2980055" y="2608580"/>
            <a:ext cx="6261100" cy="343281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48456"/>
            <a:ext cx="10515600" cy="628650"/>
          </a:xfrm>
          <a:prstGeom prst="rect">
            <a:avLst/>
          </a:prstGeom>
        </p:spPr>
        <p:txBody>
          <a:bodyPr vert="horz" wrap="square" lIns="0" tIns="13335" rIns="0" bIns="0" rtlCol="0">
            <a:spAutoFit/>
          </a:bodyPr>
          <a:lstStyle/>
          <a:p>
            <a:pPr marL="12700">
              <a:lnSpc>
                <a:spcPct val="100000"/>
              </a:lnSpc>
              <a:spcBef>
                <a:spcPts val="105"/>
              </a:spcBef>
            </a:pPr>
            <a:r>
              <a:rPr sz="4000" spc="20" dirty="0"/>
              <a:t>PoC</a:t>
            </a:r>
            <a:r>
              <a:rPr sz="4000" spc="-35" dirty="0"/>
              <a:t> </a:t>
            </a:r>
            <a:r>
              <a:rPr sz="4000" dirty="0"/>
              <a:t>-</a:t>
            </a:r>
            <a:r>
              <a:rPr sz="4000" spc="-10" dirty="0"/>
              <a:t> </a:t>
            </a:r>
            <a:r>
              <a:rPr sz="4000" spc="-25" dirty="0"/>
              <a:t>any</a:t>
            </a:r>
            <a:r>
              <a:rPr sz="4000" spc="50" dirty="0"/>
              <a:t> </a:t>
            </a:r>
            <a:r>
              <a:rPr sz="4000" spc="-10" dirty="0"/>
              <a:t>command</a:t>
            </a:r>
            <a:r>
              <a:rPr sz="4000" spc="-25" dirty="0"/>
              <a:t> </a:t>
            </a:r>
            <a:r>
              <a:rPr sz="4000" spc="-20" dirty="0"/>
              <a:t>can</a:t>
            </a:r>
            <a:r>
              <a:rPr sz="4000" spc="50" dirty="0"/>
              <a:t> </a:t>
            </a:r>
            <a:r>
              <a:rPr sz="4000" spc="20" dirty="0"/>
              <a:t>be</a:t>
            </a:r>
            <a:r>
              <a:rPr sz="4000" spc="-25" dirty="0"/>
              <a:t> </a:t>
            </a:r>
            <a:r>
              <a:rPr sz="4000" spc="-20" dirty="0"/>
              <a:t>executed</a:t>
            </a:r>
            <a:endParaRPr sz="4000" spc="-20" dirty="0"/>
          </a:p>
        </p:txBody>
      </p:sp>
      <p:sp>
        <p:nvSpPr>
          <p:cNvPr id="3" name="object 3"/>
          <p:cNvSpPr txBox="1"/>
          <p:nvPr/>
        </p:nvSpPr>
        <p:spPr>
          <a:xfrm>
            <a:off x="917575" y="1514157"/>
            <a:ext cx="2695575" cy="330835"/>
          </a:xfrm>
          <a:prstGeom prst="rect">
            <a:avLst/>
          </a:prstGeom>
        </p:spPr>
        <p:txBody>
          <a:bodyPr vert="horz" wrap="square" lIns="0" tIns="12700" rIns="0" bIns="0" rtlCol="0">
            <a:spAutoFit/>
          </a:bodyPr>
          <a:lstStyle/>
          <a:p>
            <a:pPr marL="185420" indent="-173355">
              <a:lnSpc>
                <a:spcPct val="100000"/>
              </a:lnSpc>
              <a:spcBef>
                <a:spcPts val="100"/>
              </a:spcBef>
              <a:buFont typeface="Arial MT"/>
              <a:buChar char="•"/>
              <a:tabLst>
                <a:tab pos="186055" algn="l"/>
              </a:tabLst>
            </a:pPr>
            <a:r>
              <a:rPr sz="2000" spc="-10" dirty="0">
                <a:latin typeface="Times New Roman" panose="02020603050405020304"/>
                <a:cs typeface="Times New Roman" panose="02020603050405020304"/>
              </a:rPr>
              <a:t>Shell</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anonymous.php</a:t>
            </a:r>
            <a:endParaRPr sz="2000">
              <a:latin typeface="Times New Roman" panose="02020603050405020304"/>
              <a:cs typeface="Times New Roman" panose="02020603050405020304"/>
            </a:endParaRPr>
          </a:p>
        </p:txBody>
      </p:sp>
      <p:sp>
        <p:nvSpPr>
          <p:cNvPr id="4" name="object 4"/>
          <p:cNvSpPr txBox="1"/>
          <p:nvPr/>
        </p:nvSpPr>
        <p:spPr>
          <a:xfrm>
            <a:off x="917575" y="3772852"/>
            <a:ext cx="5020945" cy="330835"/>
          </a:xfrm>
          <a:prstGeom prst="rect">
            <a:avLst/>
          </a:prstGeom>
        </p:spPr>
        <p:txBody>
          <a:bodyPr vert="horz" wrap="square" lIns="0" tIns="12700" rIns="0" bIns="0" rtlCol="0">
            <a:spAutoFit/>
          </a:bodyPr>
          <a:lstStyle/>
          <a:p>
            <a:pPr marL="185420" indent="-173355">
              <a:lnSpc>
                <a:spcPct val="100000"/>
              </a:lnSpc>
              <a:spcBef>
                <a:spcPts val="100"/>
              </a:spcBef>
              <a:buFont typeface="Arial MT"/>
              <a:buChar char="•"/>
              <a:tabLst>
                <a:tab pos="186055" algn="l"/>
              </a:tabLst>
            </a:pPr>
            <a:r>
              <a:rPr sz="2000" spc="-25" dirty="0">
                <a:latin typeface="Times New Roman" panose="02020603050405020304"/>
                <a:cs typeface="Times New Roman" panose="02020603050405020304"/>
              </a:rPr>
              <a:t>The</a:t>
            </a:r>
            <a:r>
              <a:rPr sz="2000" spc="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uploaded</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shell</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was</a:t>
            </a:r>
            <a:r>
              <a:rPr sz="2000" spc="45"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executed</a:t>
            </a:r>
            <a:r>
              <a:rPr sz="2000" b="1" spc="7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successfully</a:t>
            </a:r>
            <a:r>
              <a:rPr sz="2000" spc="5"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pic>
        <p:nvPicPr>
          <p:cNvPr id="11" name="object 8"/>
          <p:cNvPicPr>
            <a:picLocks noChangeAspect="1"/>
          </p:cNvPicPr>
          <p:nvPr>
            <p:ph sz="half" idx="1"/>
          </p:nvPr>
        </p:nvPicPr>
        <p:blipFill>
          <a:blip r:embed="rId1" cstate="print"/>
          <a:stretch>
            <a:fillRect/>
          </a:stretch>
        </p:blipFill>
        <p:spPr>
          <a:xfrm>
            <a:off x="3855720" y="1936115"/>
            <a:ext cx="2808605" cy="1747520"/>
          </a:xfrm>
          <a:prstGeom prst="rect">
            <a:avLst/>
          </a:prstGeom>
        </p:spPr>
      </p:pic>
      <p:pic>
        <p:nvPicPr>
          <p:cNvPr id="12" name="object 6"/>
          <p:cNvPicPr>
            <a:picLocks noChangeAspect="1"/>
          </p:cNvPicPr>
          <p:nvPr>
            <p:ph sz="half" idx="2"/>
          </p:nvPr>
        </p:nvPicPr>
        <p:blipFill>
          <a:blip r:embed="rId2" cstate="print"/>
          <a:stretch>
            <a:fillRect/>
          </a:stretch>
        </p:blipFill>
        <p:spPr>
          <a:xfrm>
            <a:off x="3855720" y="4801235"/>
            <a:ext cx="5181600" cy="5905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7380" y="512128"/>
            <a:ext cx="11417935" cy="690245"/>
          </a:xfrm>
          <a:prstGeom prst="rect">
            <a:avLst/>
          </a:prstGeom>
        </p:spPr>
        <p:txBody>
          <a:bodyPr vert="horz" wrap="square" lIns="0" tIns="13335" rIns="0" bIns="0" rtlCol="0">
            <a:spAutoFit/>
          </a:bodyPr>
          <a:lstStyle/>
          <a:p>
            <a:pPr marL="12700">
              <a:lnSpc>
                <a:spcPct val="100000"/>
              </a:lnSpc>
              <a:spcBef>
                <a:spcPts val="105"/>
              </a:spcBef>
            </a:pPr>
            <a:r>
              <a:rPr spc="-25" dirty="0"/>
              <a:t>Business</a:t>
            </a:r>
            <a:r>
              <a:rPr spc="140" dirty="0"/>
              <a:t> </a:t>
            </a:r>
            <a:r>
              <a:rPr spc="-25" dirty="0"/>
              <a:t>Impact</a:t>
            </a:r>
            <a:r>
              <a:rPr spc="175" dirty="0"/>
              <a:t> </a:t>
            </a:r>
            <a:r>
              <a:rPr dirty="0"/>
              <a:t>–</a:t>
            </a:r>
            <a:r>
              <a:rPr spc="-25" dirty="0"/>
              <a:t> </a:t>
            </a:r>
            <a:r>
              <a:rPr spc="-10" dirty="0"/>
              <a:t>Extremely</a:t>
            </a:r>
            <a:r>
              <a:rPr spc="55" dirty="0"/>
              <a:t> </a:t>
            </a:r>
            <a:r>
              <a:rPr spc="-15" dirty="0"/>
              <a:t>High</a:t>
            </a:r>
            <a:endParaRPr spc="-15" dirty="0"/>
          </a:p>
        </p:txBody>
      </p:sp>
      <p:sp>
        <p:nvSpPr>
          <p:cNvPr id="3" name="object 3"/>
          <p:cNvSpPr txBox="1"/>
          <p:nvPr/>
        </p:nvSpPr>
        <p:spPr>
          <a:xfrm>
            <a:off x="577850" y="1683448"/>
            <a:ext cx="10491470" cy="1551940"/>
          </a:xfrm>
          <a:prstGeom prst="rect">
            <a:avLst/>
          </a:prstGeom>
        </p:spPr>
        <p:txBody>
          <a:bodyPr vert="horz" wrap="square" lIns="0" tIns="12700" rIns="0" bIns="0" rtlCol="0">
            <a:spAutoFit/>
          </a:bodyPr>
          <a:lstStyle/>
          <a:p>
            <a:pPr marL="297180" indent="-284480">
              <a:lnSpc>
                <a:spcPct val="100000"/>
              </a:lnSpc>
              <a:spcBef>
                <a:spcPts val="100"/>
              </a:spcBef>
              <a:buFont typeface="Arial MT"/>
              <a:buChar char="•"/>
              <a:tabLst>
                <a:tab pos="296545" algn="l"/>
                <a:tab pos="297180" algn="l"/>
              </a:tabLst>
            </a:pPr>
            <a:r>
              <a:rPr sz="2000" spc="-100" dirty="0">
                <a:latin typeface="Times New Roman" panose="02020603050405020304"/>
                <a:cs typeface="Times New Roman" panose="02020603050405020304"/>
              </a:rPr>
              <a:t>T</a:t>
            </a:r>
            <a:r>
              <a:rPr sz="2000" spc="40"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5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40" dirty="0">
                <a:latin typeface="Times New Roman" panose="02020603050405020304"/>
                <a:cs typeface="Times New Roman" panose="02020603050405020304"/>
              </a:rPr>
              <a:t>on</a:t>
            </a:r>
            <a:r>
              <a:rPr sz="2000" spc="2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qu</a:t>
            </a:r>
            <a:r>
              <a:rPr sz="2000" spc="-10" dirty="0">
                <a:latin typeface="Times New Roman" panose="02020603050405020304"/>
                <a:cs typeface="Times New Roman" panose="02020603050405020304"/>
              </a:rPr>
              <a:t>e</a:t>
            </a:r>
            <a:r>
              <a:rPr sz="2000" spc="40" dirty="0">
                <a:latin typeface="Times New Roman" panose="02020603050405020304"/>
                <a:cs typeface="Times New Roman" panose="02020603050405020304"/>
              </a:rPr>
              <a:t>n</a:t>
            </a:r>
            <a:r>
              <a:rPr sz="2000" spc="-10" dirty="0">
                <a:latin typeface="Times New Roman" panose="02020603050405020304"/>
                <a:cs typeface="Times New Roman" panose="02020603050405020304"/>
              </a:rPr>
              <a:t>ce</a:t>
            </a:r>
            <a:r>
              <a:rPr sz="2000" dirty="0">
                <a:latin typeface="Times New Roman" panose="02020603050405020304"/>
                <a:cs typeface="Times New Roman" panose="02020603050405020304"/>
              </a:rPr>
              <a:t>s</a:t>
            </a:r>
            <a:r>
              <a:rPr sz="2000" spc="-16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o</a:t>
            </a:r>
            <a:r>
              <a:rPr sz="2000" dirty="0">
                <a:latin typeface="Times New Roman" panose="02020603050405020304"/>
                <a:cs typeface="Times New Roman" panose="02020603050405020304"/>
              </a:rPr>
              <a:t>f</a:t>
            </a:r>
            <a:r>
              <a:rPr sz="2000" spc="-5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un</a:t>
            </a:r>
            <a:r>
              <a:rPr sz="2000" spc="-30" dirty="0">
                <a:latin typeface="Times New Roman" panose="02020603050405020304"/>
                <a:cs typeface="Times New Roman" panose="02020603050405020304"/>
              </a:rPr>
              <a:t>r</a:t>
            </a:r>
            <a:r>
              <a:rPr sz="2000" spc="-10" dirty="0">
                <a:latin typeface="Times New Roman" panose="02020603050405020304"/>
                <a:cs typeface="Times New Roman" panose="02020603050405020304"/>
              </a:rPr>
              <a:t>e</a:t>
            </a:r>
            <a:r>
              <a:rPr sz="2000" spc="20" dirty="0">
                <a:latin typeface="Times New Roman" panose="02020603050405020304"/>
                <a:cs typeface="Times New Roman" panose="02020603050405020304"/>
              </a:rPr>
              <a:t>s</a:t>
            </a:r>
            <a:r>
              <a:rPr sz="2000" dirty="0">
                <a:latin typeface="Times New Roman" panose="02020603050405020304"/>
                <a:cs typeface="Times New Roman" panose="02020603050405020304"/>
              </a:rPr>
              <a:t>t</a:t>
            </a:r>
            <a:r>
              <a:rPr sz="2000" spc="-25" dirty="0">
                <a:latin typeface="Times New Roman" panose="02020603050405020304"/>
                <a:cs typeface="Times New Roman" panose="02020603050405020304"/>
              </a:rPr>
              <a:t>r</a:t>
            </a:r>
            <a:r>
              <a:rPr sz="2000" spc="-80" dirty="0">
                <a:latin typeface="Times New Roman" panose="02020603050405020304"/>
                <a:cs typeface="Times New Roman" panose="02020603050405020304"/>
              </a:rPr>
              <a:t>i</a:t>
            </a:r>
            <a:r>
              <a:rPr sz="2000" spc="-10" dirty="0">
                <a:latin typeface="Times New Roman" panose="02020603050405020304"/>
                <a:cs typeface="Times New Roman" panose="02020603050405020304"/>
              </a:rPr>
              <a:t>c</a:t>
            </a:r>
            <a:r>
              <a:rPr sz="2000" dirty="0">
                <a:latin typeface="Times New Roman" panose="02020603050405020304"/>
                <a:cs typeface="Times New Roman" panose="02020603050405020304"/>
              </a:rPr>
              <a:t>ted</a:t>
            </a:r>
            <a:r>
              <a:rPr sz="2000" spc="1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f</a:t>
            </a:r>
            <a:r>
              <a:rPr sz="2000" spc="-80" dirty="0">
                <a:latin typeface="Times New Roman" panose="02020603050405020304"/>
                <a:cs typeface="Times New Roman" panose="02020603050405020304"/>
              </a:rPr>
              <a:t>il</a:t>
            </a:r>
            <a:r>
              <a:rPr sz="2000" dirty="0">
                <a:latin typeface="Times New Roman" panose="02020603050405020304"/>
                <a:cs typeface="Times New Roman" panose="02020603050405020304"/>
              </a:rPr>
              <a:t>e</a:t>
            </a:r>
            <a:r>
              <a:rPr sz="2000" spc="13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up</a:t>
            </a:r>
            <a:r>
              <a:rPr sz="2000" spc="-80" dirty="0">
                <a:latin typeface="Times New Roman" panose="02020603050405020304"/>
                <a:cs typeface="Times New Roman" panose="02020603050405020304"/>
              </a:rPr>
              <a:t>l</a:t>
            </a:r>
            <a:r>
              <a:rPr sz="2000" spc="40" dirty="0">
                <a:latin typeface="Times New Roman" panose="02020603050405020304"/>
                <a:cs typeface="Times New Roman" panose="02020603050405020304"/>
              </a:rPr>
              <a:t>o</a:t>
            </a:r>
            <a:r>
              <a:rPr sz="2000" spc="-10" dirty="0">
                <a:latin typeface="Times New Roman" panose="02020603050405020304"/>
                <a:cs typeface="Times New Roman" panose="02020603050405020304"/>
              </a:rPr>
              <a:t>a</a:t>
            </a:r>
            <a:r>
              <a:rPr sz="2000" dirty="0">
                <a:latin typeface="Times New Roman" panose="02020603050405020304"/>
                <a:cs typeface="Times New Roman" panose="02020603050405020304"/>
              </a:rPr>
              <a:t>d</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a:t>
            </a:r>
            <a:r>
              <a:rPr sz="2000" dirty="0">
                <a:latin typeface="Times New Roman" panose="02020603050405020304"/>
                <a:cs typeface="Times New Roman" panose="02020603050405020304"/>
              </a:rPr>
              <a:t>n</a:t>
            </a:r>
            <a:r>
              <a:rPr sz="2000" spc="2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v</a:t>
            </a:r>
            <a:r>
              <a:rPr sz="2000" spc="-1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r</a:t>
            </a:r>
            <a:r>
              <a:rPr sz="2000" spc="40" dirty="0">
                <a:latin typeface="Times New Roman" panose="02020603050405020304"/>
                <a:cs typeface="Times New Roman" panose="02020603050405020304"/>
              </a:rPr>
              <a:t>y</a:t>
            </a:r>
            <a:r>
              <a:rPr sz="2000" spc="-114" dirty="0">
                <a:latin typeface="Times New Roman" panose="02020603050405020304"/>
                <a:cs typeface="Times New Roman" panose="02020603050405020304"/>
              </a:rPr>
              <a:t>:</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marL="815975" lvl="1" indent="-346075">
              <a:lnSpc>
                <a:spcPct val="100000"/>
              </a:lnSpc>
              <a:spcBef>
                <a:spcPts val="5"/>
              </a:spcBef>
              <a:buFont typeface="Wingdings" panose="05000000000000000000"/>
              <a:buChar char=""/>
              <a:tabLst>
                <a:tab pos="815340" algn="l"/>
                <a:tab pos="815975" algn="l"/>
              </a:tabLst>
            </a:pPr>
            <a:r>
              <a:rPr sz="2000" spc="-15" dirty="0">
                <a:latin typeface="Times New Roman" panose="02020603050405020304"/>
                <a:cs typeface="Times New Roman" panose="02020603050405020304"/>
              </a:rPr>
              <a:t>including</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complete</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system</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takeover,</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overloaded</a:t>
            </a:r>
            <a:r>
              <a:rPr sz="2000" spc="25"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file</a:t>
            </a:r>
            <a:r>
              <a:rPr sz="2000" spc="1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system</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or</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database.</a:t>
            </a:r>
            <a:endParaRPr sz="2000">
              <a:latin typeface="Times New Roman" panose="02020603050405020304"/>
              <a:cs typeface="Times New Roman" panose="02020603050405020304"/>
            </a:endParaRPr>
          </a:p>
          <a:p>
            <a:pPr marL="815975" lvl="1" indent="-346075">
              <a:lnSpc>
                <a:spcPct val="100000"/>
              </a:lnSpc>
              <a:spcBef>
                <a:spcPts val="5"/>
              </a:spcBef>
              <a:buFont typeface="Wingdings" panose="05000000000000000000"/>
              <a:buChar char=""/>
              <a:tabLst>
                <a:tab pos="815340" algn="l"/>
                <a:tab pos="815975" algn="l"/>
              </a:tabLst>
            </a:pPr>
            <a:r>
              <a:rPr sz="2000" spc="-10" dirty="0">
                <a:latin typeface="Times New Roman" panose="02020603050405020304"/>
                <a:cs typeface="Times New Roman" panose="02020603050405020304"/>
              </a:rPr>
              <a:t>forwarding</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back-end</a:t>
            </a:r>
            <a:r>
              <a:rPr sz="2000" spc="1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systems.</a:t>
            </a:r>
            <a:endParaRPr sz="2000">
              <a:latin typeface="Times New Roman" panose="02020603050405020304"/>
              <a:cs typeface="Times New Roman" panose="02020603050405020304"/>
            </a:endParaRPr>
          </a:p>
          <a:p>
            <a:pPr marL="815975" lvl="1" indent="-346075">
              <a:lnSpc>
                <a:spcPct val="100000"/>
              </a:lnSpc>
              <a:buFont typeface="Wingdings" panose="05000000000000000000"/>
              <a:buChar char=""/>
              <a:tabLst>
                <a:tab pos="815340" algn="l"/>
                <a:tab pos="815975" algn="l"/>
              </a:tabLst>
            </a:pPr>
            <a:r>
              <a:rPr sz="2000" spc="-20" dirty="0">
                <a:latin typeface="Times New Roman" panose="02020603050405020304"/>
                <a:cs typeface="Times New Roman" panose="02020603050405020304"/>
              </a:rPr>
              <a:t>client-side</a:t>
            </a:r>
            <a:r>
              <a:rPr sz="2000" spc="1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attacks,</a:t>
            </a:r>
            <a:r>
              <a:rPr sz="2000" spc="4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or</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simple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defacement.</a:t>
            </a:r>
            <a:endParaRPr sz="2000">
              <a:latin typeface="Times New Roman" panose="02020603050405020304"/>
              <a:cs typeface="Times New Roman" panose="02020603050405020304"/>
            </a:endParaRPr>
          </a:p>
          <a:p>
            <a:pPr marL="815975" lvl="1" indent="-346075">
              <a:lnSpc>
                <a:spcPct val="100000"/>
              </a:lnSpc>
              <a:spcBef>
                <a:spcPts val="5"/>
              </a:spcBef>
              <a:buFont typeface="Wingdings" panose="05000000000000000000"/>
              <a:buChar char=""/>
              <a:tabLst>
                <a:tab pos="815340" algn="l"/>
                <a:tab pos="815975" algn="l"/>
              </a:tabLst>
            </a:pPr>
            <a:r>
              <a:rPr sz="2000" spc="-15" dirty="0">
                <a:latin typeface="Times New Roman" panose="02020603050405020304"/>
                <a:cs typeface="Times New Roman" panose="02020603050405020304"/>
              </a:rPr>
              <a:t>It </a:t>
            </a:r>
            <a:r>
              <a:rPr sz="2000" spc="15" dirty="0">
                <a:latin typeface="Times New Roman" panose="02020603050405020304"/>
                <a:cs typeface="Times New Roman" panose="02020603050405020304"/>
              </a:rPr>
              <a:t>depends</a:t>
            </a:r>
            <a:r>
              <a:rPr sz="2000" spc="-7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on</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what</a:t>
            </a:r>
            <a:r>
              <a:rPr sz="2000" spc="-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application</a:t>
            </a:r>
            <a:r>
              <a:rPr sz="2000" spc="10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does</a:t>
            </a:r>
            <a:r>
              <a:rPr sz="2000" spc="-7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with</a:t>
            </a:r>
            <a:r>
              <a:rPr sz="2000" spc="1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uploaded</a:t>
            </a:r>
            <a:r>
              <a:rPr sz="2000" spc="-6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file</a:t>
            </a:r>
            <a:r>
              <a:rPr sz="2000" spc="1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especially</a:t>
            </a:r>
            <a:r>
              <a:rPr sz="2000" spc="1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where</a:t>
            </a:r>
            <a:r>
              <a:rPr sz="2000" spc="5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7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r>
              <a:rPr sz="2000" spc="5" dirty="0">
                <a:latin typeface="Times New Roman" panose="02020603050405020304"/>
                <a:cs typeface="Times New Roman" panose="02020603050405020304"/>
              </a:rPr>
              <a:t> stored.</a:t>
            </a:r>
            <a:endParaRPr sz="2000">
              <a:latin typeface="Times New Roman" panose="02020603050405020304"/>
              <a:cs typeface="Times New Roman" panose="020206030504050203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478473"/>
            <a:ext cx="10689590" cy="690245"/>
          </a:xfrm>
          <a:prstGeom prst="rect">
            <a:avLst/>
          </a:prstGeom>
        </p:spPr>
        <p:txBody>
          <a:bodyPr vert="horz" wrap="square" lIns="0" tIns="13335" rIns="0" bIns="0" rtlCol="0">
            <a:spAutoFit/>
          </a:bodyPr>
          <a:lstStyle/>
          <a:p>
            <a:pPr marL="12700">
              <a:lnSpc>
                <a:spcPct val="100000"/>
              </a:lnSpc>
              <a:spcBef>
                <a:spcPts val="105"/>
              </a:spcBef>
            </a:pPr>
            <a:r>
              <a:rPr spc="-5" dirty="0"/>
              <a:t>Recommendation</a:t>
            </a:r>
            <a:endParaRPr spc="-5" dirty="0"/>
          </a:p>
        </p:txBody>
      </p:sp>
      <p:sp>
        <p:nvSpPr>
          <p:cNvPr id="3" name="object 3"/>
          <p:cNvSpPr txBox="1"/>
          <p:nvPr/>
        </p:nvSpPr>
        <p:spPr>
          <a:xfrm>
            <a:off x="917575" y="1591627"/>
            <a:ext cx="10282555" cy="1440180"/>
          </a:xfrm>
          <a:prstGeom prst="rect">
            <a:avLst/>
          </a:prstGeom>
        </p:spPr>
        <p:txBody>
          <a:bodyPr vert="horz" wrap="square" lIns="0" tIns="12700" rIns="0" bIns="0" rtlCol="0">
            <a:spAutoFit/>
          </a:bodyPr>
          <a:lstStyle/>
          <a:p>
            <a:pPr marL="12700">
              <a:lnSpc>
                <a:spcPts val="2280"/>
              </a:lnSpc>
              <a:spcBef>
                <a:spcPts val="100"/>
              </a:spcBef>
            </a:pPr>
            <a:r>
              <a:rPr sz="2000" spc="-40" dirty="0">
                <a:latin typeface="Times New Roman" panose="02020603050405020304"/>
                <a:cs typeface="Times New Roman" panose="02020603050405020304"/>
              </a:rPr>
              <a:t>Take</a:t>
            </a:r>
            <a:r>
              <a:rPr sz="2000" spc="11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following</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precautions:</a:t>
            </a: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spc="-25" dirty="0">
                <a:latin typeface="Times New Roman" panose="02020603050405020304"/>
                <a:cs typeface="Times New Roman" panose="02020603050405020304"/>
              </a:rPr>
              <a:t>The</a:t>
            </a:r>
            <a:r>
              <a:rPr sz="2000" spc="50" dirty="0">
                <a:latin typeface="Times New Roman" panose="02020603050405020304"/>
                <a:cs typeface="Times New Roman" panose="02020603050405020304"/>
              </a:rPr>
              <a:t> </a:t>
            </a:r>
            <a:r>
              <a:rPr sz="2000" spc="-50" dirty="0">
                <a:latin typeface="Times New Roman" panose="02020603050405020304"/>
                <a:cs typeface="Times New Roman" panose="02020603050405020304"/>
              </a:rPr>
              <a:t>file</a:t>
            </a:r>
            <a:r>
              <a:rPr sz="2000" spc="2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types</a:t>
            </a:r>
            <a:r>
              <a:rPr sz="2000" spc="-16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allowed</a:t>
            </a:r>
            <a:r>
              <a:rPr sz="2000" spc="18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uploaded</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6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restricted</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only</a:t>
            </a:r>
            <a:r>
              <a:rPr sz="2000" spc="2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those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9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are</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necessary</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endParaRPr sz="2000">
              <a:latin typeface="Times New Roman" panose="02020603050405020304"/>
              <a:cs typeface="Times New Roman" panose="02020603050405020304"/>
            </a:endParaRPr>
          </a:p>
          <a:p>
            <a:pPr marL="815975">
              <a:lnSpc>
                <a:spcPts val="2165"/>
              </a:lnSpc>
            </a:pPr>
            <a:r>
              <a:rPr sz="2000" spc="5" dirty="0">
                <a:latin typeface="Times New Roman" panose="02020603050405020304"/>
                <a:cs typeface="Times New Roman" panose="02020603050405020304"/>
              </a:rPr>
              <a:t>business</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functionality.</a:t>
            </a:r>
            <a:endParaRPr sz="2000">
              <a:latin typeface="Times New Roman" panose="02020603050405020304"/>
              <a:cs typeface="Times New Roman" panose="02020603050405020304"/>
            </a:endParaRPr>
          </a:p>
          <a:p>
            <a:pPr marL="815975" indent="-346075">
              <a:lnSpc>
                <a:spcPts val="2165"/>
              </a:lnSpc>
              <a:buSzPct val="120000"/>
              <a:buFont typeface="Arial MT"/>
              <a:buChar char="•"/>
              <a:tabLst>
                <a:tab pos="815975" algn="l"/>
                <a:tab pos="816610" algn="l"/>
              </a:tabLst>
            </a:pPr>
            <a:r>
              <a:rPr sz="2000" spc="-15" dirty="0">
                <a:latin typeface="Times New Roman" panose="02020603050405020304"/>
                <a:cs typeface="Times New Roman" panose="02020603050405020304"/>
              </a:rPr>
              <a:t>Never</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accept</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filename</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6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its</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extension</a:t>
            </a:r>
            <a:r>
              <a:rPr sz="2000" spc="-5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directly</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without</a:t>
            </a:r>
            <a:r>
              <a:rPr sz="2000" spc="-10" dirty="0">
                <a:latin typeface="Times New Roman" panose="02020603050405020304"/>
                <a:cs typeface="Times New Roman" panose="02020603050405020304"/>
              </a:rPr>
              <a:t> having</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1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whitelist</a:t>
            </a:r>
            <a:r>
              <a:rPr sz="2000" spc="150"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filter.</a:t>
            </a:r>
            <a:endParaRPr sz="2000">
              <a:latin typeface="Times New Roman" panose="02020603050405020304"/>
              <a:cs typeface="Times New Roman" panose="02020603050405020304"/>
            </a:endParaRPr>
          </a:p>
          <a:p>
            <a:pPr marL="815975" indent="-346075">
              <a:lnSpc>
                <a:spcPts val="2280"/>
              </a:lnSpc>
              <a:buSzPct val="120000"/>
              <a:buFont typeface="Arial MT"/>
              <a:buChar char="•"/>
              <a:tabLst>
                <a:tab pos="815975" algn="l"/>
                <a:tab pos="816610" algn="l"/>
              </a:tabLst>
            </a:pPr>
            <a:r>
              <a:rPr sz="2000" spc="-30" dirty="0">
                <a:latin typeface="Times New Roman" panose="02020603050405020304"/>
                <a:cs typeface="Times New Roman" panose="02020603050405020304"/>
              </a:rPr>
              <a:t>All</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control</a:t>
            </a:r>
            <a:r>
              <a:rPr sz="2000" spc="-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characters</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Unicode</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special</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characters</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discarded.</a:t>
            </a:r>
            <a:endParaRPr sz="2000">
              <a:latin typeface="Times New Roman" panose="02020603050405020304"/>
              <a:cs typeface="Times New Roman" panose="020206030504050203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7555" y="437833"/>
            <a:ext cx="11069955" cy="690245"/>
          </a:xfrm>
          <a:prstGeom prst="rect">
            <a:avLst/>
          </a:prstGeom>
        </p:spPr>
        <p:txBody>
          <a:bodyPr vert="horz" wrap="square" lIns="0" tIns="13335" rIns="0" bIns="0" rtlCol="0">
            <a:spAutoFit/>
          </a:bodyPr>
          <a:lstStyle/>
          <a:p>
            <a:pPr marL="12700">
              <a:lnSpc>
                <a:spcPct val="100000"/>
              </a:lnSpc>
              <a:spcBef>
                <a:spcPts val="105"/>
              </a:spcBef>
            </a:pPr>
            <a:r>
              <a:rPr spc="-20" dirty="0"/>
              <a:t>References</a:t>
            </a:r>
            <a:endParaRPr spc="-20" dirty="0"/>
          </a:p>
        </p:txBody>
      </p:sp>
      <p:sp>
        <p:nvSpPr>
          <p:cNvPr id="3" name="object 3"/>
          <p:cNvSpPr txBox="1"/>
          <p:nvPr/>
        </p:nvSpPr>
        <p:spPr>
          <a:xfrm>
            <a:off x="869632" y="1551291"/>
            <a:ext cx="8585835" cy="818515"/>
          </a:xfrm>
          <a:prstGeom prst="rect">
            <a:avLst/>
          </a:prstGeom>
        </p:spPr>
        <p:txBody>
          <a:bodyPr vert="horz" wrap="square" lIns="0" tIns="103505" rIns="0" bIns="0" rtlCol="0">
            <a:spAutoFit/>
          </a:bodyPr>
          <a:lstStyle/>
          <a:p>
            <a:pPr marL="358140" indent="-346075">
              <a:lnSpc>
                <a:spcPct val="100000"/>
              </a:lnSpc>
              <a:spcBef>
                <a:spcPts val="81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1"/>
              </a:rPr>
              <a:t>https://owasp.org/www-community/vulnerabilities/Unrestricted_File_Upload</a:t>
            </a:r>
            <a:endParaRPr sz="2000">
              <a:latin typeface="Times New Roman" panose="02020603050405020304"/>
              <a:cs typeface="Times New Roman" panose="02020603050405020304"/>
            </a:endParaRPr>
          </a:p>
          <a:p>
            <a:pPr marL="358140" indent="-346075">
              <a:lnSpc>
                <a:spcPct val="100000"/>
              </a:lnSpc>
              <a:spcBef>
                <a:spcPts val="725"/>
              </a:spcBef>
              <a:buClr>
                <a:srgbClr val="000000"/>
              </a:buClr>
              <a:buSzPct val="93000"/>
              <a:buFont typeface="Arial MT"/>
              <a:buChar char="•"/>
              <a:tabLst>
                <a:tab pos="358140" algn="l"/>
                <a:tab pos="358775" algn="l"/>
              </a:tabLst>
            </a:pPr>
            <a:r>
              <a:rPr sz="2000" u="heavy" spc="-10" dirty="0">
                <a:solidFill>
                  <a:srgbClr val="0462C1"/>
                </a:solidFill>
                <a:uFill>
                  <a:solidFill>
                    <a:srgbClr val="0462C1"/>
                  </a:solidFill>
                </a:uFill>
                <a:latin typeface="Times New Roman" panose="02020603050405020304"/>
                <a:cs typeface="Times New Roman" panose="02020603050405020304"/>
                <a:hlinkClick r:id="rId2"/>
              </a:rPr>
              <a:t>https://www.hackingarticles.in/comprehensive-guide-on-unrestricted-file-upload/</a:t>
            </a:r>
            <a:endParaRPr sz="2000">
              <a:latin typeface="Times New Roman" panose="02020603050405020304"/>
              <a:cs typeface="Times New Roman" panose="020206030504050203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11797"/>
            <a:ext cx="471614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z="4000" spc="-20" dirty="0"/>
              <a:t>9) </a:t>
            </a:r>
            <a:r>
              <a:rPr sz="4000" spc="-20" dirty="0"/>
              <a:t>Forced</a:t>
            </a:r>
            <a:r>
              <a:rPr sz="4000" spc="95" dirty="0"/>
              <a:t> </a:t>
            </a:r>
            <a:r>
              <a:rPr sz="4000" spc="-15" dirty="0"/>
              <a:t>Browsing</a:t>
            </a:r>
            <a:endParaRPr sz="4000" spc="-15" dirty="0"/>
          </a:p>
        </p:txBody>
      </p:sp>
      <p:graphicFrame>
        <p:nvGraphicFramePr>
          <p:cNvPr id="3" name="object 3"/>
          <p:cNvGraphicFramePr>
            <a:graphicFrameLocks noGrp="1"/>
          </p:cNvGraphicFramePr>
          <p:nvPr/>
        </p:nvGraphicFramePr>
        <p:xfrm>
          <a:off x="917575" y="2124075"/>
          <a:ext cx="6800850" cy="2659380"/>
        </p:xfrm>
        <a:graphic>
          <a:graphicData uri="http://schemas.openxmlformats.org/drawingml/2006/table">
            <a:tbl>
              <a:tblPr firstRow="1" bandRow="1">
                <a:tableStyleId>{2D5ABB26-0587-4C30-8999-92F81FD0307C}</a:tableStyleId>
              </a:tblPr>
              <a:tblGrid>
                <a:gridCol w="1185545"/>
                <a:gridCol w="5615305"/>
              </a:tblGrid>
              <a:tr h="265938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30"/>
                        </a:spcBef>
                      </a:pPr>
                      <a:endParaRPr sz="2000">
                        <a:latin typeface="Times New Roman" panose="02020603050405020304"/>
                        <a:cs typeface="Times New Roman" panose="02020603050405020304"/>
                      </a:endParaRPr>
                    </a:p>
                    <a:p>
                      <a:pPr marL="400050" marR="70485" indent="-305435">
                        <a:lnSpc>
                          <a:spcPts val="1680"/>
                        </a:lnSpc>
                      </a:pPr>
                      <a:r>
                        <a:rPr sz="1450" dirty="0">
                          <a:solidFill>
                            <a:srgbClr val="FFFFFF"/>
                          </a:solidFill>
                          <a:latin typeface="Times New Roman" panose="02020603050405020304"/>
                          <a:cs typeface="Times New Roman" panose="02020603050405020304"/>
                        </a:rPr>
                        <a:t>Forc</a:t>
                      </a:r>
                      <a:r>
                        <a:rPr sz="1450" spc="-5" dirty="0">
                          <a:solidFill>
                            <a:srgbClr val="FFFFFF"/>
                          </a:solidFill>
                          <a:latin typeface="Times New Roman" panose="02020603050405020304"/>
                          <a:cs typeface="Times New Roman" panose="02020603050405020304"/>
                        </a:rPr>
                        <a:t>e</a:t>
                      </a:r>
                      <a:r>
                        <a:rPr sz="1450" dirty="0">
                          <a:solidFill>
                            <a:srgbClr val="FFFFFF"/>
                          </a:solidFill>
                          <a:latin typeface="Times New Roman" panose="02020603050405020304"/>
                          <a:cs typeface="Times New Roman" panose="02020603050405020304"/>
                        </a:rPr>
                        <a:t>d</a:t>
                      </a:r>
                      <a:r>
                        <a:rPr sz="1450" spc="-125" dirty="0">
                          <a:solidFill>
                            <a:srgbClr val="FFFFFF"/>
                          </a:solidFill>
                          <a:latin typeface="Times New Roman" panose="02020603050405020304"/>
                          <a:cs typeface="Times New Roman" panose="02020603050405020304"/>
                        </a:rPr>
                        <a:t> </a:t>
                      </a:r>
                      <a:r>
                        <a:rPr sz="1450" dirty="0">
                          <a:solidFill>
                            <a:srgbClr val="FFFFFF"/>
                          </a:solidFill>
                          <a:latin typeface="Times New Roman" panose="02020603050405020304"/>
                          <a:cs typeface="Times New Roman" panose="02020603050405020304"/>
                        </a:rPr>
                        <a:t>Bro</a:t>
                      </a:r>
                      <a:r>
                        <a:rPr sz="1450" spc="-10" dirty="0">
                          <a:solidFill>
                            <a:srgbClr val="FFFFFF"/>
                          </a:solidFill>
                          <a:latin typeface="Times New Roman" panose="02020603050405020304"/>
                          <a:cs typeface="Times New Roman" panose="02020603050405020304"/>
                        </a:rPr>
                        <a:t>w</a:t>
                      </a:r>
                      <a:r>
                        <a:rPr sz="1450" dirty="0">
                          <a:solidFill>
                            <a:srgbClr val="FFFFFF"/>
                          </a:solidFill>
                          <a:latin typeface="Times New Roman" panose="02020603050405020304"/>
                          <a:cs typeface="Times New Roman" panose="02020603050405020304"/>
                        </a:rPr>
                        <a:t>s</a:t>
                      </a:r>
                      <a:r>
                        <a:rPr sz="1450" spc="-85" dirty="0">
                          <a:solidFill>
                            <a:srgbClr val="FFFFFF"/>
                          </a:solidFill>
                          <a:latin typeface="Times New Roman" panose="02020603050405020304"/>
                          <a:cs typeface="Times New Roman" panose="02020603050405020304"/>
                        </a:rPr>
                        <a:t>i</a:t>
                      </a:r>
                      <a:r>
                        <a:rPr sz="1450" dirty="0">
                          <a:solidFill>
                            <a:srgbClr val="FFFFFF"/>
                          </a:solidFill>
                          <a:latin typeface="Times New Roman" panose="02020603050405020304"/>
                          <a:cs typeface="Times New Roman" panose="02020603050405020304"/>
                        </a:rPr>
                        <a:t>ng  </a:t>
                      </a:r>
                      <a:r>
                        <a:rPr sz="1450" spc="-5" dirty="0">
                          <a:solidFill>
                            <a:srgbClr val="FFFFFF"/>
                          </a:solidFill>
                          <a:latin typeface="Times New Roman" panose="02020603050405020304"/>
                          <a:cs typeface="Times New Roman" panose="02020603050405020304"/>
                        </a:rPr>
                        <a:t>(Severe)</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p>
                      <a:pPr>
                        <a:lnSpc>
                          <a:spcPct val="100000"/>
                        </a:lnSpc>
                        <a:spcBef>
                          <a:spcPts val="45"/>
                        </a:spcBef>
                      </a:pPr>
                      <a:endParaRPr sz="1650">
                        <a:latin typeface="Times New Roman" panose="02020603050405020304"/>
                        <a:cs typeface="Times New Roman" panose="02020603050405020304"/>
                      </a:endParaRPr>
                    </a:p>
                    <a:p>
                      <a:pPr marL="85725">
                        <a:lnSpc>
                          <a:spcPct val="100000"/>
                        </a:lnSpc>
                        <a:spcBef>
                          <a:spcPts val="5"/>
                        </a:spcBef>
                      </a:pPr>
                      <a:r>
                        <a:rPr sz="1800" spc="-25" dirty="0">
                          <a:latin typeface="Times New Roman" panose="02020603050405020304"/>
                          <a:cs typeface="Times New Roman" panose="02020603050405020304"/>
                        </a:rPr>
                        <a:t>Below</a:t>
                      </a:r>
                      <a:r>
                        <a:rPr sz="1800" spc="-50"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20"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URLs</a:t>
                      </a:r>
                      <a:r>
                        <a:rPr sz="1800" spc="-40" dirty="0">
                          <a:latin typeface="Times New Roman" panose="02020603050405020304"/>
                          <a:cs typeface="Times New Roman" panose="02020603050405020304"/>
                        </a:rPr>
                        <a:t> </a:t>
                      </a:r>
                      <a:r>
                        <a:rPr sz="1800" spc="-50" dirty="0">
                          <a:latin typeface="Times New Roman" panose="02020603050405020304"/>
                          <a:cs typeface="Times New Roman" panose="02020603050405020304"/>
                        </a:rPr>
                        <a:t>is</a:t>
                      </a:r>
                      <a:r>
                        <a:rPr sz="1800" spc="4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vulnerable</a:t>
                      </a:r>
                      <a:r>
                        <a:rPr sz="1800" spc="-4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to</a:t>
                      </a:r>
                      <a:r>
                        <a:rPr sz="1800" spc="-3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forced</a:t>
                      </a:r>
                      <a:r>
                        <a:rPr sz="1800" spc="-130" dirty="0">
                          <a:latin typeface="Times New Roman" panose="02020603050405020304"/>
                          <a:cs typeface="Times New Roman" panose="02020603050405020304"/>
                        </a:rPr>
                        <a:t> </a:t>
                      </a:r>
                      <a:r>
                        <a:rPr sz="1800" spc="-25" dirty="0">
                          <a:latin typeface="Times New Roman" panose="02020603050405020304"/>
                          <a:cs typeface="Times New Roman" panose="02020603050405020304"/>
                        </a:rPr>
                        <a:t>browsing.</a:t>
                      </a:r>
                      <a:endParaRPr sz="1800">
                        <a:latin typeface="Times New Roman" panose="02020603050405020304"/>
                        <a:cs typeface="Times New Roman" panose="02020603050405020304"/>
                      </a:endParaRPr>
                    </a:p>
                    <a:p>
                      <a:pPr>
                        <a:lnSpc>
                          <a:spcPct val="100000"/>
                        </a:lnSpc>
                        <a:spcBef>
                          <a:spcPts val="10"/>
                        </a:spcBef>
                      </a:pPr>
                      <a:endParaRPr sz="1400">
                        <a:latin typeface="Times New Roman" panose="02020603050405020304"/>
                        <a:cs typeface="Times New Roman" panose="02020603050405020304"/>
                      </a:endParaRPr>
                    </a:p>
                    <a:p>
                      <a:pPr marL="85725">
                        <a:lnSpc>
                          <a:spcPts val="1710"/>
                        </a:lnSpc>
                        <a:spcBef>
                          <a:spcPts val="5"/>
                        </a:spcBef>
                      </a:pPr>
                      <a:r>
                        <a:rPr sz="1450" b="1" dirty="0">
                          <a:latin typeface="Times New Roman" panose="02020603050405020304"/>
                          <a:cs typeface="Times New Roman" panose="02020603050405020304"/>
                        </a:rPr>
                        <a:t>Affected</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URL</a:t>
                      </a:r>
                      <a:r>
                        <a:rPr sz="1450" b="1" spc="-13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85725">
                        <a:lnSpc>
                          <a:spcPts val="1710"/>
                        </a:lnSpc>
                      </a:pPr>
                      <a:r>
                        <a:rPr sz="1450" u="sng" spc="-10" dirty="0">
                          <a:solidFill>
                            <a:srgbClr val="0462C1"/>
                          </a:solidFill>
                          <a:uFill>
                            <a:solidFill>
                              <a:srgbClr val="0462C1"/>
                            </a:solidFill>
                          </a:uFill>
                          <a:latin typeface="Times New Roman" panose="02020603050405020304"/>
                          <a:cs typeface="Times New Roman" panose="02020603050405020304"/>
                          <a:hlinkClick r:id="rId1"/>
                        </a:rPr>
                        <a:t>http://</a:t>
                      </a:r>
                      <a:r>
                        <a:rPr lang="en-US" sz="1450" u="sng" spc="-10" dirty="0">
                          <a:solidFill>
                            <a:srgbClr val="0462C1"/>
                          </a:solidFill>
                          <a:uFill>
                            <a:solidFill>
                              <a:srgbClr val="0462C1"/>
                            </a:solidFill>
                          </a:uFill>
                          <a:latin typeface="Times New Roman" panose="02020603050405020304"/>
                          <a:cs typeface="Times New Roman" panose="02020603050405020304"/>
                          <a:hlinkClick r:id="rId1"/>
                        </a:rPr>
                        <a:t>13.235.103.135</a:t>
                      </a:r>
                      <a:r>
                        <a:rPr sz="1450" u="sng" spc="-10" dirty="0">
                          <a:solidFill>
                            <a:srgbClr val="0462C1"/>
                          </a:solidFill>
                          <a:uFill>
                            <a:solidFill>
                              <a:srgbClr val="0462C1"/>
                            </a:solidFill>
                          </a:uFill>
                          <a:latin typeface="Times New Roman" panose="02020603050405020304"/>
                          <a:cs typeface="Times New Roman" panose="02020603050405020304"/>
                          <a:hlinkClick r:id="rId1"/>
                        </a:rPr>
                        <a:t>/</a:t>
                      </a:r>
                      <a:endParaRPr sz="1450">
                        <a:latin typeface="Times New Roman" panose="02020603050405020304"/>
                        <a:cs typeface="Times New Roman" panose="02020603050405020304"/>
                      </a:endParaRPr>
                    </a:p>
                    <a:p>
                      <a:pPr>
                        <a:lnSpc>
                          <a:spcPct val="100000"/>
                        </a:lnSpc>
                        <a:spcBef>
                          <a:spcPts val="15"/>
                        </a:spcBef>
                      </a:pPr>
                      <a:endParaRPr sz="1400">
                        <a:latin typeface="Times New Roman" panose="02020603050405020304"/>
                        <a:cs typeface="Times New Roman" panose="02020603050405020304"/>
                      </a:endParaRPr>
                    </a:p>
                    <a:p>
                      <a:pPr marL="85725">
                        <a:lnSpc>
                          <a:spcPts val="1710"/>
                        </a:lnSpc>
                      </a:pPr>
                      <a:r>
                        <a:rPr sz="1450" b="1" spc="-85" dirty="0">
                          <a:latin typeface="Times New Roman" panose="02020603050405020304"/>
                          <a:cs typeface="Times New Roman" panose="02020603050405020304"/>
                        </a:rPr>
                        <a:t>F</a:t>
                      </a:r>
                      <a:r>
                        <a:rPr sz="1450" b="1" spc="75" dirty="0">
                          <a:latin typeface="Times New Roman" panose="02020603050405020304"/>
                          <a:cs typeface="Times New Roman" panose="02020603050405020304"/>
                        </a:rPr>
                        <a:t>o</a:t>
                      </a:r>
                      <a:r>
                        <a:rPr sz="1450" b="1" spc="-85"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ced</a:t>
                      </a:r>
                      <a:r>
                        <a:rPr sz="1450" b="1" spc="-4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a:t>
                      </a:r>
                      <a:r>
                        <a:rPr sz="1450" b="1" spc="-10" dirty="0">
                          <a:latin typeface="Times New Roman" panose="02020603050405020304"/>
                          <a:cs typeface="Times New Roman" panose="02020603050405020304"/>
                        </a:rPr>
                        <a:t>L</a:t>
                      </a:r>
                      <a:r>
                        <a:rPr sz="1450" b="1" dirty="0">
                          <a:latin typeface="Times New Roman" panose="02020603050405020304"/>
                          <a:cs typeface="Times New Roman" panose="02020603050405020304"/>
                        </a:rPr>
                        <a:t>s</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370205" indent="-285115">
                        <a:lnSpc>
                          <a:spcPts val="1680"/>
                        </a:lnSpc>
                        <a:buClr>
                          <a:srgbClr val="000000"/>
                        </a:buClr>
                        <a:buSzPct val="86000"/>
                        <a:buFont typeface="Arial MT"/>
                        <a:buChar char="•"/>
                        <a:tabLst>
                          <a:tab pos="370205" algn="l"/>
                          <a:tab pos="370840" algn="l"/>
                        </a:tabLst>
                      </a:pPr>
                      <a:r>
                        <a:rPr sz="1450" u="sng" spc="-20" dirty="0">
                          <a:solidFill>
                            <a:srgbClr val="0462C1"/>
                          </a:solidFill>
                          <a:uFill>
                            <a:solidFill>
                              <a:srgbClr val="0462C1"/>
                            </a:solidFill>
                          </a:uFill>
                          <a:latin typeface="Times New Roman" panose="02020603050405020304"/>
                          <a:cs typeface="Times New Roman" panose="02020603050405020304"/>
                          <a:hlinkClick r:id="rId2"/>
                        </a:rPr>
                        <a:t>http://</a:t>
                      </a:r>
                      <a:r>
                        <a:rPr lang="en-US" sz="1450" u="sng" spc="-20" dirty="0">
                          <a:solidFill>
                            <a:srgbClr val="0462C1"/>
                          </a:solidFill>
                          <a:uFill>
                            <a:solidFill>
                              <a:srgbClr val="0462C1"/>
                            </a:solidFill>
                          </a:uFill>
                          <a:latin typeface="Times New Roman" panose="02020603050405020304"/>
                          <a:cs typeface="Times New Roman" panose="02020603050405020304"/>
                          <a:hlinkClick r:id="rId2"/>
                        </a:rPr>
                        <a:t>13.235.103.135</a:t>
                      </a:r>
                      <a:r>
                        <a:rPr sz="1450" u="sng" spc="-20" dirty="0">
                          <a:solidFill>
                            <a:srgbClr val="0462C1"/>
                          </a:solidFill>
                          <a:uFill>
                            <a:solidFill>
                              <a:srgbClr val="0462C1"/>
                            </a:solidFill>
                          </a:uFill>
                          <a:latin typeface="Times New Roman" panose="02020603050405020304"/>
                          <a:cs typeface="Times New Roman" panose="02020603050405020304"/>
                          <a:hlinkClick r:id="rId2"/>
                        </a:rPr>
                        <a:t>/admin31/dashboard.php</a:t>
                      </a:r>
                      <a:endParaRPr sz="1450">
                        <a:latin typeface="Times New Roman" panose="02020603050405020304"/>
                        <a:cs typeface="Times New Roman" panose="02020603050405020304"/>
                      </a:endParaRPr>
                    </a:p>
                    <a:p>
                      <a:pPr marL="370205" indent="-285115">
                        <a:lnSpc>
                          <a:spcPts val="1710"/>
                        </a:lnSpc>
                        <a:buClr>
                          <a:srgbClr val="000000"/>
                        </a:buClr>
                        <a:buSzPct val="86000"/>
                        <a:buFont typeface="Arial MT"/>
                        <a:buChar char="•"/>
                        <a:tabLst>
                          <a:tab pos="370205" algn="l"/>
                          <a:tab pos="370840" algn="l"/>
                        </a:tabLst>
                      </a:pPr>
                      <a:r>
                        <a:rPr sz="1450" u="sng" spc="-20" dirty="0">
                          <a:solidFill>
                            <a:srgbClr val="0462C1"/>
                          </a:solidFill>
                          <a:uFill>
                            <a:solidFill>
                              <a:srgbClr val="0462C1"/>
                            </a:solidFill>
                          </a:uFill>
                          <a:latin typeface="Times New Roman" panose="02020603050405020304"/>
                          <a:cs typeface="Times New Roman" panose="02020603050405020304"/>
                          <a:hlinkClick r:id="rId3"/>
                        </a:rPr>
                        <a:t>http://13.127.150.195/admin31/console.php</a:t>
                      </a:r>
                      <a:endParaRPr sz="1450">
                        <a:latin typeface="Times New Roman" panose="02020603050405020304"/>
                        <a:cs typeface="Times New Roman" panose="02020603050405020304"/>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552450" y="348615"/>
            <a:ext cx="279273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a:t>
            </a:r>
            <a:r>
              <a:rPr spc="35" dirty="0"/>
              <a:t>b</a:t>
            </a:r>
            <a:r>
              <a:rPr spc="-35" dirty="0"/>
              <a:t>s</a:t>
            </a:r>
            <a:r>
              <a:rPr spc="-35" dirty="0"/>
              <a:t>e</a:t>
            </a:r>
            <a:r>
              <a:rPr spc="-30" dirty="0"/>
              <a:t>r</a:t>
            </a:r>
            <a:r>
              <a:rPr spc="-40" dirty="0"/>
              <a:t>v</a:t>
            </a:r>
            <a:r>
              <a:rPr spc="-35" dirty="0"/>
              <a:t>a</a:t>
            </a:r>
            <a:r>
              <a:rPr spc="-25" dirty="0"/>
              <a:t>ti</a:t>
            </a:r>
            <a:r>
              <a:rPr spc="35" dirty="0"/>
              <a:t>o</a:t>
            </a:r>
            <a:r>
              <a:rPr dirty="0"/>
              <a:t>n</a:t>
            </a:r>
            <a:endParaRPr dirty="0"/>
          </a:p>
        </p:txBody>
      </p:sp>
      <p:sp>
        <p:nvSpPr>
          <p:cNvPr id="3" name="object 3"/>
          <p:cNvSpPr txBox="1"/>
          <p:nvPr/>
        </p:nvSpPr>
        <p:spPr>
          <a:xfrm>
            <a:off x="497840" y="1434147"/>
            <a:ext cx="11155680" cy="528320"/>
          </a:xfrm>
          <a:prstGeom prst="rect">
            <a:avLst/>
          </a:prstGeom>
        </p:spPr>
        <p:txBody>
          <a:bodyPr vert="horz" wrap="square" lIns="0" tIns="11430" rIns="0" bIns="0" rtlCol="0">
            <a:spAutoFit/>
          </a:bodyPr>
          <a:p>
            <a:pPr marL="297180" indent="-285115">
              <a:lnSpc>
                <a:spcPts val="2070"/>
              </a:lnSpc>
              <a:spcBef>
                <a:spcPts val="90"/>
              </a:spcBef>
              <a:buSzPct val="108000"/>
              <a:buFont typeface="Arial MT"/>
              <a:buChar char="•"/>
              <a:tabLst>
                <a:tab pos="297180" algn="l"/>
                <a:tab pos="297815" algn="l"/>
              </a:tabLst>
            </a:pPr>
            <a:r>
              <a:rPr sz="1850" spc="-30" dirty="0">
                <a:latin typeface="Times New Roman" panose="02020603050405020304"/>
                <a:cs typeface="Times New Roman" panose="02020603050405020304"/>
              </a:rPr>
              <a:t>As</a:t>
            </a:r>
            <a:r>
              <a:rPr sz="1850" spc="1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a:t>
            </a:r>
            <a:r>
              <a:rPr sz="1850" spc="-8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customer,</a:t>
            </a:r>
            <a:r>
              <a:rPr sz="1850" spc="-125" dirty="0">
                <a:latin typeface="Times New Roman" panose="02020603050405020304"/>
                <a:cs typeface="Times New Roman" panose="02020603050405020304"/>
              </a:rPr>
              <a:t> </a:t>
            </a:r>
            <a:r>
              <a:rPr sz="1850" spc="-35" dirty="0">
                <a:latin typeface="Times New Roman" panose="02020603050405020304"/>
                <a:cs typeface="Times New Roman" panose="02020603050405020304"/>
              </a:rPr>
              <a:t>Login</a:t>
            </a:r>
            <a:r>
              <a:rPr sz="1850" spc="-105" dirty="0">
                <a:latin typeface="Times New Roman" panose="02020603050405020304"/>
                <a:cs typeface="Times New Roman" panose="02020603050405020304"/>
              </a:rPr>
              <a:t> </a:t>
            </a:r>
            <a:r>
              <a:rPr sz="1850" spc="-25" dirty="0">
                <a:latin typeface="Times New Roman" panose="02020603050405020304"/>
                <a:cs typeface="Times New Roman" panose="02020603050405020304"/>
              </a:rPr>
              <a:t>to</a:t>
            </a:r>
            <a:r>
              <a:rPr sz="1850" spc="-30" dirty="0">
                <a:latin typeface="Times New Roman" panose="02020603050405020304"/>
                <a:cs typeface="Times New Roman" panose="02020603050405020304"/>
              </a:rPr>
              <a:t> </a:t>
            </a:r>
            <a:r>
              <a:rPr sz="1850" dirty="0">
                <a:latin typeface="Times New Roman" panose="02020603050405020304"/>
                <a:cs typeface="Times New Roman" panose="02020603050405020304"/>
              </a:rPr>
              <a:t>your</a:t>
            </a:r>
            <a:r>
              <a:rPr sz="1850" spc="-12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account.</a:t>
            </a:r>
            <a:endParaRPr sz="1850">
              <a:latin typeface="Times New Roman" panose="02020603050405020304"/>
              <a:cs typeface="Times New Roman" panose="02020603050405020304"/>
            </a:endParaRPr>
          </a:p>
          <a:p>
            <a:pPr marL="297180" indent="-285115">
              <a:lnSpc>
                <a:spcPts val="1965"/>
              </a:lnSpc>
              <a:buSzPct val="108000"/>
              <a:buFont typeface="Arial MT"/>
              <a:buChar char="•"/>
              <a:tabLst>
                <a:tab pos="297180" algn="l"/>
                <a:tab pos="297815" algn="l"/>
              </a:tabLst>
            </a:pPr>
            <a:r>
              <a:rPr sz="1850" spc="-5" dirty="0">
                <a:latin typeface="Times New Roman" panose="02020603050405020304"/>
                <a:cs typeface="Times New Roman" panose="02020603050405020304"/>
              </a:rPr>
              <a:t>Now,</a:t>
            </a:r>
            <a:r>
              <a:rPr sz="1850" spc="-125" dirty="0">
                <a:latin typeface="Times New Roman" panose="02020603050405020304"/>
                <a:cs typeface="Times New Roman" panose="02020603050405020304"/>
              </a:rPr>
              <a:t> </a:t>
            </a:r>
            <a:r>
              <a:rPr sz="1850" dirty="0">
                <a:latin typeface="Times New Roman" panose="02020603050405020304"/>
                <a:cs typeface="Times New Roman" panose="02020603050405020304"/>
              </a:rPr>
              <a:t>forcefully</a:t>
            </a:r>
            <a:r>
              <a:rPr sz="1850" spc="-18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type</a:t>
            </a:r>
            <a:r>
              <a:rPr sz="1850" spc="-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in </a:t>
            </a:r>
            <a:r>
              <a:rPr sz="1850" spc="-5" dirty="0">
                <a:latin typeface="Times New Roman" panose="02020603050405020304"/>
                <a:cs typeface="Times New Roman" panose="02020603050405020304"/>
              </a:rPr>
              <a:t>the</a:t>
            </a:r>
            <a:r>
              <a:rPr sz="1850" spc="-3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url</a:t>
            </a:r>
            <a:r>
              <a:rPr sz="1850" spc="-85" dirty="0">
                <a:latin typeface="Times New Roman" panose="02020603050405020304"/>
                <a:cs typeface="Times New Roman" panose="02020603050405020304"/>
              </a:rPr>
              <a:t> </a:t>
            </a:r>
            <a:r>
              <a:rPr sz="1850" spc="15" dirty="0">
                <a:latin typeface="Times New Roman" panose="02020603050405020304"/>
                <a:cs typeface="Times New Roman" panose="02020603050405020304"/>
              </a:rPr>
              <a:t>for</a:t>
            </a:r>
            <a:r>
              <a:rPr sz="1850" spc="-110"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going</a:t>
            </a:r>
            <a:r>
              <a:rPr sz="1850" spc="-180" dirty="0">
                <a:latin typeface="Times New Roman" panose="02020603050405020304"/>
                <a:cs typeface="Times New Roman" panose="02020603050405020304"/>
              </a:rPr>
              <a:t> </a:t>
            </a:r>
            <a:r>
              <a:rPr sz="1850" spc="-20" dirty="0">
                <a:latin typeface="Times New Roman" panose="02020603050405020304"/>
                <a:cs typeface="Times New Roman" panose="02020603050405020304"/>
              </a:rPr>
              <a:t>to</a:t>
            </a:r>
            <a:r>
              <a:rPr sz="1850" spc="-1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the</a:t>
            </a:r>
            <a:r>
              <a:rPr sz="1850" spc="5" dirty="0">
                <a:latin typeface="Times New Roman" panose="02020603050405020304"/>
                <a:cs typeface="Times New Roman" panose="02020603050405020304"/>
              </a:rPr>
              <a:t> </a:t>
            </a:r>
            <a:r>
              <a:rPr sz="1850" spc="-5" dirty="0">
                <a:latin typeface="Times New Roman" panose="02020603050405020304"/>
                <a:cs typeface="Times New Roman" panose="02020603050405020304"/>
              </a:rPr>
              <a:t>admin</a:t>
            </a:r>
            <a:r>
              <a:rPr sz="1850" spc="-95" dirty="0">
                <a:latin typeface="Times New Roman" panose="02020603050405020304"/>
                <a:cs typeface="Times New Roman" panose="02020603050405020304"/>
              </a:rPr>
              <a:t> </a:t>
            </a:r>
            <a:r>
              <a:rPr sz="1850" dirty="0">
                <a:latin typeface="Times New Roman" panose="02020603050405020304"/>
                <a:cs typeface="Times New Roman" panose="02020603050405020304"/>
              </a:rPr>
              <a:t>dashboard</a:t>
            </a:r>
            <a:r>
              <a:rPr sz="1850" spc="-215" dirty="0">
                <a:solidFill>
                  <a:srgbClr val="0462C1"/>
                </a:solidFill>
                <a:latin typeface="Times New Roman" panose="02020603050405020304"/>
                <a:cs typeface="Times New Roman" panose="02020603050405020304"/>
              </a:rPr>
              <a:t> </a:t>
            </a:r>
            <a:r>
              <a:rPr sz="1850" u="sng" spc="-20" dirty="0">
                <a:solidFill>
                  <a:srgbClr val="0462C1"/>
                </a:solidFill>
                <a:uFill>
                  <a:solidFill>
                    <a:srgbClr val="0462C1"/>
                  </a:solidFill>
                </a:uFill>
                <a:latin typeface="Times New Roman" panose="02020603050405020304"/>
                <a:cs typeface="Times New Roman" panose="02020603050405020304"/>
                <a:sym typeface="+mn-ea"/>
                <a:hlinkClick r:id="rId1"/>
              </a:rPr>
              <a:t>http://</a:t>
            </a:r>
            <a:r>
              <a:rPr lang="en-US" sz="1850" u="sng" spc="-20" dirty="0">
                <a:solidFill>
                  <a:srgbClr val="0462C1"/>
                </a:solidFill>
                <a:uFill>
                  <a:solidFill>
                    <a:srgbClr val="0462C1"/>
                  </a:solidFill>
                </a:uFill>
                <a:latin typeface="Times New Roman" panose="02020603050405020304"/>
                <a:cs typeface="Times New Roman" panose="02020603050405020304"/>
                <a:sym typeface="+mn-ea"/>
                <a:hlinkClick r:id="rId1"/>
              </a:rPr>
              <a:t>13.235.103.135</a:t>
            </a:r>
            <a:r>
              <a:rPr sz="1850" u="sng" spc="-20" dirty="0">
                <a:solidFill>
                  <a:srgbClr val="0462C1"/>
                </a:solidFill>
                <a:uFill>
                  <a:solidFill>
                    <a:srgbClr val="0462C1"/>
                  </a:solidFill>
                </a:uFill>
                <a:latin typeface="Times New Roman" panose="02020603050405020304"/>
                <a:cs typeface="Times New Roman" panose="02020603050405020304"/>
                <a:sym typeface="+mn-ea"/>
                <a:hlinkClick r:id="rId1"/>
              </a:rPr>
              <a:t>/admin31/dashboard.php</a:t>
            </a:r>
            <a:r>
              <a:rPr sz="1850" b="1" spc="-75" dirty="0">
                <a:solidFill>
                  <a:srgbClr val="0462C1"/>
                </a:solidFill>
                <a:latin typeface="Times New Roman" panose="02020603050405020304"/>
                <a:cs typeface="Times New Roman" panose="02020603050405020304"/>
                <a:hlinkClick r:id="rId1"/>
              </a:rPr>
              <a:t> </a:t>
            </a:r>
            <a:r>
              <a:rPr sz="1850" spc="-5" dirty="0">
                <a:latin typeface="Times New Roman" panose="02020603050405020304"/>
                <a:cs typeface="Times New Roman" panose="02020603050405020304"/>
              </a:rPr>
              <a:t>.</a:t>
            </a:r>
            <a:endParaRPr sz="1850">
              <a:latin typeface="Times New Roman" panose="02020603050405020304"/>
              <a:cs typeface="Times New Roman" panose="02020603050405020304"/>
            </a:endParaRPr>
          </a:p>
        </p:txBody>
      </p:sp>
      <p:pic>
        <p:nvPicPr>
          <p:cNvPr id="4" name="Picture 3" descr="Screenshot 2022-11-04 225616"/>
          <p:cNvPicPr>
            <a:picLocks noChangeAspect="1"/>
          </p:cNvPicPr>
          <p:nvPr/>
        </p:nvPicPr>
        <p:blipFill>
          <a:blip r:embed="rId2"/>
          <a:stretch>
            <a:fillRect/>
          </a:stretch>
        </p:blipFill>
        <p:spPr>
          <a:xfrm>
            <a:off x="152400" y="2460625"/>
            <a:ext cx="5692775" cy="3616325"/>
          </a:xfrm>
          <a:prstGeom prst="rect">
            <a:avLst/>
          </a:prstGeom>
        </p:spPr>
      </p:pic>
      <p:pic>
        <p:nvPicPr>
          <p:cNvPr id="5" name="Picture 4" descr="Screenshot 2022-11-04 225634"/>
          <p:cNvPicPr>
            <a:picLocks noChangeAspect="1"/>
          </p:cNvPicPr>
          <p:nvPr/>
        </p:nvPicPr>
        <p:blipFill>
          <a:blip r:embed="rId3"/>
          <a:stretch>
            <a:fillRect/>
          </a:stretch>
        </p:blipFill>
        <p:spPr>
          <a:xfrm>
            <a:off x="6308090" y="2460625"/>
            <a:ext cx="5670550" cy="3557905"/>
          </a:xfrm>
          <a:prstGeom prst="rect">
            <a:avLst/>
          </a:prstGeom>
        </p:spPr>
      </p:pic>
      <p:sp>
        <p:nvSpPr>
          <p:cNvPr id="6" name="Curved Up Arrow 5"/>
          <p:cNvSpPr/>
          <p:nvPr/>
        </p:nvSpPr>
        <p:spPr>
          <a:xfrm>
            <a:off x="5365115" y="6076315"/>
            <a:ext cx="1511300" cy="5727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692658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40" dirty="0"/>
              <a:t> </a:t>
            </a:r>
            <a:r>
              <a:rPr sz="4000" dirty="0"/>
              <a:t>–</a:t>
            </a:r>
            <a:r>
              <a:rPr sz="4000" spc="-25" dirty="0"/>
              <a:t> </a:t>
            </a:r>
            <a:r>
              <a:rPr sz="4000" spc="-5" dirty="0"/>
              <a:t>admin</a:t>
            </a:r>
            <a:r>
              <a:rPr sz="4000" spc="-35" dirty="0"/>
              <a:t> </a:t>
            </a:r>
            <a:r>
              <a:rPr sz="4000" spc="-10" dirty="0"/>
              <a:t>dashboard</a:t>
            </a:r>
            <a:r>
              <a:rPr sz="4000" spc="35" dirty="0"/>
              <a:t> </a:t>
            </a:r>
            <a:r>
              <a:rPr sz="4000" spc="-30" dirty="0"/>
              <a:t>access</a:t>
            </a:r>
            <a:endParaRPr sz="4000" spc="-30" dirty="0"/>
          </a:p>
        </p:txBody>
      </p:sp>
      <p:sp>
        <p:nvSpPr>
          <p:cNvPr id="6" name="object 6"/>
          <p:cNvSpPr txBox="1"/>
          <p:nvPr/>
        </p:nvSpPr>
        <p:spPr>
          <a:xfrm>
            <a:off x="917892" y="1378267"/>
            <a:ext cx="8239759" cy="306705"/>
          </a:xfrm>
          <a:prstGeom prst="rect">
            <a:avLst/>
          </a:prstGeom>
        </p:spPr>
        <p:txBody>
          <a:bodyPr vert="horz" wrap="square" lIns="0" tIns="11430" rIns="0" bIns="0" rtlCol="0">
            <a:spAutoFit/>
          </a:bodyPr>
          <a:p>
            <a:pPr marL="297180" indent="-285115">
              <a:lnSpc>
                <a:spcPct val="100000"/>
              </a:lnSpc>
              <a:spcBef>
                <a:spcPts val="90"/>
              </a:spcBef>
              <a:buFont typeface="Arial MT"/>
              <a:buChar char="•"/>
              <a:tabLst>
                <a:tab pos="297180" algn="l"/>
                <a:tab pos="297815" algn="l"/>
              </a:tabLst>
            </a:pPr>
            <a:r>
              <a:rPr sz="1850" spc="-25" dirty="0">
                <a:latin typeface="Calibri" panose="020F0502020204030204"/>
                <a:cs typeface="Calibri" panose="020F0502020204030204"/>
              </a:rPr>
              <a:t>Here</a:t>
            </a:r>
            <a:r>
              <a:rPr sz="1850" spc="-55" dirty="0">
                <a:latin typeface="Calibri" panose="020F0502020204030204"/>
                <a:cs typeface="Calibri" panose="020F0502020204030204"/>
              </a:rPr>
              <a:t> </a:t>
            </a:r>
            <a:r>
              <a:rPr sz="1850" spc="-15" dirty="0">
                <a:latin typeface="Calibri" panose="020F0502020204030204"/>
                <a:cs typeface="Calibri" panose="020F0502020204030204"/>
              </a:rPr>
              <a:t>is </a:t>
            </a:r>
            <a:r>
              <a:rPr sz="1850" spc="-5" dirty="0">
                <a:latin typeface="Calibri" panose="020F0502020204030204"/>
                <a:cs typeface="Calibri" panose="020F0502020204030204"/>
              </a:rPr>
              <a:t>the</a:t>
            </a:r>
            <a:r>
              <a:rPr sz="1850" spc="-50" dirty="0">
                <a:latin typeface="Calibri" panose="020F0502020204030204"/>
                <a:cs typeface="Calibri" panose="020F0502020204030204"/>
              </a:rPr>
              <a:t> </a:t>
            </a:r>
            <a:r>
              <a:rPr sz="1850" spc="-10" dirty="0">
                <a:latin typeface="Calibri" panose="020F0502020204030204"/>
                <a:cs typeface="Calibri" panose="020F0502020204030204"/>
              </a:rPr>
              <a:t>access</a:t>
            </a:r>
            <a:r>
              <a:rPr sz="1850" spc="-95" dirty="0">
                <a:latin typeface="Calibri" panose="020F0502020204030204"/>
                <a:cs typeface="Calibri" panose="020F0502020204030204"/>
              </a:rPr>
              <a:t> </a:t>
            </a:r>
            <a:r>
              <a:rPr sz="1850" spc="5" dirty="0">
                <a:latin typeface="Calibri" panose="020F0502020204030204"/>
                <a:cs typeface="Calibri" panose="020F0502020204030204"/>
              </a:rPr>
              <a:t>to</a:t>
            </a:r>
            <a:r>
              <a:rPr sz="1850" spc="-105" dirty="0">
                <a:latin typeface="Calibri" panose="020F0502020204030204"/>
                <a:cs typeface="Calibri" panose="020F0502020204030204"/>
              </a:rPr>
              <a:t> </a:t>
            </a:r>
            <a:r>
              <a:rPr sz="1850" spc="-5" dirty="0">
                <a:latin typeface="Calibri" panose="020F0502020204030204"/>
                <a:cs typeface="Calibri" panose="020F0502020204030204"/>
              </a:rPr>
              <a:t>the</a:t>
            </a:r>
            <a:r>
              <a:rPr sz="1850" spc="-50" dirty="0">
                <a:latin typeface="Calibri" panose="020F0502020204030204"/>
                <a:cs typeface="Calibri" panose="020F0502020204030204"/>
              </a:rPr>
              <a:t> </a:t>
            </a:r>
            <a:r>
              <a:rPr sz="1850" spc="-15" dirty="0">
                <a:latin typeface="Calibri" panose="020F0502020204030204"/>
                <a:cs typeface="Calibri" panose="020F0502020204030204"/>
              </a:rPr>
              <a:t>complete</a:t>
            </a:r>
            <a:r>
              <a:rPr sz="1850" spc="-130" dirty="0">
                <a:latin typeface="Calibri" panose="020F0502020204030204"/>
                <a:cs typeface="Calibri" panose="020F0502020204030204"/>
              </a:rPr>
              <a:t> </a:t>
            </a:r>
            <a:r>
              <a:rPr sz="1850" spc="-20" dirty="0">
                <a:latin typeface="Calibri" panose="020F0502020204030204"/>
                <a:cs typeface="Calibri" panose="020F0502020204030204"/>
              </a:rPr>
              <a:t>admin</a:t>
            </a:r>
            <a:r>
              <a:rPr sz="1850" spc="-25" dirty="0">
                <a:latin typeface="Calibri" panose="020F0502020204030204"/>
                <a:cs typeface="Calibri" panose="020F0502020204030204"/>
              </a:rPr>
              <a:t> </a:t>
            </a:r>
            <a:r>
              <a:rPr sz="1850" spc="-15" dirty="0">
                <a:latin typeface="Calibri" panose="020F0502020204030204"/>
                <a:cs typeface="Calibri" panose="020F0502020204030204"/>
              </a:rPr>
              <a:t>dashboard</a:t>
            </a:r>
            <a:r>
              <a:rPr sz="1850" spc="-185" dirty="0">
                <a:latin typeface="Calibri" panose="020F0502020204030204"/>
                <a:cs typeface="Calibri" panose="020F0502020204030204"/>
              </a:rPr>
              <a:t> </a:t>
            </a:r>
            <a:r>
              <a:rPr sz="1850" dirty="0">
                <a:latin typeface="Calibri" panose="020F0502020204030204"/>
                <a:cs typeface="Calibri" panose="020F0502020204030204"/>
              </a:rPr>
              <a:t>just</a:t>
            </a:r>
            <a:r>
              <a:rPr sz="1850" spc="-155" dirty="0">
                <a:latin typeface="Calibri" panose="020F0502020204030204"/>
                <a:cs typeface="Calibri" panose="020F0502020204030204"/>
              </a:rPr>
              <a:t> </a:t>
            </a:r>
            <a:r>
              <a:rPr sz="1850" spc="-10" dirty="0">
                <a:latin typeface="Calibri" panose="020F0502020204030204"/>
                <a:cs typeface="Calibri" panose="020F0502020204030204"/>
              </a:rPr>
              <a:t>by</a:t>
            </a:r>
            <a:r>
              <a:rPr sz="1850" spc="30" dirty="0">
                <a:latin typeface="Calibri" panose="020F0502020204030204"/>
                <a:cs typeface="Calibri" panose="020F0502020204030204"/>
              </a:rPr>
              <a:t> </a:t>
            </a:r>
            <a:r>
              <a:rPr sz="1850" spc="-20" dirty="0">
                <a:latin typeface="Calibri" panose="020F0502020204030204"/>
                <a:cs typeface="Calibri" panose="020F0502020204030204"/>
              </a:rPr>
              <a:t>entering</a:t>
            </a:r>
            <a:r>
              <a:rPr sz="1850" spc="-85" dirty="0">
                <a:latin typeface="Calibri" panose="020F0502020204030204"/>
                <a:cs typeface="Calibri" panose="020F0502020204030204"/>
              </a:rPr>
              <a:t> </a:t>
            </a:r>
            <a:r>
              <a:rPr sz="1850" spc="-5" dirty="0">
                <a:latin typeface="Calibri" panose="020F0502020204030204"/>
                <a:cs typeface="Calibri" panose="020F0502020204030204"/>
              </a:rPr>
              <a:t>its</a:t>
            </a:r>
            <a:r>
              <a:rPr sz="1850" spc="-95" dirty="0">
                <a:latin typeface="Calibri" panose="020F0502020204030204"/>
                <a:cs typeface="Calibri" panose="020F0502020204030204"/>
              </a:rPr>
              <a:t> </a:t>
            </a:r>
            <a:r>
              <a:rPr sz="1850" spc="-15" dirty="0">
                <a:latin typeface="Calibri" panose="020F0502020204030204"/>
                <a:cs typeface="Calibri" panose="020F0502020204030204"/>
              </a:rPr>
              <a:t>complete</a:t>
            </a:r>
            <a:r>
              <a:rPr sz="1850" spc="-55" dirty="0">
                <a:latin typeface="Calibri" panose="020F0502020204030204"/>
                <a:cs typeface="Calibri" panose="020F0502020204030204"/>
              </a:rPr>
              <a:t> </a:t>
            </a:r>
            <a:r>
              <a:rPr sz="1850" spc="-15" dirty="0">
                <a:latin typeface="Calibri" panose="020F0502020204030204"/>
                <a:cs typeface="Calibri" panose="020F0502020204030204"/>
              </a:rPr>
              <a:t>url.</a:t>
            </a:r>
            <a:endParaRPr sz="1850">
              <a:latin typeface="Calibri" panose="020F0502020204030204"/>
              <a:cs typeface="Calibri" panose="020F0502020204030204"/>
            </a:endParaRPr>
          </a:p>
        </p:txBody>
      </p:sp>
      <p:pic>
        <p:nvPicPr>
          <p:cNvPr id="3" name="Picture 2" descr="Screenshot 2022-11-04 225439"/>
          <p:cNvPicPr>
            <a:picLocks noChangeAspect="1"/>
          </p:cNvPicPr>
          <p:nvPr/>
        </p:nvPicPr>
        <p:blipFill>
          <a:blip r:embed="rId1"/>
          <a:stretch>
            <a:fillRect/>
          </a:stretch>
        </p:blipFill>
        <p:spPr>
          <a:xfrm>
            <a:off x="917575" y="2059305"/>
            <a:ext cx="8724900" cy="40386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6337935"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4000" spc="20" dirty="0"/>
              <a:t>PoC</a:t>
            </a:r>
            <a:r>
              <a:rPr sz="4000" spc="-45" dirty="0"/>
              <a:t> </a:t>
            </a:r>
            <a:r>
              <a:rPr sz="4000" dirty="0"/>
              <a:t>–</a:t>
            </a:r>
            <a:r>
              <a:rPr sz="4000" spc="-30" dirty="0"/>
              <a:t> </a:t>
            </a:r>
            <a:r>
              <a:rPr sz="4000" spc="-5" dirty="0"/>
              <a:t>admin</a:t>
            </a:r>
            <a:r>
              <a:rPr sz="4000" spc="-45" dirty="0"/>
              <a:t> </a:t>
            </a:r>
            <a:r>
              <a:rPr sz="4000" spc="-10" dirty="0"/>
              <a:t>console</a:t>
            </a:r>
            <a:r>
              <a:rPr sz="4000" spc="45" dirty="0"/>
              <a:t> </a:t>
            </a:r>
            <a:r>
              <a:rPr sz="4000" spc="-30" dirty="0"/>
              <a:t>access</a:t>
            </a:r>
            <a:endParaRPr sz="4000" spc="-30" dirty="0"/>
          </a:p>
        </p:txBody>
      </p:sp>
      <p:sp>
        <p:nvSpPr>
          <p:cNvPr id="6" name="object 6"/>
          <p:cNvSpPr txBox="1"/>
          <p:nvPr/>
        </p:nvSpPr>
        <p:spPr>
          <a:xfrm>
            <a:off x="917892" y="1307782"/>
            <a:ext cx="7039609" cy="306705"/>
          </a:xfrm>
          <a:prstGeom prst="rect">
            <a:avLst/>
          </a:prstGeom>
        </p:spPr>
        <p:txBody>
          <a:bodyPr vert="horz" wrap="square" lIns="0" tIns="11430" rIns="0" bIns="0" rtlCol="0">
            <a:spAutoFit/>
          </a:bodyPr>
          <a:p>
            <a:pPr marL="297180" indent="-285115">
              <a:lnSpc>
                <a:spcPct val="100000"/>
              </a:lnSpc>
              <a:spcBef>
                <a:spcPts val="90"/>
              </a:spcBef>
              <a:buFont typeface="Arial MT"/>
              <a:buChar char="•"/>
              <a:tabLst>
                <a:tab pos="297180" algn="l"/>
                <a:tab pos="297815" algn="l"/>
              </a:tabLst>
            </a:pPr>
            <a:r>
              <a:rPr sz="1850" spc="-25" dirty="0">
                <a:latin typeface="Calibri" panose="020F0502020204030204"/>
                <a:cs typeface="Calibri" panose="020F0502020204030204"/>
              </a:rPr>
              <a:t>Here</a:t>
            </a:r>
            <a:r>
              <a:rPr sz="1850" spc="-60" dirty="0">
                <a:latin typeface="Calibri" panose="020F0502020204030204"/>
                <a:cs typeface="Calibri" panose="020F0502020204030204"/>
              </a:rPr>
              <a:t> </a:t>
            </a:r>
            <a:r>
              <a:rPr sz="1850" spc="-15" dirty="0">
                <a:latin typeface="Calibri" panose="020F0502020204030204"/>
                <a:cs typeface="Calibri" panose="020F0502020204030204"/>
              </a:rPr>
              <a:t>is </a:t>
            </a:r>
            <a:r>
              <a:rPr sz="1850" spc="-5" dirty="0">
                <a:latin typeface="Calibri" panose="020F0502020204030204"/>
                <a:cs typeface="Calibri" panose="020F0502020204030204"/>
              </a:rPr>
              <a:t>the</a:t>
            </a:r>
            <a:r>
              <a:rPr sz="1850" spc="-50" dirty="0">
                <a:latin typeface="Calibri" panose="020F0502020204030204"/>
                <a:cs typeface="Calibri" panose="020F0502020204030204"/>
              </a:rPr>
              <a:t> </a:t>
            </a:r>
            <a:r>
              <a:rPr sz="1850" spc="-10" dirty="0">
                <a:latin typeface="Calibri" panose="020F0502020204030204"/>
                <a:cs typeface="Calibri" panose="020F0502020204030204"/>
              </a:rPr>
              <a:t>access</a:t>
            </a:r>
            <a:r>
              <a:rPr sz="1850" spc="-95" dirty="0">
                <a:latin typeface="Calibri" panose="020F0502020204030204"/>
                <a:cs typeface="Calibri" panose="020F0502020204030204"/>
              </a:rPr>
              <a:t> </a:t>
            </a:r>
            <a:r>
              <a:rPr sz="1850" spc="5" dirty="0">
                <a:latin typeface="Calibri" panose="020F0502020204030204"/>
                <a:cs typeface="Calibri" panose="020F0502020204030204"/>
              </a:rPr>
              <a:t>to</a:t>
            </a:r>
            <a:r>
              <a:rPr sz="1850" spc="-105" dirty="0">
                <a:latin typeface="Calibri" panose="020F0502020204030204"/>
                <a:cs typeface="Calibri" panose="020F0502020204030204"/>
              </a:rPr>
              <a:t> </a:t>
            </a:r>
            <a:r>
              <a:rPr sz="1850" spc="-5" dirty="0">
                <a:latin typeface="Calibri" panose="020F0502020204030204"/>
                <a:cs typeface="Calibri" panose="020F0502020204030204"/>
              </a:rPr>
              <a:t>the</a:t>
            </a:r>
            <a:r>
              <a:rPr sz="1850" spc="-50" dirty="0">
                <a:latin typeface="Calibri" panose="020F0502020204030204"/>
                <a:cs typeface="Calibri" panose="020F0502020204030204"/>
              </a:rPr>
              <a:t> </a:t>
            </a:r>
            <a:r>
              <a:rPr sz="1850" spc="-20" dirty="0">
                <a:latin typeface="Calibri" panose="020F0502020204030204"/>
                <a:cs typeface="Calibri" panose="020F0502020204030204"/>
              </a:rPr>
              <a:t>admin</a:t>
            </a:r>
            <a:r>
              <a:rPr sz="1850" spc="-25" dirty="0">
                <a:latin typeface="Calibri" panose="020F0502020204030204"/>
                <a:cs typeface="Calibri" panose="020F0502020204030204"/>
              </a:rPr>
              <a:t> </a:t>
            </a:r>
            <a:r>
              <a:rPr sz="1850" spc="-15" dirty="0">
                <a:latin typeface="Calibri" panose="020F0502020204030204"/>
                <a:cs typeface="Calibri" panose="020F0502020204030204"/>
              </a:rPr>
              <a:t>console</a:t>
            </a:r>
            <a:r>
              <a:rPr sz="1850" spc="-130" dirty="0">
                <a:latin typeface="Calibri" panose="020F0502020204030204"/>
                <a:cs typeface="Calibri" panose="020F0502020204030204"/>
              </a:rPr>
              <a:t> </a:t>
            </a:r>
            <a:r>
              <a:rPr sz="1850" dirty="0">
                <a:latin typeface="Calibri" panose="020F0502020204030204"/>
                <a:cs typeface="Calibri" panose="020F0502020204030204"/>
              </a:rPr>
              <a:t>just</a:t>
            </a:r>
            <a:r>
              <a:rPr sz="1850" spc="-160" dirty="0">
                <a:latin typeface="Calibri" panose="020F0502020204030204"/>
                <a:cs typeface="Calibri" panose="020F0502020204030204"/>
              </a:rPr>
              <a:t> </a:t>
            </a:r>
            <a:r>
              <a:rPr sz="1850" spc="-10" dirty="0">
                <a:latin typeface="Calibri" panose="020F0502020204030204"/>
                <a:cs typeface="Calibri" panose="020F0502020204030204"/>
              </a:rPr>
              <a:t>by</a:t>
            </a:r>
            <a:r>
              <a:rPr sz="1850" spc="-50" dirty="0">
                <a:latin typeface="Calibri" panose="020F0502020204030204"/>
                <a:cs typeface="Calibri" panose="020F0502020204030204"/>
              </a:rPr>
              <a:t> </a:t>
            </a:r>
            <a:r>
              <a:rPr sz="1850" spc="-20" dirty="0">
                <a:latin typeface="Calibri" panose="020F0502020204030204"/>
                <a:cs typeface="Calibri" panose="020F0502020204030204"/>
              </a:rPr>
              <a:t>entering</a:t>
            </a:r>
            <a:r>
              <a:rPr sz="1850" spc="-85" dirty="0">
                <a:latin typeface="Calibri" panose="020F0502020204030204"/>
                <a:cs typeface="Calibri" panose="020F0502020204030204"/>
              </a:rPr>
              <a:t> </a:t>
            </a:r>
            <a:r>
              <a:rPr sz="1850" spc="-5" dirty="0">
                <a:latin typeface="Calibri" panose="020F0502020204030204"/>
                <a:cs typeface="Calibri" panose="020F0502020204030204"/>
              </a:rPr>
              <a:t>its</a:t>
            </a:r>
            <a:r>
              <a:rPr sz="1850" spc="-15" dirty="0">
                <a:latin typeface="Calibri" panose="020F0502020204030204"/>
                <a:cs typeface="Calibri" panose="020F0502020204030204"/>
              </a:rPr>
              <a:t> complete</a:t>
            </a:r>
            <a:r>
              <a:rPr sz="1850" spc="-70" dirty="0">
                <a:latin typeface="Calibri" panose="020F0502020204030204"/>
                <a:cs typeface="Calibri" panose="020F0502020204030204"/>
              </a:rPr>
              <a:t> </a:t>
            </a:r>
            <a:r>
              <a:rPr sz="1850" spc="-15" dirty="0">
                <a:latin typeface="Calibri" panose="020F0502020204030204"/>
                <a:cs typeface="Calibri" panose="020F0502020204030204"/>
              </a:rPr>
              <a:t>url.</a:t>
            </a:r>
            <a:endParaRPr sz="185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917575" y="2245359"/>
            <a:ext cx="9672320" cy="361696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65175" y="409193"/>
            <a:ext cx="576453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25" dirty="0"/>
              <a:t> </a:t>
            </a:r>
            <a:r>
              <a:rPr spc="-25" dirty="0"/>
              <a:t>Impact</a:t>
            </a:r>
            <a:r>
              <a:rPr spc="160" dirty="0"/>
              <a:t> </a:t>
            </a:r>
            <a:r>
              <a:rPr dirty="0"/>
              <a:t>–</a:t>
            </a:r>
            <a:r>
              <a:rPr spc="-35" dirty="0"/>
              <a:t> </a:t>
            </a:r>
            <a:r>
              <a:rPr spc="-30" dirty="0"/>
              <a:t>Severe</a:t>
            </a:r>
            <a:endParaRPr spc="-30" dirty="0"/>
          </a:p>
        </p:txBody>
      </p:sp>
      <p:sp>
        <p:nvSpPr>
          <p:cNvPr id="3" name="object 3"/>
          <p:cNvSpPr txBox="1"/>
          <p:nvPr/>
        </p:nvSpPr>
        <p:spPr>
          <a:xfrm>
            <a:off x="765175" y="1458531"/>
            <a:ext cx="5977890" cy="880110"/>
          </a:xfrm>
          <a:prstGeom prst="rect">
            <a:avLst/>
          </a:prstGeom>
        </p:spPr>
        <p:txBody>
          <a:bodyPr vert="horz" wrap="square" lIns="0" tIns="12700" rIns="0" bIns="0" rtlCol="0">
            <a:spAutoFit/>
          </a:bodyPr>
          <a:p>
            <a:pPr marL="297180" indent="-285115">
              <a:lnSpc>
                <a:spcPts val="2280"/>
              </a:lnSpc>
              <a:spcBef>
                <a:spcPts val="100"/>
              </a:spcBef>
              <a:buSzPct val="93000"/>
              <a:buFont typeface="Arial MT"/>
              <a:buChar char="•"/>
              <a:tabLst>
                <a:tab pos="297180" algn="l"/>
                <a:tab pos="297815" algn="l"/>
              </a:tabLst>
            </a:pPr>
            <a:r>
              <a:rPr sz="2000" spc="-10" dirty="0">
                <a:latin typeface="Times New Roman" panose="02020603050405020304"/>
                <a:cs typeface="Times New Roman" panose="02020603050405020304"/>
              </a:rPr>
              <a:t>Attacker</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have</a:t>
            </a:r>
            <a:r>
              <a:rPr sz="2000" spc="45"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a:t>
            </a:r>
            <a:r>
              <a:rPr sz="2000" spc="1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privileges.</a:t>
            </a:r>
            <a:endParaRPr sz="2000">
              <a:latin typeface="Times New Roman" panose="02020603050405020304"/>
              <a:cs typeface="Times New Roman" panose="02020603050405020304"/>
            </a:endParaRPr>
          </a:p>
          <a:p>
            <a:pPr marL="297180" indent="-285115">
              <a:lnSpc>
                <a:spcPts val="2165"/>
              </a:lnSpc>
              <a:buSzPct val="93000"/>
              <a:buFont typeface="Arial MT"/>
              <a:buChar char="•"/>
              <a:tabLst>
                <a:tab pos="297180" algn="l"/>
                <a:tab pos="297815" algn="l"/>
              </a:tabLst>
            </a:pPr>
            <a:r>
              <a:rPr sz="2000" dirty="0">
                <a:latin typeface="Times New Roman" panose="02020603050405020304"/>
                <a:cs typeface="Times New Roman" panose="02020603050405020304"/>
              </a:rPr>
              <a:t>He</a:t>
            </a:r>
            <a:r>
              <a:rPr sz="2000" spc="-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edit</a:t>
            </a:r>
            <a:r>
              <a:rPr sz="2000" spc="50" dirty="0">
                <a:latin typeface="Times New Roman" panose="02020603050405020304"/>
                <a:cs typeface="Times New Roman" panose="02020603050405020304"/>
              </a:rPr>
              <a:t> </a:t>
            </a:r>
            <a:r>
              <a:rPr sz="2000" spc="-30" dirty="0">
                <a:latin typeface="Times New Roman" panose="02020603050405020304"/>
                <a:cs typeface="Times New Roman" panose="02020603050405020304"/>
              </a:rPr>
              <a:t>all</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items.</a:t>
            </a:r>
            <a:endParaRPr sz="2000">
              <a:latin typeface="Times New Roman" panose="02020603050405020304"/>
              <a:cs typeface="Times New Roman" panose="02020603050405020304"/>
            </a:endParaRPr>
          </a:p>
          <a:p>
            <a:pPr marL="297180" indent="-285115">
              <a:lnSpc>
                <a:spcPts val="2280"/>
              </a:lnSpc>
              <a:buSzPct val="93000"/>
              <a:buFont typeface="Arial MT"/>
              <a:buChar char="•"/>
              <a:tabLst>
                <a:tab pos="297180" algn="l"/>
                <a:tab pos="297815" algn="l"/>
              </a:tabLst>
            </a:pPr>
            <a:r>
              <a:rPr sz="2000" spc="-10" dirty="0">
                <a:latin typeface="Times New Roman" panose="02020603050405020304"/>
                <a:cs typeface="Times New Roman" panose="02020603050405020304"/>
              </a:rPr>
              <a:t>H</a:t>
            </a:r>
            <a:r>
              <a:rPr sz="200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a:t>
            </a:r>
            <a:r>
              <a:rPr sz="2000" dirty="0">
                <a:latin typeface="Times New Roman" panose="02020603050405020304"/>
                <a:cs typeface="Times New Roman" panose="02020603050405020304"/>
              </a:rPr>
              <a:t>n</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e</a:t>
            </a:r>
            <a:r>
              <a:rPr sz="2000" spc="35" dirty="0">
                <a:latin typeface="Times New Roman" panose="02020603050405020304"/>
                <a:cs typeface="Times New Roman" panose="02020603050405020304"/>
              </a:rPr>
              <a:t>x</a:t>
            </a:r>
            <a:r>
              <a:rPr sz="2000" spc="-10" dirty="0">
                <a:latin typeface="Times New Roman" panose="02020603050405020304"/>
                <a:cs typeface="Times New Roman" panose="02020603050405020304"/>
              </a:rPr>
              <a:t>ec</a:t>
            </a:r>
            <a:r>
              <a:rPr sz="2000" spc="35" dirty="0">
                <a:latin typeface="Times New Roman" panose="02020603050405020304"/>
                <a:cs typeface="Times New Roman" panose="02020603050405020304"/>
              </a:rPr>
              <a:t>u</a:t>
            </a:r>
            <a:r>
              <a:rPr sz="2000" dirty="0">
                <a:latin typeface="Times New Roman" panose="02020603050405020304"/>
                <a:cs typeface="Times New Roman" panose="02020603050405020304"/>
              </a:rPr>
              <a:t>te</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y</a:t>
            </a:r>
            <a:r>
              <a:rPr sz="2000" spc="-65" dirty="0">
                <a:latin typeface="Times New Roman" panose="02020603050405020304"/>
                <a:cs typeface="Times New Roman" panose="02020603050405020304"/>
              </a:rPr>
              <a:t> </a:t>
            </a:r>
            <a:r>
              <a:rPr sz="2000" spc="35" dirty="0">
                <a:latin typeface="Times New Roman" panose="02020603050405020304"/>
                <a:cs typeface="Times New Roman" panose="02020603050405020304"/>
              </a:rPr>
              <a:t>h</a:t>
            </a:r>
            <a:r>
              <a:rPr sz="2000" spc="-10" dirty="0">
                <a:latin typeface="Times New Roman" panose="02020603050405020304"/>
                <a:cs typeface="Times New Roman" panose="02020603050405020304"/>
              </a:rPr>
              <a:t>a</a:t>
            </a:r>
            <a:r>
              <a:rPr sz="2000" spc="-30" dirty="0">
                <a:latin typeface="Times New Roman" panose="02020603050405020304"/>
                <a:cs typeface="Times New Roman" panose="02020603050405020304"/>
              </a:rPr>
              <a:t>r</a:t>
            </a:r>
            <a:r>
              <a:rPr sz="2000" spc="35" dirty="0">
                <a:latin typeface="Times New Roman" panose="02020603050405020304"/>
                <a:cs typeface="Times New Roman" panose="02020603050405020304"/>
              </a:rPr>
              <a:t>m</a:t>
            </a:r>
            <a:r>
              <a:rPr sz="2000" spc="-30" dirty="0">
                <a:latin typeface="Times New Roman" panose="02020603050405020304"/>
                <a:cs typeface="Times New Roman" panose="02020603050405020304"/>
              </a:rPr>
              <a:t>f</a:t>
            </a:r>
            <a:r>
              <a:rPr sz="2000" spc="35" dirty="0">
                <a:latin typeface="Times New Roman" panose="02020603050405020304"/>
                <a:cs typeface="Times New Roman" panose="02020603050405020304"/>
              </a:rPr>
              <a:t>u</a:t>
            </a:r>
            <a:r>
              <a:rPr sz="2000" dirty="0">
                <a:latin typeface="Times New Roman" panose="02020603050405020304"/>
                <a:cs typeface="Times New Roman" panose="02020603050405020304"/>
              </a:rPr>
              <a:t>l</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omm</a:t>
            </a:r>
            <a:r>
              <a:rPr sz="2000" spc="-10" dirty="0">
                <a:latin typeface="Times New Roman" panose="02020603050405020304"/>
                <a:cs typeface="Times New Roman" panose="02020603050405020304"/>
              </a:rPr>
              <a:t>a</a:t>
            </a:r>
            <a:r>
              <a:rPr sz="2000" spc="35" dirty="0">
                <a:latin typeface="Times New Roman" panose="02020603050405020304"/>
                <a:cs typeface="Times New Roman" panose="02020603050405020304"/>
              </a:rPr>
              <a:t>n</a:t>
            </a:r>
            <a:r>
              <a:rPr sz="2000" dirty="0">
                <a:latin typeface="Times New Roman" panose="02020603050405020304"/>
                <a:cs typeface="Times New Roman" panose="02020603050405020304"/>
              </a:rPr>
              <a:t>d</a:t>
            </a:r>
            <a:r>
              <a:rPr sz="2000" spc="-1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a:t>
            </a:r>
            <a:r>
              <a:rPr sz="2000" spc="35" dirty="0">
                <a:latin typeface="Times New Roman" panose="02020603050405020304"/>
                <a:cs typeface="Times New Roman" panose="02020603050405020304"/>
              </a:rPr>
              <a:t>h</a:t>
            </a:r>
            <a:r>
              <a:rPr sz="2000" spc="-30" dirty="0">
                <a:latin typeface="Times New Roman" panose="02020603050405020304"/>
                <a:cs typeface="Times New Roman" panose="02020603050405020304"/>
              </a:rPr>
              <a:t>r</a:t>
            </a:r>
            <a:r>
              <a:rPr sz="2000" spc="35" dirty="0">
                <a:latin typeface="Times New Roman" panose="02020603050405020304"/>
                <a:cs typeface="Times New Roman" panose="02020603050405020304"/>
              </a:rPr>
              <a:t>ou</a:t>
            </a:r>
            <a:r>
              <a:rPr sz="2000" spc="-45" dirty="0">
                <a:latin typeface="Times New Roman" panose="02020603050405020304"/>
                <a:cs typeface="Times New Roman" panose="02020603050405020304"/>
              </a:rPr>
              <a:t>g</a:t>
            </a:r>
            <a:r>
              <a:rPr sz="2000" dirty="0">
                <a:latin typeface="Times New Roman" panose="02020603050405020304"/>
                <a:cs typeface="Times New Roman" panose="02020603050405020304"/>
              </a:rPr>
              <a:t>h</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t>
            </a:r>
            <a:r>
              <a:rPr sz="2000" spc="35" dirty="0">
                <a:latin typeface="Times New Roman" panose="02020603050405020304"/>
                <a:cs typeface="Times New Roman" panose="02020603050405020304"/>
              </a:rPr>
              <a:t>on</a:t>
            </a:r>
            <a:r>
              <a:rPr sz="2000" spc="15" dirty="0">
                <a:latin typeface="Times New Roman" panose="02020603050405020304"/>
                <a:cs typeface="Times New Roman" panose="02020603050405020304"/>
              </a:rPr>
              <a:t>s</a:t>
            </a:r>
            <a:r>
              <a:rPr sz="2000" spc="35" dirty="0">
                <a:latin typeface="Times New Roman" panose="02020603050405020304"/>
                <a:cs typeface="Times New Roman" panose="02020603050405020304"/>
              </a:rPr>
              <a:t>o</a:t>
            </a:r>
            <a:r>
              <a:rPr sz="2000" spc="-80" dirty="0">
                <a:latin typeface="Times New Roman" panose="02020603050405020304"/>
                <a:cs typeface="Times New Roman" panose="02020603050405020304"/>
              </a:rPr>
              <a:t>l</a:t>
            </a:r>
            <a:r>
              <a:rPr sz="2000" spc="-10" dirty="0">
                <a:latin typeface="Times New Roman" panose="02020603050405020304"/>
                <a:cs typeface="Times New Roman" panose="02020603050405020304"/>
              </a:rPr>
              <a:t>e</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475297"/>
            <a:ext cx="396494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899795" y="1623695"/>
            <a:ext cx="7313295" cy="596900"/>
          </a:xfrm>
          <a:prstGeom prst="rect">
            <a:avLst/>
          </a:prstGeom>
        </p:spPr>
        <p:txBody>
          <a:bodyPr vert="horz" wrap="square" lIns="0" tIns="12700" rIns="0" bIns="0" rtlCol="0">
            <a:spAutoFit/>
          </a:bodyPr>
          <a:p>
            <a:pPr marL="358140" indent="-346075">
              <a:lnSpc>
                <a:spcPts val="2280"/>
              </a:lnSpc>
              <a:spcBef>
                <a:spcPts val="100"/>
              </a:spcBef>
              <a:buSzPct val="120000"/>
              <a:buFont typeface="Arial MT"/>
              <a:buChar char="•"/>
              <a:tabLst>
                <a:tab pos="358140" algn="l"/>
                <a:tab pos="358775" algn="l"/>
              </a:tabLst>
            </a:pPr>
            <a:r>
              <a:rPr sz="2000" spc="-15" dirty="0">
                <a:latin typeface="Times New Roman" panose="02020603050405020304"/>
                <a:cs typeface="Times New Roman" panose="02020603050405020304"/>
              </a:rPr>
              <a:t>Server</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side</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security</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checks</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should</a:t>
            </a:r>
            <a:r>
              <a:rPr sz="2000" spc="-5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performed</a:t>
            </a:r>
            <a:r>
              <a:rPr sz="2000" spc="-5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perfectly.</a:t>
            </a:r>
            <a:endParaRPr sz="2000">
              <a:latin typeface="Times New Roman" panose="02020603050405020304"/>
              <a:cs typeface="Times New Roman" panose="02020603050405020304"/>
            </a:endParaRPr>
          </a:p>
          <a:p>
            <a:pPr marL="358140" indent="-346075">
              <a:lnSpc>
                <a:spcPts val="2280"/>
              </a:lnSpc>
              <a:buSzPct val="120000"/>
              <a:buFont typeface="Arial MT"/>
              <a:buChar char="•"/>
              <a:tabLst>
                <a:tab pos="358140" algn="l"/>
                <a:tab pos="358775" algn="l"/>
              </a:tabLst>
            </a:pPr>
            <a:r>
              <a:rPr sz="2000" spc="-20" dirty="0">
                <a:latin typeface="Times New Roman" panose="02020603050405020304"/>
                <a:cs typeface="Times New Roman" panose="02020603050405020304"/>
              </a:rPr>
              <a:t>Make</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admin</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page</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url</a:t>
            </a:r>
            <a:r>
              <a:rPr sz="2000" spc="-1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complicated</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so</a:t>
            </a:r>
            <a:r>
              <a:rPr sz="2000" spc="-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1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it</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couldn’t</a:t>
            </a:r>
            <a:r>
              <a:rPr sz="2000" spc="-17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be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guessed.</a:t>
            </a:r>
            <a:endParaRPr sz="2000">
              <a:latin typeface="Times New Roman" panose="02020603050405020304"/>
              <a:cs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1029335" y="914019"/>
            <a:ext cx="274447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a:t>
            </a:r>
            <a:endParaRPr spc="-15" dirty="0"/>
          </a:p>
        </p:txBody>
      </p:sp>
      <p:sp>
        <p:nvSpPr>
          <p:cNvPr id="3" name="Text Box 2"/>
          <p:cNvSpPr txBox="1"/>
          <p:nvPr/>
        </p:nvSpPr>
        <p:spPr>
          <a:xfrm>
            <a:off x="1029335" y="1947545"/>
            <a:ext cx="10133330" cy="922020"/>
          </a:xfrm>
          <a:prstGeom prst="rect">
            <a:avLst/>
          </a:prstGeom>
          <a:noFill/>
        </p:spPr>
        <p:txBody>
          <a:bodyPr wrap="square" rtlCol="0">
            <a:spAutoFit/>
          </a:bodyPr>
          <a:p>
            <a:r>
              <a:rPr lang="en-US"/>
              <a:t>Now we can apply </a:t>
            </a:r>
            <a:r>
              <a:rPr lang="en-US" b="1"/>
              <a:t>single quote </a:t>
            </a:r>
            <a:r>
              <a:rPr lang="en-US"/>
              <a:t>to cat parameter (GET parameter)</a:t>
            </a:r>
            <a:endParaRPr lang="en-US"/>
          </a:p>
          <a:p>
            <a:r>
              <a:rPr b="1">
                <a:sym typeface="+mn-ea"/>
              </a:rPr>
              <a:t>http://35.154.84.159/products.php?cat=1</a:t>
            </a:r>
            <a:r>
              <a:rPr lang="en-US" b="1"/>
              <a:t>’</a:t>
            </a:r>
            <a:r>
              <a:rPr lang="en-US"/>
              <a:t>  which gives an MySQL error</a:t>
            </a:r>
            <a:endParaRPr lang="en-US"/>
          </a:p>
          <a:p>
            <a:endParaRPr lang="en-US"/>
          </a:p>
        </p:txBody>
      </p:sp>
      <p:pic>
        <p:nvPicPr>
          <p:cNvPr id="4" name="Picture 3" descr="Screenshot 2022-11-03 145140"/>
          <p:cNvPicPr>
            <a:picLocks noChangeAspect="1"/>
          </p:cNvPicPr>
          <p:nvPr/>
        </p:nvPicPr>
        <p:blipFill>
          <a:blip r:embed="rId1"/>
          <a:stretch>
            <a:fillRect/>
          </a:stretch>
        </p:blipFill>
        <p:spPr>
          <a:xfrm>
            <a:off x="0" y="3854450"/>
            <a:ext cx="12192000" cy="8763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4" name="object 3"/>
          <p:cNvSpPr txBox="1"/>
          <p:nvPr/>
        </p:nvSpPr>
        <p:spPr>
          <a:xfrm>
            <a:off x="869632" y="1551291"/>
            <a:ext cx="9973945" cy="410845"/>
          </a:xfrm>
          <a:prstGeom prst="rect">
            <a:avLst/>
          </a:prstGeom>
        </p:spPr>
        <p:txBody>
          <a:bodyPr vert="horz" wrap="square" lIns="0" tIns="103505" rIns="0" bIns="0" rtlCol="0">
            <a:spAutoFit/>
          </a:bodyPr>
          <a:p>
            <a:pPr marL="358140" indent="-346075">
              <a:lnSpc>
                <a:spcPct val="100000"/>
              </a:lnSpc>
              <a:spcBef>
                <a:spcPts val="815"/>
              </a:spcBef>
              <a:buClr>
                <a:srgbClr val="000000"/>
              </a:buClr>
              <a:buSzPct val="93000"/>
              <a:buFont typeface="Arial MT"/>
              <a:buChar char="•"/>
              <a:tabLst>
                <a:tab pos="358140" algn="l"/>
                <a:tab pos="358775" algn="l"/>
              </a:tabLst>
            </a:pPr>
            <a:r>
              <a:rPr sz="2000" u="heavy" dirty="0">
                <a:solidFill>
                  <a:srgbClr val="0462C1"/>
                </a:solidFill>
                <a:uFill>
                  <a:solidFill>
                    <a:srgbClr val="0462C1"/>
                  </a:solidFill>
                </a:uFill>
                <a:latin typeface="Times New Roman" panose="02020603050405020304"/>
                <a:cs typeface="Times New Roman" panose="02020603050405020304"/>
                <a:hlinkClick r:id="rId1"/>
              </a:rPr>
              <a:t>https://owasp.org/www-community/attacks/Forced_browsing</a:t>
            </a:r>
            <a:endParaRPr sz="2000">
              <a:latin typeface="Times New Roman" panose="02020603050405020304"/>
              <a:cs typeface="Times New Roman" panose="020206030504050203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581025" y="450850"/>
            <a:ext cx="9748520" cy="62865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lang="en-US" sz="4000" spc="-45" dirty="0"/>
              <a:t>10)</a:t>
            </a:r>
            <a:r>
              <a:rPr sz="4000" spc="-45" dirty="0"/>
              <a:t> </a:t>
            </a:r>
            <a:r>
              <a:rPr sz="4000" spc="-20" dirty="0"/>
              <a:t>Descriptive</a:t>
            </a:r>
            <a:r>
              <a:rPr sz="4000" spc="135" dirty="0"/>
              <a:t> </a:t>
            </a:r>
            <a:r>
              <a:rPr sz="4000" dirty="0"/>
              <a:t>Error</a:t>
            </a:r>
            <a:r>
              <a:rPr sz="4000" spc="-15" dirty="0"/>
              <a:t> </a:t>
            </a:r>
            <a:r>
              <a:rPr sz="4000" spc="-25" dirty="0"/>
              <a:t>Messages</a:t>
            </a:r>
            <a:endParaRPr sz="4000" spc="-25" dirty="0"/>
          </a:p>
        </p:txBody>
      </p:sp>
      <p:graphicFrame>
        <p:nvGraphicFramePr>
          <p:cNvPr id="3" name="object 3"/>
          <p:cNvGraphicFramePr>
            <a:graphicFrameLocks noGrp="1"/>
          </p:cNvGraphicFramePr>
          <p:nvPr/>
        </p:nvGraphicFramePr>
        <p:xfrm>
          <a:off x="581025" y="1950720"/>
          <a:ext cx="8626475" cy="2720340"/>
        </p:xfrm>
        <a:graphic>
          <a:graphicData uri="http://schemas.openxmlformats.org/drawingml/2006/table">
            <a:tbl>
              <a:tblPr firstRow="1" bandRow="1">
                <a:tableStyleId>{2D5ABB26-0587-4C30-8999-92F81FD0307C}</a:tableStyleId>
              </a:tblPr>
              <a:tblGrid>
                <a:gridCol w="1503680"/>
                <a:gridCol w="7122795"/>
              </a:tblGrid>
              <a:tr h="2720340">
                <a:tc>
                  <a:txBody>
                    <a:bodyPr/>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pPr>
                      <a:endParaRPr sz="1600">
                        <a:latin typeface="Times New Roman" panose="02020603050405020304"/>
                        <a:cs typeface="Times New Roman" panose="02020603050405020304"/>
                      </a:endParaRPr>
                    </a:p>
                    <a:p>
                      <a:pPr>
                        <a:lnSpc>
                          <a:spcPct val="100000"/>
                        </a:lnSpc>
                        <a:spcBef>
                          <a:spcPts val="55"/>
                        </a:spcBef>
                      </a:pPr>
                      <a:endParaRPr sz="1250">
                        <a:latin typeface="Times New Roman" panose="02020603050405020304"/>
                        <a:cs typeface="Times New Roman" panose="02020603050405020304"/>
                      </a:endParaRPr>
                    </a:p>
                    <a:p>
                      <a:pPr marL="85090" marR="69850" algn="ctr">
                        <a:lnSpc>
                          <a:spcPts val="1680"/>
                        </a:lnSpc>
                      </a:pPr>
                      <a:r>
                        <a:rPr sz="1450" dirty="0">
                          <a:latin typeface="Times New Roman" panose="02020603050405020304"/>
                          <a:cs typeface="Times New Roman" panose="02020603050405020304"/>
                        </a:rPr>
                        <a:t>Descr</a:t>
                      </a:r>
                      <a:r>
                        <a:rPr sz="1450" spc="-90" dirty="0">
                          <a:latin typeface="Times New Roman" panose="02020603050405020304"/>
                          <a:cs typeface="Times New Roman" panose="02020603050405020304"/>
                        </a:rPr>
                        <a:t>i</a:t>
                      </a:r>
                      <a:r>
                        <a:rPr sz="1450" dirty="0">
                          <a:latin typeface="Times New Roman" panose="02020603050405020304"/>
                          <a:cs typeface="Times New Roman" panose="02020603050405020304"/>
                        </a:rPr>
                        <a:t>pt</a:t>
                      </a:r>
                      <a:r>
                        <a:rPr sz="1450" spc="-85" dirty="0">
                          <a:latin typeface="Times New Roman" panose="02020603050405020304"/>
                          <a:cs typeface="Times New Roman" panose="02020603050405020304"/>
                        </a:rPr>
                        <a:t>i</a:t>
                      </a:r>
                      <a:r>
                        <a:rPr sz="1450" dirty="0">
                          <a:latin typeface="Times New Roman" panose="02020603050405020304"/>
                          <a:cs typeface="Times New Roman" panose="02020603050405020304"/>
                        </a:rPr>
                        <a:t>ve</a:t>
                      </a:r>
                      <a:r>
                        <a:rPr sz="1450" spc="-45" dirty="0">
                          <a:latin typeface="Times New Roman" panose="02020603050405020304"/>
                          <a:cs typeface="Times New Roman" panose="02020603050405020304"/>
                        </a:rPr>
                        <a:t> </a:t>
                      </a:r>
                      <a:r>
                        <a:rPr sz="1450" dirty="0">
                          <a:latin typeface="Times New Roman" panose="02020603050405020304"/>
                          <a:cs typeface="Times New Roman" panose="02020603050405020304"/>
                        </a:rPr>
                        <a:t>Error  </a:t>
                      </a:r>
                      <a:r>
                        <a:rPr sz="1450" spc="-15" dirty="0">
                          <a:latin typeface="Times New Roman" panose="02020603050405020304"/>
                          <a:cs typeface="Times New Roman" panose="02020603050405020304"/>
                        </a:rPr>
                        <a:t>Messages</a:t>
                      </a:r>
                      <a:endParaRPr sz="1450">
                        <a:latin typeface="Times New Roman" panose="02020603050405020304"/>
                        <a:cs typeface="Times New Roman" panose="02020603050405020304"/>
                      </a:endParaRPr>
                    </a:p>
                    <a:p>
                      <a:pPr marL="7620" algn="ctr">
                        <a:lnSpc>
                          <a:spcPts val="1640"/>
                        </a:lnSpc>
                      </a:pPr>
                      <a:r>
                        <a:rPr sz="1450" spc="-5" dirty="0">
                          <a:latin typeface="Times New Roman" panose="02020603050405020304"/>
                          <a:cs typeface="Times New Roman" panose="02020603050405020304"/>
                        </a:rPr>
                        <a:t>(Low)</a:t>
                      </a:r>
                      <a:endParaRPr sz="145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2D050"/>
                    </a:solidFill>
                  </a:tcPr>
                </a:tc>
                <a:tc>
                  <a:txBody>
                    <a:bodyPr/>
                    <a:p>
                      <a:pPr>
                        <a:lnSpc>
                          <a:spcPct val="100000"/>
                        </a:lnSpc>
                        <a:spcBef>
                          <a:spcPts val="50"/>
                        </a:spcBef>
                      </a:pPr>
                      <a:endParaRPr sz="1650">
                        <a:latin typeface="Times New Roman" panose="02020603050405020304"/>
                        <a:cs typeface="Times New Roman" panose="02020603050405020304"/>
                      </a:endParaRPr>
                    </a:p>
                    <a:p>
                      <a:pPr marL="85725">
                        <a:lnSpc>
                          <a:spcPct val="100000"/>
                        </a:lnSpc>
                      </a:pPr>
                      <a:r>
                        <a:rPr sz="1800" spc="-25" dirty="0">
                          <a:latin typeface="Times New Roman" panose="02020603050405020304"/>
                          <a:cs typeface="Times New Roman" panose="02020603050405020304"/>
                        </a:rPr>
                        <a:t>Below</a:t>
                      </a:r>
                      <a:r>
                        <a:rPr sz="1800" spc="-40"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mentioned</a:t>
                      </a:r>
                      <a:r>
                        <a:rPr sz="1800" spc="-125"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URLs</a:t>
                      </a:r>
                      <a:r>
                        <a:rPr sz="1800" spc="-45" dirty="0">
                          <a:latin typeface="Times New Roman" panose="02020603050405020304"/>
                          <a:cs typeface="Times New Roman" panose="02020603050405020304"/>
                        </a:rPr>
                        <a:t> </a:t>
                      </a:r>
                      <a:r>
                        <a:rPr sz="1800" spc="-10" dirty="0">
                          <a:latin typeface="Times New Roman" panose="02020603050405020304"/>
                          <a:cs typeface="Times New Roman" panose="02020603050405020304"/>
                        </a:rPr>
                        <a:t>shows</a:t>
                      </a:r>
                      <a:r>
                        <a:rPr sz="1800" spc="-125" dirty="0">
                          <a:latin typeface="Times New Roman" panose="02020603050405020304"/>
                          <a:cs typeface="Times New Roman" panose="02020603050405020304"/>
                        </a:rPr>
                        <a:t> </a:t>
                      </a:r>
                      <a:r>
                        <a:rPr sz="1800" spc="-20" dirty="0">
                          <a:latin typeface="Times New Roman" panose="02020603050405020304"/>
                          <a:cs typeface="Times New Roman" panose="02020603050405020304"/>
                        </a:rPr>
                        <a:t>descriptive</a:t>
                      </a:r>
                      <a:r>
                        <a:rPr sz="1800" spc="-45" dirty="0">
                          <a:latin typeface="Times New Roman" panose="02020603050405020304"/>
                          <a:cs typeface="Times New Roman" panose="02020603050405020304"/>
                        </a:rPr>
                        <a:t> </a:t>
                      </a:r>
                      <a:r>
                        <a:rPr sz="1800" spc="-5" dirty="0">
                          <a:latin typeface="Times New Roman" panose="02020603050405020304"/>
                          <a:cs typeface="Times New Roman" panose="02020603050405020304"/>
                        </a:rPr>
                        <a:t>error</a:t>
                      </a:r>
                      <a:r>
                        <a:rPr sz="1800" spc="-125" dirty="0">
                          <a:latin typeface="Times New Roman" panose="02020603050405020304"/>
                          <a:cs typeface="Times New Roman" panose="02020603050405020304"/>
                        </a:rPr>
                        <a:t> </a:t>
                      </a:r>
                      <a:r>
                        <a:rPr sz="1800" spc="-15" dirty="0">
                          <a:latin typeface="Times New Roman" panose="02020603050405020304"/>
                          <a:cs typeface="Times New Roman" panose="02020603050405020304"/>
                        </a:rPr>
                        <a:t>messages,</a:t>
                      </a:r>
                      <a:endParaRPr sz="1800">
                        <a:latin typeface="Times New Roman" panose="02020603050405020304"/>
                        <a:cs typeface="Times New Roman" panose="02020603050405020304"/>
                      </a:endParaRPr>
                    </a:p>
                    <a:p>
                      <a:pPr>
                        <a:lnSpc>
                          <a:spcPct val="100000"/>
                        </a:lnSpc>
                        <a:spcBef>
                          <a:spcPts val="15"/>
                        </a:spcBef>
                      </a:pPr>
                      <a:endParaRPr sz="1400">
                        <a:latin typeface="Times New Roman" panose="02020603050405020304"/>
                        <a:cs typeface="Times New Roman" panose="02020603050405020304"/>
                      </a:endParaRPr>
                    </a:p>
                    <a:p>
                      <a:pPr marL="126365">
                        <a:lnSpc>
                          <a:spcPts val="1710"/>
                        </a:lnSpc>
                      </a:pPr>
                      <a:endParaRPr sz="1450" b="1" dirty="0">
                        <a:latin typeface="Times New Roman" panose="02020603050405020304"/>
                        <a:cs typeface="Times New Roman" panose="02020603050405020304"/>
                      </a:endParaRPr>
                    </a:p>
                    <a:p>
                      <a:pPr marL="126365">
                        <a:lnSpc>
                          <a:spcPts val="1710"/>
                        </a:lnSpc>
                      </a:pPr>
                      <a:r>
                        <a:rPr sz="1450" b="1" dirty="0">
                          <a:latin typeface="Times New Roman" panose="02020603050405020304"/>
                          <a:cs typeface="Times New Roman" panose="02020603050405020304"/>
                        </a:rPr>
                        <a:t>Aff</a:t>
                      </a:r>
                      <a:r>
                        <a:rPr sz="1450" b="1" spc="5" dirty="0">
                          <a:latin typeface="Times New Roman" panose="02020603050405020304"/>
                          <a:cs typeface="Times New Roman" panose="02020603050405020304"/>
                        </a:rPr>
                        <a:t>e</a:t>
                      </a:r>
                      <a:r>
                        <a:rPr sz="1450" b="1" dirty="0">
                          <a:latin typeface="Times New Roman" panose="02020603050405020304"/>
                          <a:cs typeface="Times New Roman" panose="02020603050405020304"/>
                        </a:rPr>
                        <a:t>ct</a:t>
                      </a:r>
                      <a:r>
                        <a:rPr sz="1450" b="1" spc="5" dirty="0">
                          <a:latin typeface="Times New Roman" panose="02020603050405020304"/>
                          <a:cs typeface="Times New Roman" panose="02020603050405020304"/>
                        </a:rPr>
                        <a:t>e</a:t>
                      </a:r>
                      <a:r>
                        <a:rPr sz="1450" b="1" dirty="0">
                          <a:latin typeface="Times New Roman" panose="02020603050405020304"/>
                          <a:cs typeface="Times New Roman" panose="02020603050405020304"/>
                        </a:rPr>
                        <a:t>d</a:t>
                      </a:r>
                      <a:r>
                        <a:rPr sz="1450" b="1" spc="-125"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UR</a:t>
                      </a:r>
                      <a:r>
                        <a:rPr sz="1450" b="1" dirty="0">
                          <a:latin typeface="Times New Roman" panose="02020603050405020304"/>
                          <a:cs typeface="Times New Roman" panose="02020603050405020304"/>
                        </a:rPr>
                        <a:t>L:</a:t>
                      </a:r>
                      <a:endParaRPr sz="1450">
                        <a:latin typeface="Times New Roman" panose="02020603050405020304"/>
                        <a:cs typeface="Times New Roman" panose="02020603050405020304"/>
                      </a:endParaRPr>
                    </a:p>
                    <a:p>
                      <a:pPr marL="370205" indent="-285115">
                        <a:lnSpc>
                          <a:spcPts val="1710"/>
                        </a:lnSpc>
                        <a:buFont typeface="Arial MT"/>
                        <a:buChar char="•"/>
                        <a:tabLst>
                          <a:tab pos="370205" algn="l"/>
                          <a:tab pos="370840" algn="l"/>
                        </a:tabLst>
                      </a:pPr>
                      <a:r>
                        <a:rPr sz="1450" spc="-20" dirty="0">
                          <a:latin typeface="Times New Roman" panose="02020603050405020304"/>
                          <a:cs typeface="Times New Roman" panose="02020603050405020304"/>
                        </a:rPr>
                        <a:t>http://13.232.112.210/?includelang=lang/en.php</a:t>
                      </a:r>
                      <a:endParaRPr sz="1450" spc="-20" dirty="0">
                        <a:latin typeface="Times New Roman" panose="02020603050405020304"/>
                        <a:cs typeface="Times New Roman" panose="02020603050405020304"/>
                      </a:endParaRPr>
                    </a:p>
                    <a:p>
                      <a:pPr marL="370205" indent="-285115">
                        <a:lnSpc>
                          <a:spcPts val="1710"/>
                        </a:lnSpc>
                        <a:buFont typeface="Arial MT"/>
                        <a:buChar char="•"/>
                        <a:tabLst>
                          <a:tab pos="370205" algn="l"/>
                          <a:tab pos="370840" algn="l"/>
                        </a:tabLst>
                      </a:pPr>
                      <a:endParaRPr sz="1450" b="1" spc="-20" dirty="0">
                        <a:latin typeface="Times New Roman" panose="02020603050405020304"/>
                        <a:cs typeface="Times New Roman" panose="02020603050405020304"/>
                      </a:endParaRPr>
                    </a:p>
                    <a:p>
                      <a:pPr marL="85090" indent="0">
                        <a:lnSpc>
                          <a:spcPts val="1710"/>
                        </a:lnSpc>
                        <a:buFont typeface="Arial MT"/>
                        <a:buNone/>
                        <a:tabLst>
                          <a:tab pos="370205" algn="l"/>
                          <a:tab pos="370840" algn="l"/>
                        </a:tabLst>
                      </a:pPr>
                      <a:endParaRPr sz="1450" b="1" dirty="0">
                        <a:latin typeface="Times New Roman" panose="02020603050405020304"/>
                        <a:cs typeface="Times New Roman" panose="02020603050405020304"/>
                      </a:endParaRPr>
                    </a:p>
                    <a:p>
                      <a:pPr marL="85090" indent="0">
                        <a:lnSpc>
                          <a:spcPts val="1710"/>
                        </a:lnSpc>
                        <a:buFont typeface="Arial MT"/>
                        <a:buNone/>
                        <a:tabLst>
                          <a:tab pos="370205" algn="l"/>
                          <a:tab pos="370840" algn="l"/>
                        </a:tabLst>
                      </a:pPr>
                      <a:r>
                        <a:rPr sz="1450" b="1" dirty="0">
                          <a:latin typeface="Times New Roman" panose="02020603050405020304"/>
                          <a:cs typeface="Times New Roman" panose="02020603050405020304"/>
                        </a:rPr>
                        <a:t>Affected</a:t>
                      </a:r>
                      <a:r>
                        <a:rPr sz="1450" b="1" spc="-120"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Pa</a:t>
                      </a:r>
                      <a:r>
                        <a:rPr sz="1450" b="1" spc="-80"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amete</a:t>
                      </a:r>
                      <a:r>
                        <a:rPr sz="1450" b="1" spc="-80" dirty="0">
                          <a:latin typeface="Times New Roman" panose="02020603050405020304"/>
                          <a:cs typeface="Times New Roman" panose="02020603050405020304"/>
                        </a:rPr>
                        <a:t>r</a:t>
                      </a:r>
                      <a:r>
                        <a:rPr sz="1450" b="1" dirty="0">
                          <a:latin typeface="Times New Roman" panose="02020603050405020304"/>
                          <a:cs typeface="Times New Roman" panose="02020603050405020304"/>
                        </a:rPr>
                        <a:t>:</a:t>
                      </a:r>
                      <a:endParaRPr sz="1450">
                        <a:latin typeface="Times New Roman" panose="02020603050405020304"/>
                        <a:cs typeface="Times New Roman" panose="02020603050405020304"/>
                      </a:endParaRPr>
                    </a:p>
                    <a:p>
                      <a:pPr marL="451485" lvl="1" indent="-285115">
                        <a:lnSpc>
                          <a:spcPts val="1710"/>
                        </a:lnSpc>
                        <a:buSzPct val="86000"/>
                        <a:buFont typeface="Arial MT"/>
                        <a:buChar char="•"/>
                        <a:tabLst>
                          <a:tab pos="450850" algn="l"/>
                          <a:tab pos="452120" algn="l"/>
                        </a:tabLst>
                      </a:pPr>
                      <a:r>
                        <a:rPr sz="1450" spc="-30" dirty="0">
                          <a:latin typeface="Times New Roman" panose="02020603050405020304"/>
                          <a:cs typeface="Times New Roman" panose="02020603050405020304"/>
                        </a:rPr>
                        <a:t>includelang</a:t>
                      </a:r>
                      <a:endParaRPr sz="1450">
                        <a:latin typeface="Times New Roman" panose="02020603050405020304"/>
                        <a:cs typeface="Times New Roman" panose="02020603050405020304"/>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04240" y="327660"/>
            <a:ext cx="297180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Observations</a:t>
            </a:r>
            <a:endParaRPr spc="-15" dirty="0"/>
          </a:p>
        </p:txBody>
      </p:sp>
      <p:sp>
        <p:nvSpPr>
          <p:cNvPr id="3" name="object 3"/>
          <p:cNvSpPr txBox="1"/>
          <p:nvPr/>
        </p:nvSpPr>
        <p:spPr>
          <a:xfrm>
            <a:off x="469900" y="1326197"/>
            <a:ext cx="11042015" cy="342900"/>
          </a:xfrm>
          <a:prstGeom prst="rect">
            <a:avLst/>
          </a:prstGeom>
        </p:spPr>
        <p:txBody>
          <a:bodyPr vert="horz" wrap="square" lIns="0" tIns="16510" rIns="0" bIns="0" rtlCol="0">
            <a:spAutoFit/>
          </a:bodyPr>
          <a:p>
            <a:pPr marL="185420" indent="-172720">
              <a:lnSpc>
                <a:spcPct val="100000"/>
              </a:lnSpc>
              <a:spcBef>
                <a:spcPts val="130"/>
              </a:spcBef>
              <a:buFont typeface="Arial MT"/>
              <a:buChar char="•"/>
              <a:tabLst>
                <a:tab pos="185420" algn="l"/>
              </a:tabLst>
            </a:pPr>
            <a:r>
              <a:rPr sz="2050" spc="-25" dirty="0">
                <a:latin typeface="Times New Roman" panose="02020603050405020304"/>
                <a:cs typeface="Times New Roman" panose="02020603050405020304"/>
              </a:rPr>
              <a:t>Navigate</a:t>
            </a:r>
            <a:r>
              <a:rPr sz="2050" spc="405" dirty="0">
                <a:latin typeface="Times New Roman" panose="02020603050405020304"/>
                <a:cs typeface="Times New Roman" panose="02020603050405020304"/>
              </a:rPr>
              <a:t> </a:t>
            </a:r>
            <a:r>
              <a:rPr sz="2050" dirty="0">
                <a:latin typeface="Times New Roman" panose="02020603050405020304"/>
                <a:cs typeface="Times New Roman" panose="02020603050405020304"/>
              </a:rPr>
              <a:t>to</a:t>
            </a:r>
            <a:r>
              <a:rPr sz="2050" spc="5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dirty="0">
                <a:latin typeface="Times New Roman" panose="02020603050405020304"/>
                <a:cs typeface="Times New Roman" panose="02020603050405020304"/>
              </a:rPr>
              <a:t> website</a:t>
            </a:r>
            <a:r>
              <a:rPr sz="2050" spc="16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4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click</a:t>
            </a:r>
            <a:r>
              <a:rPr sz="2050" spc="21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on</a:t>
            </a:r>
            <a:r>
              <a:rPr sz="2050" spc="-3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change</a:t>
            </a:r>
            <a:r>
              <a:rPr sz="2050" spc="8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language</a:t>
            </a:r>
            <a:r>
              <a:rPr sz="2050" spc="32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dropdown,</a:t>
            </a:r>
            <a:r>
              <a:rPr sz="2050" spc="90"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3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select</a:t>
            </a:r>
            <a:r>
              <a:rPr sz="2050" spc="114"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any</a:t>
            </a:r>
            <a:r>
              <a:rPr sz="2050" spc="-3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of</a:t>
            </a:r>
            <a:r>
              <a:rPr sz="2050" spc="8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two</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languages.</a:t>
            </a:r>
            <a:endParaRPr sz="2050">
              <a:latin typeface="Times New Roman" panose="02020603050405020304"/>
              <a:cs typeface="Times New Roman" panose="02020603050405020304"/>
            </a:endParaRPr>
          </a:p>
        </p:txBody>
      </p:sp>
      <p:pic>
        <p:nvPicPr>
          <p:cNvPr id="7" name="object 7"/>
          <p:cNvPicPr/>
          <p:nvPr/>
        </p:nvPicPr>
        <p:blipFill>
          <a:blip r:embed="rId1" cstate="print"/>
          <a:stretch>
            <a:fillRect/>
          </a:stretch>
        </p:blipFill>
        <p:spPr>
          <a:xfrm>
            <a:off x="5212079" y="1928494"/>
            <a:ext cx="1767839" cy="1341120"/>
          </a:xfrm>
          <a:prstGeom prst="rect">
            <a:avLst/>
          </a:prstGeom>
        </p:spPr>
      </p:pic>
      <p:sp>
        <p:nvSpPr>
          <p:cNvPr id="4" name="object 4"/>
          <p:cNvSpPr txBox="1"/>
          <p:nvPr/>
        </p:nvSpPr>
        <p:spPr>
          <a:xfrm>
            <a:off x="469900" y="3979608"/>
            <a:ext cx="10631805" cy="1816100"/>
          </a:xfrm>
          <a:prstGeom prst="rect">
            <a:avLst/>
          </a:prstGeom>
        </p:spPr>
        <p:txBody>
          <a:bodyPr vert="horz" wrap="square" lIns="0" tIns="12700" rIns="0" bIns="0" rtlCol="0">
            <a:spAutoFit/>
          </a:bodyPr>
          <a:p>
            <a:pPr marL="185420" indent="-172720">
              <a:lnSpc>
                <a:spcPts val="2760"/>
              </a:lnSpc>
              <a:spcBef>
                <a:spcPts val="100"/>
              </a:spcBef>
              <a:buFont typeface="Arial MT"/>
              <a:buChar char="•"/>
              <a:tabLst>
                <a:tab pos="185420" algn="l"/>
              </a:tabLst>
            </a:pPr>
            <a:r>
              <a:rPr sz="2050" spc="-20" dirty="0">
                <a:latin typeface="Times New Roman" panose="02020603050405020304"/>
                <a:cs typeface="Times New Roman" panose="02020603050405020304"/>
              </a:rPr>
              <a:t>Now,</a:t>
            </a:r>
            <a:r>
              <a:rPr sz="2050" spc="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notice</a:t>
            </a:r>
            <a:r>
              <a:rPr sz="2050" spc="16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spc="85" dirty="0">
                <a:latin typeface="Times New Roman" panose="02020603050405020304"/>
                <a:cs typeface="Times New Roman" panose="02020603050405020304"/>
              </a:rPr>
              <a:t> </a:t>
            </a:r>
            <a:r>
              <a:rPr sz="2050" spc="-45" dirty="0">
                <a:latin typeface="Times New Roman" panose="02020603050405020304"/>
                <a:cs typeface="Times New Roman" panose="02020603050405020304"/>
              </a:rPr>
              <a:t>URL,</a:t>
            </a:r>
            <a:r>
              <a:rPr sz="2050" spc="33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you</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get</a:t>
            </a:r>
            <a:r>
              <a:rPr sz="2050" spc="3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a:t>
            </a:r>
            <a:r>
              <a:rPr sz="2050" spc="85" dirty="0">
                <a:latin typeface="Times New Roman" panose="02020603050405020304"/>
                <a:cs typeface="Times New Roman" panose="02020603050405020304"/>
              </a:rPr>
              <a:t> </a:t>
            </a:r>
            <a:r>
              <a:rPr sz="2050" dirty="0">
                <a:latin typeface="Times New Roman" panose="02020603050405020304"/>
                <a:cs typeface="Times New Roman" panose="02020603050405020304"/>
              </a:rPr>
              <a:t>‘get’</a:t>
            </a:r>
            <a:r>
              <a:rPr sz="2050" spc="-8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parameter</a:t>
            </a:r>
            <a:r>
              <a:rPr sz="2050" spc="-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of</a:t>
            </a:r>
            <a:r>
              <a:rPr sz="2050" spc="75" dirty="0">
                <a:latin typeface="Times New Roman" panose="02020603050405020304"/>
                <a:cs typeface="Times New Roman" panose="02020603050405020304"/>
              </a:rPr>
              <a:t> </a:t>
            </a:r>
            <a:r>
              <a:rPr sz="2050" b="1" spc="40" dirty="0">
                <a:latin typeface="Times New Roman" panose="02020603050405020304"/>
                <a:cs typeface="Times New Roman" panose="02020603050405020304"/>
              </a:rPr>
              <a:t>includelang</a:t>
            </a:r>
            <a:r>
              <a:rPr sz="2050" b="1" spc="-190" dirty="0">
                <a:latin typeface="Times New Roman" panose="02020603050405020304"/>
                <a:cs typeface="Times New Roman" panose="02020603050405020304"/>
              </a:rPr>
              <a:t> </a:t>
            </a:r>
            <a:r>
              <a:rPr sz="2050" dirty="0">
                <a:latin typeface="Times New Roman" panose="02020603050405020304"/>
                <a:cs typeface="Times New Roman" panose="02020603050405020304"/>
              </a:rPr>
              <a:t>which</a:t>
            </a:r>
            <a:r>
              <a:rPr sz="2050" spc="4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shows</a:t>
            </a:r>
            <a:r>
              <a:rPr sz="2050" spc="55" dirty="0">
                <a:latin typeface="Times New Roman" panose="02020603050405020304"/>
                <a:cs typeface="Times New Roman" panose="02020603050405020304"/>
              </a:rPr>
              <a:t> </a:t>
            </a:r>
            <a:r>
              <a:rPr sz="2400" b="1" spc="-25" dirty="0">
                <a:latin typeface="Times New Roman" panose="02020603050405020304"/>
                <a:cs typeface="Times New Roman" panose="02020603050405020304"/>
              </a:rPr>
              <a:t>descriptive</a:t>
            </a:r>
            <a:r>
              <a:rPr sz="2400" b="1" spc="260" dirty="0">
                <a:latin typeface="Times New Roman" panose="02020603050405020304"/>
                <a:cs typeface="Times New Roman" panose="02020603050405020304"/>
              </a:rPr>
              <a:t> </a:t>
            </a:r>
            <a:r>
              <a:rPr sz="2400" b="1" spc="-65" dirty="0">
                <a:latin typeface="Times New Roman" panose="02020603050405020304"/>
                <a:cs typeface="Times New Roman" panose="02020603050405020304"/>
              </a:rPr>
              <a:t>error</a:t>
            </a:r>
            <a:endParaRPr sz="2400">
              <a:latin typeface="Times New Roman" panose="02020603050405020304"/>
              <a:cs typeface="Times New Roman" panose="02020603050405020304"/>
            </a:endParaRPr>
          </a:p>
          <a:p>
            <a:pPr marL="185420">
              <a:lnSpc>
                <a:spcPts val="2760"/>
              </a:lnSpc>
            </a:pPr>
            <a:r>
              <a:rPr sz="2400" b="1" spc="-15" dirty="0">
                <a:latin typeface="Times New Roman" panose="02020603050405020304"/>
                <a:cs typeface="Times New Roman" panose="02020603050405020304"/>
              </a:rPr>
              <a:t>messages</a:t>
            </a:r>
            <a:r>
              <a:rPr sz="2050" spc="-15" dirty="0">
                <a:latin typeface="Times New Roman" panose="02020603050405020304"/>
                <a:cs typeface="Times New Roman" panose="02020603050405020304"/>
              </a:rPr>
              <a:t>.</a:t>
            </a:r>
            <a:endParaRPr sz="2050">
              <a:latin typeface="Times New Roman" panose="02020603050405020304"/>
              <a:cs typeface="Times New Roman" panose="02020603050405020304"/>
            </a:endParaRPr>
          </a:p>
          <a:p>
            <a:pPr>
              <a:lnSpc>
                <a:spcPct val="100000"/>
              </a:lnSpc>
              <a:spcBef>
                <a:spcPts val="45"/>
              </a:spcBef>
            </a:pPr>
            <a:endParaRPr sz="3350">
              <a:latin typeface="Times New Roman" panose="02020603050405020304"/>
              <a:cs typeface="Times New Roman" panose="02020603050405020304"/>
            </a:endParaRPr>
          </a:p>
          <a:p>
            <a:pPr marL="185420" marR="349885" indent="-172720">
              <a:lnSpc>
                <a:spcPts val="2240"/>
              </a:lnSpc>
              <a:buFont typeface="Arial MT"/>
              <a:buChar char="•"/>
              <a:tabLst>
                <a:tab pos="185420" algn="l"/>
              </a:tabLst>
            </a:pPr>
            <a:r>
              <a:rPr sz="2050" spc="30" dirty="0">
                <a:latin typeface="Times New Roman" panose="02020603050405020304"/>
                <a:cs typeface="Times New Roman" panose="02020603050405020304"/>
              </a:rPr>
              <a:t>Here,</a:t>
            </a:r>
            <a:r>
              <a:rPr sz="2050" spc="-7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we</a:t>
            </a:r>
            <a:r>
              <a:rPr sz="2050" spc="10"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enter</a:t>
            </a:r>
            <a:r>
              <a:rPr sz="2050" spc="8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 payload:</a:t>
            </a:r>
            <a:r>
              <a:rPr sz="2050" spc="245" dirty="0">
                <a:latin typeface="Times New Roman" panose="02020603050405020304"/>
                <a:cs typeface="Times New Roman" panose="02020603050405020304"/>
              </a:rPr>
              <a:t> </a:t>
            </a:r>
            <a:r>
              <a:rPr sz="2050" b="1" spc="25" dirty="0">
                <a:latin typeface="Times New Roman" panose="02020603050405020304"/>
                <a:cs typeface="Times New Roman" panose="02020603050405020304"/>
              </a:rPr>
              <a:t>includelang=</a:t>
            </a:r>
            <a:r>
              <a:rPr lang="en-US" sz="2050" b="1" spc="25" dirty="0">
                <a:latin typeface="Times New Roman" panose="02020603050405020304"/>
                <a:cs typeface="Times New Roman" panose="02020603050405020304"/>
              </a:rPr>
              <a:t>’</a:t>
            </a:r>
            <a:r>
              <a:rPr sz="2050" b="1" spc="-13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2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on</a:t>
            </a:r>
            <a:r>
              <a:rPr sz="2050" spc="5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executing</a:t>
            </a:r>
            <a:r>
              <a:rPr sz="2050" spc="60"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this</a:t>
            </a:r>
            <a:r>
              <a:rPr sz="2050" spc="210" dirty="0">
                <a:latin typeface="Times New Roman" panose="02020603050405020304"/>
                <a:cs typeface="Times New Roman" panose="02020603050405020304"/>
              </a:rPr>
              <a:t> </a:t>
            </a:r>
            <a:r>
              <a:rPr sz="2050" spc="-55" dirty="0">
                <a:latin typeface="Times New Roman" panose="02020603050405020304"/>
                <a:cs typeface="Times New Roman" panose="02020603050405020304"/>
              </a:rPr>
              <a:t>file</a:t>
            </a:r>
            <a:r>
              <a:rPr sz="2050" spc="33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spc="15" dirty="0">
                <a:latin typeface="Times New Roman" panose="02020603050405020304"/>
                <a:cs typeface="Times New Roman" panose="02020603050405020304"/>
              </a:rPr>
              <a:t> </a:t>
            </a:r>
            <a:r>
              <a:rPr sz="2050" dirty="0">
                <a:latin typeface="Times New Roman" panose="02020603050405020304"/>
                <a:cs typeface="Times New Roman" panose="02020603050405020304"/>
              </a:rPr>
              <a:t>page</a:t>
            </a:r>
            <a:r>
              <a:rPr sz="2050" spc="17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throws</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 </a:t>
            </a:r>
            <a:r>
              <a:rPr sz="2050" spc="-500"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descriptive</a:t>
            </a:r>
            <a:r>
              <a:rPr sz="2050" spc="39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error.</a:t>
            </a:r>
            <a:endParaRPr sz="2050">
              <a:latin typeface="Times New Roman" panose="02020603050405020304"/>
              <a:cs typeface="Times New Roman" panose="020206030504050203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74713"/>
            <a:ext cx="951738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5" dirty="0"/>
              <a:t> </a:t>
            </a:r>
            <a:r>
              <a:rPr dirty="0"/>
              <a:t>–</a:t>
            </a:r>
            <a:r>
              <a:rPr spc="-20" dirty="0"/>
              <a:t> descriptive</a:t>
            </a:r>
            <a:r>
              <a:rPr spc="135" dirty="0"/>
              <a:t> </a:t>
            </a:r>
            <a:r>
              <a:rPr spc="-15" dirty="0"/>
              <a:t>error </a:t>
            </a:r>
            <a:r>
              <a:rPr spc="-25" dirty="0"/>
              <a:t>message</a:t>
            </a:r>
            <a:r>
              <a:rPr spc="130" dirty="0"/>
              <a:t> </a:t>
            </a:r>
            <a:r>
              <a:rPr spc="-15" dirty="0"/>
              <a:t>displayed</a:t>
            </a:r>
            <a:endParaRPr spc="-15" dirty="0"/>
          </a:p>
        </p:txBody>
      </p:sp>
      <p:pic>
        <p:nvPicPr>
          <p:cNvPr id="3" name="Picture 2" descr="Screenshot 2022-11-04 231651"/>
          <p:cNvPicPr>
            <a:picLocks noChangeAspect="1"/>
          </p:cNvPicPr>
          <p:nvPr/>
        </p:nvPicPr>
        <p:blipFill>
          <a:blip r:embed="rId1"/>
          <a:stretch>
            <a:fillRect/>
          </a:stretch>
        </p:blipFill>
        <p:spPr>
          <a:xfrm>
            <a:off x="865505" y="2239010"/>
            <a:ext cx="10324465" cy="234886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609917" y="606742"/>
            <a:ext cx="529018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Business</a:t>
            </a:r>
            <a:r>
              <a:rPr spc="120" dirty="0"/>
              <a:t> </a:t>
            </a:r>
            <a:r>
              <a:rPr spc="-20" dirty="0"/>
              <a:t>Impact</a:t>
            </a:r>
            <a:r>
              <a:rPr spc="145" dirty="0"/>
              <a:t> </a:t>
            </a:r>
            <a:r>
              <a:rPr dirty="0"/>
              <a:t>–</a:t>
            </a:r>
            <a:r>
              <a:rPr spc="-45" dirty="0"/>
              <a:t> </a:t>
            </a:r>
            <a:r>
              <a:rPr spc="-5" dirty="0"/>
              <a:t>Low</a:t>
            </a:r>
            <a:endParaRPr spc="-5" dirty="0"/>
          </a:p>
        </p:txBody>
      </p:sp>
      <p:sp>
        <p:nvSpPr>
          <p:cNvPr id="3" name="object 3"/>
          <p:cNvSpPr txBox="1"/>
          <p:nvPr/>
        </p:nvSpPr>
        <p:spPr>
          <a:xfrm>
            <a:off x="560069" y="1805876"/>
            <a:ext cx="10681970" cy="636270"/>
          </a:xfrm>
          <a:prstGeom prst="rect">
            <a:avLst/>
          </a:prstGeom>
        </p:spPr>
        <p:txBody>
          <a:bodyPr vert="horz" wrap="square" lIns="0" tIns="12700" rIns="0" bIns="0" rtlCol="0">
            <a:spAutoFit/>
          </a:bodyPr>
          <a:p>
            <a:pPr marL="357505" marR="5080" indent="-345440">
              <a:lnSpc>
                <a:spcPct val="100000"/>
              </a:lnSpc>
              <a:spcBef>
                <a:spcPts val="100"/>
              </a:spcBef>
              <a:buFont typeface="Arial MT"/>
              <a:buChar char="•"/>
              <a:tabLst>
                <a:tab pos="357505" algn="l"/>
                <a:tab pos="358140" algn="l"/>
              </a:tabLst>
            </a:pPr>
            <a:r>
              <a:rPr sz="2000" spc="-15" dirty="0">
                <a:latin typeface="Times New Roman" panose="02020603050405020304"/>
                <a:cs typeface="Times New Roman" panose="02020603050405020304"/>
              </a:rPr>
              <a:t>It </a:t>
            </a:r>
            <a:r>
              <a:rPr sz="2000" spc="25" dirty="0">
                <a:latin typeface="Times New Roman" panose="02020603050405020304"/>
                <a:cs typeface="Times New Roman" panose="02020603050405020304"/>
              </a:rPr>
              <a:t>doesn’t </a:t>
            </a:r>
            <a:r>
              <a:rPr sz="2000" dirty="0">
                <a:latin typeface="Times New Roman" panose="02020603050405020304"/>
                <a:cs typeface="Times New Roman" panose="02020603050405020304"/>
              </a:rPr>
              <a:t>harm </a:t>
            </a:r>
            <a:r>
              <a:rPr sz="2000" spc="1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website </a:t>
            </a:r>
            <a:r>
              <a:rPr sz="2000" spc="-15" dirty="0">
                <a:latin typeface="Times New Roman" panose="02020603050405020304"/>
                <a:cs typeface="Times New Roman" panose="02020603050405020304"/>
              </a:rPr>
              <a:t>directly, </a:t>
            </a:r>
            <a:r>
              <a:rPr sz="2000" spc="25" dirty="0">
                <a:latin typeface="Times New Roman" panose="02020603050405020304"/>
                <a:cs typeface="Times New Roman" panose="02020603050405020304"/>
              </a:rPr>
              <a:t>but </a:t>
            </a:r>
            <a:r>
              <a:rPr sz="2000" spc="-40" dirty="0">
                <a:latin typeface="Times New Roman" panose="02020603050405020304"/>
                <a:cs typeface="Times New Roman" panose="02020603050405020304"/>
              </a:rPr>
              <a:t>it is </a:t>
            </a:r>
            <a:r>
              <a:rPr sz="2000" spc="-15" dirty="0">
                <a:latin typeface="Times New Roman" panose="02020603050405020304"/>
                <a:cs typeface="Times New Roman" panose="02020603050405020304"/>
              </a:rPr>
              <a:t>letting </a:t>
            </a:r>
            <a:r>
              <a:rPr sz="2000" spc="1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hacker </a:t>
            </a:r>
            <a:r>
              <a:rPr sz="2000" dirty="0">
                <a:latin typeface="Times New Roman" panose="02020603050405020304"/>
                <a:cs typeface="Times New Roman" panose="02020603050405020304"/>
              </a:rPr>
              <a:t>to </a:t>
            </a:r>
            <a:r>
              <a:rPr sz="2000" spc="10" dirty="0">
                <a:latin typeface="Times New Roman" panose="02020603050405020304"/>
                <a:cs typeface="Times New Roman" panose="02020603050405020304"/>
              </a:rPr>
              <a:t>know </a:t>
            </a:r>
            <a:r>
              <a:rPr sz="2000" spc="20" dirty="0">
                <a:latin typeface="Times New Roman" panose="02020603050405020304"/>
                <a:cs typeface="Times New Roman" panose="02020603050405020304"/>
              </a:rPr>
              <a:t>about </a:t>
            </a:r>
            <a:r>
              <a:rPr sz="2000" spc="1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website </a:t>
            </a:r>
            <a:r>
              <a:rPr sz="2000" spc="-10" dirty="0">
                <a:latin typeface="Times New Roman" panose="02020603050405020304"/>
                <a:cs typeface="Times New Roman" panose="02020603050405020304"/>
              </a:rPr>
              <a:t>architecture </a:t>
            </a:r>
            <a:r>
              <a:rPr sz="2000" spc="-48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which</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hacker</a:t>
            </a:r>
            <a:r>
              <a:rPr sz="2000" spc="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can</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dig</a:t>
            </a:r>
            <a:r>
              <a:rPr sz="2000" spc="105" dirty="0">
                <a:latin typeface="Times New Roman" panose="02020603050405020304"/>
                <a:cs typeface="Times New Roman" panose="02020603050405020304"/>
              </a:rPr>
              <a:t> </a:t>
            </a:r>
            <a:r>
              <a:rPr sz="2000" spc="25" dirty="0">
                <a:latin typeface="Times New Roman" panose="02020603050405020304"/>
                <a:cs typeface="Times New Roman" panose="02020603050405020304"/>
              </a:rPr>
              <a:t>out</a:t>
            </a:r>
            <a:r>
              <a:rPr sz="2000" spc="-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internal</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resources</a:t>
            </a:r>
            <a:r>
              <a:rPr sz="2000" spc="-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20" dirty="0">
                <a:latin typeface="Times New Roman" panose="02020603050405020304"/>
                <a:cs typeface="Times New Roman" panose="02020603050405020304"/>
              </a:rPr>
              <a:t> use</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them</a:t>
            </a:r>
            <a:r>
              <a:rPr sz="2000" spc="-6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against</a:t>
            </a:r>
            <a:r>
              <a:rPr sz="2000" spc="7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organization.</a:t>
            </a:r>
            <a:endParaRPr sz="2000">
              <a:latin typeface="Times New Roman" panose="02020603050405020304"/>
              <a:cs typeface="Times New Roman" panose="020206030504050203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884555" y="450215"/>
            <a:ext cx="399796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5" dirty="0"/>
              <a:t>Recommendation</a:t>
            </a:r>
            <a:endParaRPr spc="-5" dirty="0"/>
          </a:p>
        </p:txBody>
      </p:sp>
      <p:sp>
        <p:nvSpPr>
          <p:cNvPr id="3" name="object 3"/>
          <p:cNvSpPr txBox="1"/>
          <p:nvPr/>
        </p:nvSpPr>
        <p:spPr>
          <a:xfrm>
            <a:off x="884555" y="1631950"/>
            <a:ext cx="10086340" cy="582295"/>
          </a:xfrm>
          <a:prstGeom prst="rect">
            <a:avLst/>
          </a:prstGeom>
        </p:spPr>
        <p:txBody>
          <a:bodyPr vert="horz" wrap="square" lIns="0" tIns="12700" rIns="0" bIns="0" rtlCol="0">
            <a:spAutoFit/>
          </a:bodyPr>
          <a:p>
            <a:pPr marL="815975" indent="-346075">
              <a:lnSpc>
                <a:spcPts val="2165"/>
              </a:lnSpc>
              <a:buSzPct val="120000"/>
              <a:buFont typeface="Arial MT"/>
              <a:buChar char="•"/>
              <a:tabLst>
                <a:tab pos="815975" algn="l"/>
                <a:tab pos="816610" algn="l"/>
              </a:tabLst>
            </a:pPr>
            <a:r>
              <a:rPr sz="2000" spc="-15" dirty="0">
                <a:latin typeface="Times New Roman" panose="02020603050405020304"/>
                <a:cs typeface="Times New Roman" panose="02020603050405020304"/>
              </a:rPr>
              <a:t>Developers</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25" dirty="0">
                <a:latin typeface="Times New Roman" panose="02020603050405020304"/>
                <a:cs typeface="Times New Roman" panose="02020603050405020304"/>
              </a:rPr>
              <a:t> </a:t>
            </a:r>
            <a:r>
              <a:rPr sz="2000" b="1" spc="-10" dirty="0">
                <a:latin typeface="Times New Roman" panose="02020603050405020304"/>
                <a:cs typeface="Times New Roman" panose="02020603050405020304"/>
              </a:rPr>
              <a:t>turn</a:t>
            </a:r>
            <a:r>
              <a:rPr sz="2000" b="1" spc="-5" dirty="0">
                <a:latin typeface="Times New Roman" panose="02020603050405020304"/>
                <a:cs typeface="Times New Roman" panose="02020603050405020304"/>
              </a:rPr>
              <a:t> </a:t>
            </a:r>
            <a:r>
              <a:rPr sz="2000" b="1" spc="-25" dirty="0">
                <a:latin typeface="Times New Roman" panose="02020603050405020304"/>
                <a:cs typeface="Times New Roman" panose="02020603050405020304"/>
              </a:rPr>
              <a:t>off</a:t>
            </a:r>
            <a:r>
              <a:rPr sz="2000" b="1" spc="1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this</a:t>
            </a:r>
            <a:r>
              <a:rPr sz="2000" spc="15"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descriptive</a:t>
            </a:r>
            <a:r>
              <a:rPr sz="2000" b="1" spc="-180" dirty="0">
                <a:latin typeface="Times New Roman" panose="02020603050405020304"/>
                <a:cs typeface="Times New Roman" panose="02020603050405020304"/>
              </a:rPr>
              <a:t> </a:t>
            </a:r>
            <a:r>
              <a:rPr sz="2000" b="1" spc="-15" dirty="0">
                <a:latin typeface="Times New Roman" panose="02020603050405020304"/>
                <a:cs typeface="Times New Roman" panose="02020603050405020304"/>
              </a:rPr>
              <a:t>error</a:t>
            </a:r>
            <a:r>
              <a:rPr sz="2000" b="1" spc="140"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messages</a:t>
            </a:r>
            <a:r>
              <a:rPr sz="2000" b="1" spc="-135" dirty="0">
                <a:latin typeface="Times New Roman" panose="02020603050405020304"/>
                <a:cs typeface="Times New Roman" panose="02020603050405020304"/>
              </a:rPr>
              <a:t> </a:t>
            </a:r>
            <a:r>
              <a:rPr sz="2000" dirty="0">
                <a:latin typeface="Times New Roman" panose="02020603050405020304"/>
                <a:cs typeface="Times New Roman" panose="02020603050405020304"/>
              </a:rPr>
              <a:t>before</a:t>
            </a:r>
            <a:r>
              <a:rPr sz="2000" spc="-1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web</a:t>
            </a:r>
            <a:r>
              <a:rPr sz="2000" spc="-55"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application</a:t>
            </a:r>
            <a:r>
              <a:rPr sz="2000" spc="190" dirty="0">
                <a:latin typeface="Times New Roman" panose="02020603050405020304"/>
                <a:cs typeface="Times New Roman" panose="02020603050405020304"/>
              </a:rPr>
              <a:t> </a:t>
            </a:r>
            <a:r>
              <a:rPr sz="2000" spc="-40" dirty="0">
                <a:latin typeface="Times New Roman" panose="02020603050405020304"/>
                <a:cs typeface="Times New Roman" panose="02020603050405020304"/>
              </a:rPr>
              <a:t>is</a:t>
            </a:r>
            <a:endParaRPr sz="2000">
              <a:latin typeface="Times New Roman" panose="02020603050405020304"/>
              <a:cs typeface="Times New Roman" panose="02020603050405020304"/>
            </a:endParaRPr>
          </a:p>
          <a:p>
            <a:pPr marL="815975">
              <a:lnSpc>
                <a:spcPts val="2280"/>
              </a:lnSpc>
            </a:pPr>
            <a:r>
              <a:rPr sz="2000" spc="-35" dirty="0">
                <a:latin typeface="Times New Roman" panose="02020603050405020304"/>
                <a:cs typeface="Times New Roman" panose="02020603050405020304"/>
              </a:rPr>
              <a:t>finally</a:t>
            </a:r>
            <a:r>
              <a:rPr sz="2000" spc="1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released</a:t>
            </a:r>
            <a:r>
              <a:rPr sz="2000" spc="8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general</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public</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use.</a:t>
            </a:r>
            <a:endParaRPr sz="2000">
              <a:latin typeface="Times New Roman" panose="02020603050405020304"/>
              <a:cs typeface="Times New Roman" panose="020206030504050203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757872" y="434276"/>
            <a:ext cx="2489200"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References</a:t>
            </a:r>
            <a:endParaRPr spc="-20" dirty="0"/>
          </a:p>
        </p:txBody>
      </p:sp>
      <p:sp>
        <p:nvSpPr>
          <p:cNvPr id="3" name="object 3"/>
          <p:cNvSpPr txBox="1"/>
          <p:nvPr/>
        </p:nvSpPr>
        <p:spPr>
          <a:xfrm>
            <a:off x="869632" y="1551291"/>
            <a:ext cx="6755130" cy="410845"/>
          </a:xfrm>
          <a:prstGeom prst="rect">
            <a:avLst/>
          </a:prstGeom>
        </p:spPr>
        <p:txBody>
          <a:bodyPr vert="horz" wrap="square" lIns="0" tIns="103505" rIns="0" bIns="0" rtlCol="0">
            <a:spAutoFit/>
          </a:bodyPr>
          <a:p>
            <a:pPr marL="358140" indent="-346075">
              <a:lnSpc>
                <a:spcPct val="100000"/>
              </a:lnSpc>
              <a:spcBef>
                <a:spcPts val="725"/>
              </a:spcBef>
              <a:buClr>
                <a:srgbClr val="000000"/>
              </a:buClr>
              <a:buSzPct val="93000"/>
              <a:buFont typeface="Arial MT"/>
              <a:buChar char="•"/>
              <a:tabLst>
                <a:tab pos="358140" algn="l"/>
                <a:tab pos="358775" algn="l"/>
              </a:tabLst>
            </a:pPr>
            <a:r>
              <a:rPr sz="2000" u="heavy" dirty="0">
                <a:solidFill>
                  <a:srgbClr val="0462C1"/>
                </a:solidFill>
                <a:uFill>
                  <a:solidFill>
                    <a:srgbClr val="0462C1"/>
                  </a:solidFill>
                </a:uFill>
                <a:latin typeface="Times New Roman" panose="02020603050405020304"/>
                <a:cs typeface="Times New Roman" panose="02020603050405020304"/>
                <a:hlinkClick r:id="rId1"/>
              </a:rPr>
              <a:t>https://owasp.org/www-community/Improper_Error_Handling</a:t>
            </a:r>
            <a:endParaRPr sz="2000">
              <a:latin typeface="Times New Roman" panose="02020603050405020304"/>
              <a:cs typeface="Times New Roman" panose="020206030504050203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633349"/>
            <a:ext cx="5803900" cy="690245"/>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5" dirty="0"/>
              <a:t>11</a:t>
            </a:r>
            <a:r>
              <a:rPr lang="en-US" spc="25" dirty="0"/>
              <a:t>)</a:t>
            </a:r>
            <a:r>
              <a:rPr spc="-140" dirty="0"/>
              <a:t> </a:t>
            </a:r>
            <a:r>
              <a:rPr dirty="0"/>
              <a:t>Remote</a:t>
            </a:r>
            <a:r>
              <a:rPr spc="-35" dirty="0"/>
              <a:t> </a:t>
            </a:r>
            <a:r>
              <a:rPr spc="-25" dirty="0"/>
              <a:t>File</a:t>
            </a:r>
            <a:r>
              <a:rPr spc="114" dirty="0"/>
              <a:t> </a:t>
            </a:r>
            <a:r>
              <a:rPr spc="-30" dirty="0"/>
              <a:t>Inclusion</a:t>
            </a:r>
            <a:endParaRPr spc="-30" dirty="0"/>
          </a:p>
        </p:txBody>
      </p:sp>
      <p:graphicFrame>
        <p:nvGraphicFramePr>
          <p:cNvPr id="3" name="object 3"/>
          <p:cNvGraphicFramePr>
            <a:graphicFrameLocks noGrp="1"/>
          </p:cNvGraphicFramePr>
          <p:nvPr/>
        </p:nvGraphicFramePr>
        <p:xfrm>
          <a:off x="1693417" y="2426842"/>
          <a:ext cx="8811895" cy="2728595"/>
        </p:xfrm>
        <a:graphic>
          <a:graphicData uri="http://schemas.openxmlformats.org/drawingml/2006/table">
            <a:tbl>
              <a:tblPr firstRow="1" bandRow="1">
                <a:tableStyleId>{2D5ABB26-0587-4C30-8999-92F81FD0307C}</a:tableStyleId>
              </a:tblPr>
              <a:tblGrid>
                <a:gridCol w="1532890"/>
                <a:gridCol w="7259955"/>
              </a:tblGrid>
              <a:tr h="2406650">
                <a:tc>
                  <a:txBody>
                    <a:bodyPr/>
                    <a:p>
                      <a:pPr>
                        <a:lnSpc>
                          <a:spcPct val="100000"/>
                        </a:lnSpc>
                      </a:pPr>
                      <a:endParaRPr sz="1700">
                        <a:latin typeface="Times New Roman" panose="02020603050405020304"/>
                        <a:cs typeface="Times New Roman" panose="02020603050405020304"/>
                      </a:endParaRPr>
                    </a:p>
                    <a:p>
                      <a:pPr>
                        <a:lnSpc>
                          <a:spcPct val="100000"/>
                        </a:lnSpc>
                      </a:pPr>
                      <a:endParaRPr sz="1700">
                        <a:latin typeface="Times New Roman" panose="02020603050405020304"/>
                        <a:cs typeface="Times New Roman" panose="02020603050405020304"/>
                      </a:endParaRPr>
                    </a:p>
                    <a:p>
                      <a:pPr>
                        <a:lnSpc>
                          <a:spcPct val="100000"/>
                        </a:lnSpc>
                      </a:pPr>
                      <a:endParaRPr sz="2300">
                        <a:latin typeface="Times New Roman" panose="02020603050405020304"/>
                        <a:cs typeface="Times New Roman" panose="02020603050405020304"/>
                      </a:endParaRPr>
                    </a:p>
                    <a:p>
                      <a:pPr marL="379730" marR="262890" indent="-121920">
                        <a:lnSpc>
                          <a:spcPct val="100000"/>
                        </a:lnSpc>
                      </a:pPr>
                      <a:r>
                        <a:rPr sz="1600" spc="-35" dirty="0">
                          <a:solidFill>
                            <a:srgbClr val="FFFFFF"/>
                          </a:solidFill>
                          <a:latin typeface="Times New Roman" panose="02020603050405020304"/>
                          <a:cs typeface="Times New Roman" panose="02020603050405020304"/>
                        </a:rPr>
                        <a:t>Remote</a:t>
                      </a:r>
                      <a:r>
                        <a:rPr sz="1600" spc="85" dirty="0">
                          <a:solidFill>
                            <a:srgbClr val="FFFFFF"/>
                          </a:solidFill>
                          <a:latin typeface="Times New Roman" panose="02020603050405020304"/>
                          <a:cs typeface="Times New Roman" panose="02020603050405020304"/>
                        </a:rPr>
                        <a:t> </a:t>
                      </a:r>
                      <a:r>
                        <a:rPr sz="1600" spc="10" dirty="0">
                          <a:solidFill>
                            <a:srgbClr val="FFFFFF"/>
                          </a:solidFill>
                          <a:latin typeface="Times New Roman" panose="02020603050405020304"/>
                          <a:cs typeface="Times New Roman" panose="02020603050405020304"/>
                        </a:rPr>
                        <a:t>File </a:t>
                      </a:r>
                      <a:r>
                        <a:rPr sz="1600" spc="-385" dirty="0">
                          <a:solidFill>
                            <a:srgbClr val="FFFFFF"/>
                          </a:solidFill>
                          <a:latin typeface="Times New Roman" panose="02020603050405020304"/>
                          <a:cs typeface="Times New Roman" panose="02020603050405020304"/>
                        </a:rPr>
                        <a:t> </a:t>
                      </a:r>
                      <a:r>
                        <a:rPr sz="1600" spc="-20" dirty="0">
                          <a:solidFill>
                            <a:srgbClr val="FFFFFF"/>
                          </a:solidFill>
                          <a:latin typeface="Times New Roman" panose="02020603050405020304"/>
                          <a:cs typeface="Times New Roman" panose="02020603050405020304"/>
                        </a:rPr>
                        <a:t>Inclusion </a:t>
                      </a:r>
                      <a:r>
                        <a:rPr sz="1600" spc="-15" dirty="0">
                          <a:solidFill>
                            <a:srgbClr val="FFFFFF"/>
                          </a:solidFill>
                          <a:latin typeface="Times New Roman" panose="02020603050405020304"/>
                          <a:cs typeface="Times New Roman" panose="02020603050405020304"/>
                        </a:rPr>
                        <a:t> </a:t>
                      </a:r>
                      <a:r>
                        <a:rPr sz="1600" spc="5" dirty="0">
                          <a:solidFill>
                            <a:srgbClr val="FFFFFF"/>
                          </a:solidFill>
                          <a:latin typeface="Times New Roman" panose="02020603050405020304"/>
                          <a:cs typeface="Times New Roman" panose="02020603050405020304"/>
                        </a:rPr>
                        <a:t>(Critical)</a:t>
                      </a:r>
                      <a:endParaRPr sz="16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a:lnSpc>
                          <a:spcPct val="100000"/>
                        </a:lnSpc>
                        <a:spcBef>
                          <a:spcPts val="15"/>
                        </a:spcBef>
                      </a:pPr>
                      <a:endParaRPr sz="1900">
                        <a:latin typeface="Times New Roman" panose="02020603050405020304"/>
                        <a:cs typeface="Times New Roman" panose="02020603050405020304"/>
                      </a:endParaRPr>
                    </a:p>
                    <a:p>
                      <a:pPr marL="85090">
                        <a:lnSpc>
                          <a:spcPct val="100000"/>
                        </a:lnSpc>
                      </a:pPr>
                      <a:r>
                        <a:rPr sz="1600" dirty="0">
                          <a:latin typeface="Times New Roman" panose="02020603050405020304"/>
                          <a:cs typeface="Times New Roman" panose="02020603050405020304"/>
                        </a:rPr>
                        <a:t>Below</a:t>
                      </a:r>
                      <a:r>
                        <a:rPr sz="1600" spc="-45" dirty="0">
                          <a:latin typeface="Times New Roman" panose="02020603050405020304"/>
                          <a:cs typeface="Times New Roman" panose="02020603050405020304"/>
                        </a:rPr>
                        <a:t> </a:t>
                      </a:r>
                      <a:r>
                        <a:rPr sz="1600" spc="-35" dirty="0">
                          <a:latin typeface="Times New Roman" panose="02020603050405020304"/>
                          <a:cs typeface="Times New Roman" panose="02020603050405020304"/>
                        </a:rPr>
                        <a:t>mentioned</a:t>
                      </a:r>
                      <a:r>
                        <a:rPr sz="1600" spc="31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URL</a:t>
                      </a:r>
                      <a:r>
                        <a:rPr sz="1600" spc="13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is</a:t>
                      </a:r>
                      <a:r>
                        <a:rPr sz="1600" spc="-7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vulnerable</a:t>
                      </a:r>
                      <a:r>
                        <a:rPr sz="1600" spc="85" dirty="0">
                          <a:latin typeface="Times New Roman" panose="02020603050405020304"/>
                          <a:cs typeface="Times New Roman" panose="02020603050405020304"/>
                        </a:rPr>
                        <a:t> </a:t>
                      </a:r>
                      <a:r>
                        <a:rPr sz="1600" spc="-25" dirty="0">
                          <a:latin typeface="Times New Roman" panose="02020603050405020304"/>
                          <a:cs typeface="Times New Roman" panose="02020603050405020304"/>
                        </a:rPr>
                        <a:t>to</a:t>
                      </a:r>
                      <a:r>
                        <a:rPr sz="1600" dirty="0">
                          <a:latin typeface="Times New Roman" panose="02020603050405020304"/>
                          <a:cs typeface="Times New Roman" panose="02020603050405020304"/>
                        </a:rPr>
                        <a:t> </a:t>
                      </a:r>
                      <a:r>
                        <a:rPr sz="1600" spc="-30" dirty="0">
                          <a:latin typeface="Times New Roman" panose="02020603050405020304"/>
                          <a:cs typeface="Times New Roman" panose="02020603050405020304"/>
                        </a:rPr>
                        <a:t>RFI.</a:t>
                      </a:r>
                      <a:endParaRPr sz="1600">
                        <a:latin typeface="Times New Roman" panose="02020603050405020304"/>
                        <a:cs typeface="Times New Roman" panose="02020603050405020304"/>
                      </a:endParaRPr>
                    </a:p>
                    <a:p>
                      <a:pPr>
                        <a:lnSpc>
                          <a:spcPct val="100000"/>
                        </a:lnSpc>
                        <a:spcBef>
                          <a:spcPts val="25"/>
                        </a:spcBef>
                      </a:pPr>
                      <a:endParaRPr sz="165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40" dirty="0">
                          <a:latin typeface="Times New Roman" panose="02020603050405020304"/>
                          <a:cs typeface="Times New Roman" panose="02020603050405020304"/>
                        </a:rPr>
                        <a:t>UR</a:t>
                      </a:r>
                      <a:r>
                        <a:rPr sz="1600" b="1" dirty="0">
                          <a:latin typeface="Times New Roman" panose="02020603050405020304"/>
                          <a:cs typeface="Times New Roman" panose="02020603050405020304"/>
                        </a:rPr>
                        <a:t>L</a:t>
                      </a:r>
                      <a:r>
                        <a:rPr sz="1600" b="1" spc="5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spcBef>
                          <a:spcPts val="5"/>
                        </a:spcBef>
                        <a:buSzPct val="78000"/>
                        <a:buFont typeface="Arial MT"/>
                        <a:buChar char="•"/>
                        <a:tabLst>
                          <a:tab pos="370205" algn="l"/>
                          <a:tab pos="370840" algn="l"/>
                        </a:tabLst>
                      </a:pPr>
                      <a:r>
                        <a:rPr sz="1600" spc="-10" dirty="0">
                          <a:latin typeface="Times New Roman" panose="02020603050405020304"/>
                          <a:cs typeface="Times New Roman" panose="02020603050405020304"/>
                        </a:rPr>
                        <a:t>http://13.232.112.210/?includelang=lang/en.php</a:t>
                      </a:r>
                      <a:endParaRPr sz="1600" spc="-10" dirty="0">
                        <a:latin typeface="Times New Roman" panose="02020603050405020304"/>
                        <a:cs typeface="Times New Roman" panose="02020603050405020304"/>
                      </a:endParaRPr>
                    </a:p>
                    <a:p>
                      <a:pPr marL="85090">
                        <a:lnSpc>
                          <a:spcPct val="100000"/>
                        </a:lnSpc>
                      </a:pPr>
                      <a:endParaRPr sz="1600" b="1" spc="-40" dirty="0">
                        <a:latin typeface="Times New Roman" panose="02020603050405020304"/>
                        <a:cs typeface="Times New Roman" panose="02020603050405020304"/>
                      </a:endParaRPr>
                    </a:p>
                    <a:p>
                      <a:pPr marL="85090">
                        <a:lnSpc>
                          <a:spcPct val="100000"/>
                        </a:lnSpc>
                      </a:pPr>
                      <a:r>
                        <a:rPr sz="1600" b="1" spc="-40" dirty="0">
                          <a:latin typeface="Times New Roman" panose="02020603050405020304"/>
                          <a:cs typeface="Times New Roman" panose="02020603050405020304"/>
                        </a:rPr>
                        <a:t>A</a:t>
                      </a:r>
                      <a:r>
                        <a:rPr sz="1600" b="1" spc="20" dirty="0">
                          <a:latin typeface="Times New Roman" panose="02020603050405020304"/>
                          <a:cs typeface="Times New Roman" panose="02020603050405020304"/>
                        </a:rPr>
                        <a:t>ff</a:t>
                      </a:r>
                      <a:r>
                        <a:rPr sz="1600" b="1" spc="85" dirty="0">
                          <a:latin typeface="Times New Roman" panose="02020603050405020304"/>
                          <a:cs typeface="Times New Roman" panose="02020603050405020304"/>
                        </a:rPr>
                        <a:t>e</a:t>
                      </a:r>
                      <a:r>
                        <a:rPr sz="1600" b="1" spc="5" dirty="0">
                          <a:latin typeface="Times New Roman" panose="02020603050405020304"/>
                          <a:cs typeface="Times New Roman" panose="02020603050405020304"/>
                        </a:rPr>
                        <a:t>c</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dirty="0">
                          <a:latin typeface="Times New Roman" panose="02020603050405020304"/>
                          <a:cs typeface="Times New Roman" panose="02020603050405020304"/>
                        </a:rPr>
                        <a:t>d</a:t>
                      </a:r>
                      <a:r>
                        <a:rPr sz="1600" b="1" spc="-254"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P</a:t>
                      </a:r>
                      <a:r>
                        <a:rPr sz="1600" b="1" dirty="0">
                          <a:latin typeface="Times New Roman" panose="02020603050405020304"/>
                          <a:cs typeface="Times New Roman" panose="02020603050405020304"/>
                        </a:rPr>
                        <a:t>a</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a</a:t>
                      </a:r>
                      <a:r>
                        <a:rPr sz="1600" b="1" spc="-140" dirty="0">
                          <a:latin typeface="Times New Roman" panose="02020603050405020304"/>
                          <a:cs typeface="Times New Roman" panose="02020603050405020304"/>
                        </a:rPr>
                        <a:t>m</a:t>
                      </a:r>
                      <a:r>
                        <a:rPr sz="1600" b="1" spc="85" dirty="0">
                          <a:latin typeface="Times New Roman" panose="02020603050405020304"/>
                          <a:cs typeface="Times New Roman" panose="02020603050405020304"/>
                        </a:rPr>
                        <a:t>e</a:t>
                      </a:r>
                      <a:r>
                        <a:rPr sz="1600" b="1" spc="20" dirty="0">
                          <a:latin typeface="Times New Roman" panose="02020603050405020304"/>
                          <a:cs typeface="Times New Roman" panose="02020603050405020304"/>
                        </a:rPr>
                        <a:t>t</a:t>
                      </a:r>
                      <a:r>
                        <a:rPr sz="1600" b="1" spc="85" dirty="0">
                          <a:latin typeface="Times New Roman" panose="02020603050405020304"/>
                          <a:cs typeface="Times New Roman" panose="02020603050405020304"/>
                        </a:rPr>
                        <a:t>e</a:t>
                      </a:r>
                      <a:r>
                        <a:rPr sz="1600" b="1" spc="-75" dirty="0">
                          <a:latin typeface="Times New Roman" panose="02020603050405020304"/>
                          <a:cs typeface="Times New Roman" panose="02020603050405020304"/>
                        </a:rPr>
                        <a:t>r</a:t>
                      </a:r>
                      <a:r>
                        <a:rPr sz="1600" b="1" dirty="0">
                          <a:latin typeface="Times New Roman" panose="02020603050405020304"/>
                          <a:cs typeface="Times New Roman" panose="02020603050405020304"/>
                        </a:rPr>
                        <a:t>s</a:t>
                      </a:r>
                      <a:r>
                        <a:rPr sz="1600" b="1" spc="90"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p>
                      <a:pPr marL="370205" indent="-285750">
                        <a:lnSpc>
                          <a:spcPct val="100000"/>
                        </a:lnSpc>
                        <a:buSzPct val="78000"/>
                        <a:buFont typeface="Arial MT"/>
                        <a:buChar char="•"/>
                        <a:tabLst>
                          <a:tab pos="370205" algn="l"/>
                          <a:tab pos="370840" algn="l"/>
                        </a:tabLst>
                      </a:pPr>
                      <a:r>
                        <a:rPr sz="1600" spc="-5" dirty="0">
                          <a:latin typeface="Times New Roman" panose="02020603050405020304"/>
                          <a:cs typeface="Times New Roman" panose="02020603050405020304"/>
                        </a:rPr>
                        <a:t>https://</a:t>
                      </a:r>
                      <a:r>
                        <a:rPr sz="1600" spc="-5" dirty="0">
                          <a:latin typeface="Times New Roman" panose="02020603050405020304"/>
                          <a:cs typeface="Times New Roman" panose="02020603050405020304"/>
                          <a:hlinkClick r:id="rId1"/>
                        </a:rPr>
                        <a:t>www.google.co</a:t>
                      </a:r>
                      <a:r>
                        <a:rPr lang="en-US" sz="1600" spc="-5" dirty="0">
                          <a:latin typeface="Times New Roman" panose="02020603050405020304"/>
                          <a:cs typeface="Times New Roman" panose="02020603050405020304"/>
                          <a:hlinkClick r:id="rId1"/>
                        </a:rPr>
                        <a:t>m</a:t>
                      </a:r>
                      <a:r>
                        <a:rPr sz="1600" spc="105" dirty="0">
                          <a:latin typeface="Times New Roman" panose="02020603050405020304"/>
                          <a:cs typeface="Times New Roman" panose="02020603050405020304"/>
                          <a:hlinkClick r:id="rId1"/>
                        </a:rPr>
                        <a:t> </a:t>
                      </a:r>
                      <a:r>
                        <a:rPr sz="1600" spc="-10" dirty="0">
                          <a:latin typeface="Times New Roman" panose="02020603050405020304"/>
                          <a:cs typeface="Times New Roman" panose="02020603050405020304"/>
                        </a:rPr>
                        <a:t>(/?includelang=</a:t>
                      </a:r>
                      <a:r>
                        <a:rPr sz="1600" b="1" i="1" spc="-10" dirty="0">
                          <a:latin typeface="Times New Roman" panose="02020603050405020304"/>
                          <a:cs typeface="Times New Roman" panose="02020603050405020304"/>
                        </a:rPr>
                        <a:t>here</a:t>
                      </a:r>
                      <a:r>
                        <a:rPr sz="1600" spc="-10" dirty="0">
                          <a:latin typeface="Times New Roman" panose="02020603050405020304"/>
                          <a:cs typeface="Times New Roman" panose="02020603050405020304"/>
                        </a:rPr>
                        <a:t>)</a:t>
                      </a:r>
                      <a:endParaRPr sz="1600">
                        <a:latin typeface="Times New Roman" panose="02020603050405020304"/>
                        <a:cs typeface="Times New Roman" panose="02020603050405020304"/>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536575" y="261937"/>
            <a:ext cx="295846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15" dirty="0"/>
              <a:t>Observations</a:t>
            </a:r>
            <a:endParaRPr spc="-15" dirty="0"/>
          </a:p>
        </p:txBody>
      </p:sp>
      <p:sp>
        <p:nvSpPr>
          <p:cNvPr id="3" name="object 3"/>
          <p:cNvSpPr txBox="1"/>
          <p:nvPr/>
        </p:nvSpPr>
        <p:spPr>
          <a:xfrm>
            <a:off x="469900" y="1318260"/>
            <a:ext cx="11042015" cy="331470"/>
          </a:xfrm>
          <a:prstGeom prst="rect">
            <a:avLst/>
          </a:prstGeom>
        </p:spPr>
        <p:txBody>
          <a:bodyPr vert="horz" wrap="square" lIns="0" tIns="16510" rIns="0" bIns="0" rtlCol="0">
            <a:spAutoFit/>
          </a:bodyPr>
          <a:p>
            <a:pPr marL="185420" indent="-172720">
              <a:lnSpc>
                <a:spcPct val="100000"/>
              </a:lnSpc>
              <a:spcBef>
                <a:spcPts val="130"/>
              </a:spcBef>
              <a:buFont typeface="Arial MT"/>
              <a:buChar char="•"/>
              <a:tabLst>
                <a:tab pos="185420" algn="l"/>
              </a:tabLst>
            </a:pPr>
            <a:r>
              <a:rPr sz="2050" spc="-25" dirty="0">
                <a:latin typeface="Times New Roman" panose="02020603050405020304"/>
                <a:cs typeface="Times New Roman" panose="02020603050405020304"/>
              </a:rPr>
              <a:t>Navigate</a:t>
            </a:r>
            <a:r>
              <a:rPr sz="2050" spc="405" dirty="0">
                <a:latin typeface="Times New Roman" panose="02020603050405020304"/>
                <a:cs typeface="Times New Roman" panose="02020603050405020304"/>
              </a:rPr>
              <a:t> </a:t>
            </a:r>
            <a:r>
              <a:rPr sz="2050" dirty="0">
                <a:latin typeface="Times New Roman" panose="02020603050405020304"/>
                <a:cs typeface="Times New Roman" panose="02020603050405020304"/>
              </a:rPr>
              <a:t>to</a:t>
            </a:r>
            <a:r>
              <a:rPr sz="2050" spc="5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dirty="0">
                <a:latin typeface="Times New Roman" panose="02020603050405020304"/>
                <a:cs typeface="Times New Roman" panose="02020603050405020304"/>
              </a:rPr>
              <a:t> website</a:t>
            </a:r>
            <a:r>
              <a:rPr sz="2050" spc="16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4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click</a:t>
            </a:r>
            <a:r>
              <a:rPr sz="2050" spc="21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on</a:t>
            </a:r>
            <a:r>
              <a:rPr sz="2050" spc="-3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change</a:t>
            </a:r>
            <a:r>
              <a:rPr sz="2050" spc="8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language</a:t>
            </a:r>
            <a:r>
              <a:rPr sz="2050" spc="325"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dropdown,</a:t>
            </a:r>
            <a:r>
              <a:rPr sz="2050" spc="90"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3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select</a:t>
            </a:r>
            <a:r>
              <a:rPr sz="2050" spc="114"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any</a:t>
            </a:r>
            <a:r>
              <a:rPr sz="2050" spc="-3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of</a:t>
            </a:r>
            <a:r>
              <a:rPr sz="2050" spc="8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two</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languages.</a:t>
            </a:r>
            <a:endParaRPr sz="2050">
              <a:latin typeface="Times New Roman" panose="02020603050405020304"/>
              <a:cs typeface="Times New Roman" panose="02020603050405020304"/>
            </a:endParaRPr>
          </a:p>
        </p:txBody>
      </p:sp>
      <p:pic>
        <p:nvPicPr>
          <p:cNvPr id="8" name="object 8"/>
          <p:cNvPicPr/>
          <p:nvPr/>
        </p:nvPicPr>
        <p:blipFill>
          <a:blip r:embed="rId1" cstate="print"/>
          <a:stretch>
            <a:fillRect/>
          </a:stretch>
        </p:blipFill>
        <p:spPr>
          <a:xfrm>
            <a:off x="5212079" y="1838959"/>
            <a:ext cx="1767839" cy="1341120"/>
          </a:xfrm>
          <a:prstGeom prst="rect">
            <a:avLst/>
          </a:prstGeom>
        </p:spPr>
      </p:pic>
      <p:sp>
        <p:nvSpPr>
          <p:cNvPr id="4" name="object 4"/>
          <p:cNvSpPr txBox="1"/>
          <p:nvPr/>
        </p:nvSpPr>
        <p:spPr>
          <a:xfrm>
            <a:off x="536575" y="3793490"/>
            <a:ext cx="11256010" cy="1106805"/>
          </a:xfrm>
          <a:prstGeom prst="rect">
            <a:avLst/>
          </a:prstGeom>
        </p:spPr>
        <p:txBody>
          <a:bodyPr vert="horz" wrap="square" lIns="0" tIns="85725" rIns="0" bIns="0" rtlCol="0">
            <a:spAutoFit/>
          </a:bodyPr>
          <a:p>
            <a:pPr marL="185420" indent="-172720">
              <a:lnSpc>
                <a:spcPct val="100000"/>
              </a:lnSpc>
              <a:spcBef>
                <a:spcPts val="675"/>
              </a:spcBef>
              <a:buFont typeface="Arial MT"/>
              <a:buChar char="•"/>
              <a:tabLst>
                <a:tab pos="185420" algn="l"/>
              </a:tabLst>
            </a:pPr>
            <a:r>
              <a:rPr sz="2050" spc="-20" dirty="0">
                <a:latin typeface="Times New Roman" panose="02020603050405020304"/>
                <a:cs typeface="Times New Roman" panose="02020603050405020304"/>
              </a:rPr>
              <a:t>Now,</a:t>
            </a:r>
            <a:r>
              <a:rPr sz="205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notice</a:t>
            </a:r>
            <a:r>
              <a:rPr sz="2050" spc="16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spc="80" dirty="0">
                <a:latin typeface="Times New Roman" panose="02020603050405020304"/>
                <a:cs typeface="Times New Roman" panose="02020603050405020304"/>
              </a:rPr>
              <a:t> </a:t>
            </a:r>
            <a:r>
              <a:rPr sz="2050" spc="-45" dirty="0">
                <a:latin typeface="Times New Roman" panose="02020603050405020304"/>
                <a:cs typeface="Times New Roman" panose="02020603050405020304"/>
              </a:rPr>
              <a:t>URL,</a:t>
            </a:r>
            <a:r>
              <a:rPr sz="2050" spc="33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you</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get</a:t>
            </a:r>
            <a:r>
              <a:rPr sz="2050" spc="3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a:t>
            </a:r>
            <a:r>
              <a:rPr sz="2050" spc="80" dirty="0">
                <a:latin typeface="Times New Roman" panose="02020603050405020304"/>
                <a:cs typeface="Times New Roman" panose="02020603050405020304"/>
              </a:rPr>
              <a:t> </a:t>
            </a:r>
            <a:r>
              <a:rPr sz="2050" dirty="0">
                <a:latin typeface="Times New Roman" panose="02020603050405020304"/>
                <a:cs typeface="Times New Roman" panose="02020603050405020304"/>
              </a:rPr>
              <a:t>‘</a:t>
            </a:r>
            <a:r>
              <a:rPr lang="en-US" sz="2050" dirty="0">
                <a:latin typeface="Times New Roman" panose="02020603050405020304"/>
                <a:cs typeface="Times New Roman" panose="02020603050405020304"/>
              </a:rPr>
              <a:t>GET</a:t>
            </a:r>
            <a:r>
              <a:rPr sz="2050" dirty="0">
                <a:latin typeface="Times New Roman" panose="02020603050405020304"/>
                <a:cs typeface="Times New Roman" panose="02020603050405020304"/>
              </a:rPr>
              <a:t>’</a:t>
            </a:r>
            <a:r>
              <a:rPr sz="2050" spc="-8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parameter</a:t>
            </a:r>
            <a:r>
              <a:rPr sz="2050" spc="-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of</a:t>
            </a:r>
            <a:r>
              <a:rPr sz="2050" spc="75" dirty="0">
                <a:latin typeface="Times New Roman" panose="02020603050405020304"/>
                <a:cs typeface="Times New Roman" panose="02020603050405020304"/>
              </a:rPr>
              <a:t> </a:t>
            </a:r>
            <a:r>
              <a:rPr sz="2050" b="1" spc="40" dirty="0">
                <a:latin typeface="Times New Roman" panose="02020603050405020304"/>
                <a:cs typeface="Times New Roman" panose="02020603050405020304"/>
              </a:rPr>
              <a:t>includelang</a:t>
            </a:r>
            <a:r>
              <a:rPr sz="2050" b="1" spc="-195" dirty="0">
                <a:latin typeface="Times New Roman" panose="02020603050405020304"/>
                <a:cs typeface="Times New Roman" panose="02020603050405020304"/>
              </a:rPr>
              <a:t> </a:t>
            </a:r>
            <a:r>
              <a:rPr sz="2050" dirty="0">
                <a:latin typeface="Times New Roman" panose="02020603050405020304"/>
                <a:cs typeface="Times New Roman" panose="02020603050405020304"/>
              </a:rPr>
              <a:t>which</a:t>
            </a:r>
            <a:r>
              <a:rPr sz="2050" spc="45" dirty="0">
                <a:latin typeface="Times New Roman" panose="02020603050405020304"/>
                <a:cs typeface="Times New Roman" panose="02020603050405020304"/>
              </a:rPr>
              <a:t> </a:t>
            </a:r>
            <a:r>
              <a:rPr sz="2050" spc="-40" dirty="0">
                <a:latin typeface="Times New Roman" panose="02020603050405020304"/>
                <a:cs typeface="Times New Roman" panose="02020603050405020304"/>
              </a:rPr>
              <a:t>is</a:t>
            </a:r>
            <a:r>
              <a:rPr sz="2050" spc="114"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vulnerable</a:t>
            </a:r>
            <a:r>
              <a:rPr sz="2050" spc="409" dirty="0">
                <a:latin typeface="Times New Roman" panose="02020603050405020304"/>
                <a:cs typeface="Times New Roman" panose="02020603050405020304"/>
              </a:rPr>
              <a:t> </a:t>
            </a:r>
            <a:r>
              <a:rPr sz="2050" dirty="0">
                <a:latin typeface="Times New Roman" panose="02020603050405020304"/>
                <a:cs typeface="Times New Roman" panose="02020603050405020304"/>
              </a:rPr>
              <a:t>to</a:t>
            </a:r>
            <a:r>
              <a:rPr sz="2050" spc="85" dirty="0">
                <a:latin typeface="Times New Roman" panose="02020603050405020304"/>
                <a:cs typeface="Times New Roman" panose="02020603050405020304"/>
              </a:rPr>
              <a:t> </a:t>
            </a:r>
            <a:r>
              <a:rPr sz="2050" b="1" spc="45" dirty="0">
                <a:latin typeface="Times New Roman" panose="02020603050405020304"/>
                <a:cs typeface="Times New Roman" panose="02020603050405020304"/>
              </a:rPr>
              <a:t>file</a:t>
            </a:r>
            <a:r>
              <a:rPr sz="2050" b="1" spc="-70" dirty="0">
                <a:latin typeface="Times New Roman" panose="02020603050405020304"/>
                <a:cs typeface="Times New Roman" panose="02020603050405020304"/>
              </a:rPr>
              <a:t> </a:t>
            </a:r>
            <a:r>
              <a:rPr sz="2050" b="1" spc="45" dirty="0">
                <a:latin typeface="Times New Roman" panose="02020603050405020304"/>
                <a:cs typeface="Times New Roman" panose="02020603050405020304"/>
              </a:rPr>
              <a:t>inclusion</a:t>
            </a:r>
            <a:r>
              <a:rPr sz="2050" spc="45" dirty="0">
                <a:latin typeface="Times New Roman" panose="02020603050405020304"/>
                <a:cs typeface="Times New Roman" panose="02020603050405020304"/>
              </a:rPr>
              <a:t>.</a:t>
            </a:r>
            <a:endParaRPr sz="2050">
              <a:latin typeface="Times New Roman" panose="02020603050405020304"/>
              <a:cs typeface="Times New Roman" panose="02020603050405020304"/>
            </a:endParaRPr>
          </a:p>
          <a:p>
            <a:pPr marL="185420" indent="-172720">
              <a:lnSpc>
                <a:spcPct val="100000"/>
              </a:lnSpc>
              <a:spcBef>
                <a:spcPts val="585"/>
              </a:spcBef>
              <a:buFont typeface="Arial MT"/>
              <a:buChar char="•"/>
              <a:tabLst>
                <a:tab pos="185420" algn="l"/>
              </a:tabLst>
            </a:pPr>
            <a:r>
              <a:rPr sz="2050" spc="30" dirty="0">
                <a:latin typeface="Times New Roman" panose="02020603050405020304"/>
                <a:cs typeface="Times New Roman" panose="02020603050405020304"/>
              </a:rPr>
              <a:t>Here,</a:t>
            </a:r>
            <a:r>
              <a:rPr sz="2050" spc="-75"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we</a:t>
            </a:r>
            <a:r>
              <a:rPr sz="2050" spc="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enter</a:t>
            </a:r>
            <a:r>
              <a:rPr sz="2050" spc="8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payload:</a:t>
            </a:r>
            <a:r>
              <a:rPr sz="2050" spc="245" dirty="0">
                <a:latin typeface="Times New Roman" panose="02020603050405020304"/>
                <a:cs typeface="Times New Roman" panose="02020603050405020304"/>
              </a:rPr>
              <a:t> </a:t>
            </a:r>
            <a:r>
              <a:rPr sz="2050" b="1" spc="15" dirty="0">
                <a:latin typeface="Times New Roman" panose="02020603050405020304"/>
                <a:cs typeface="Times New Roman" panose="02020603050405020304"/>
              </a:rPr>
              <a:t>includelang=</a:t>
            </a:r>
            <a:r>
              <a:rPr lang="en-US" sz="2050" b="1" spc="15" dirty="0">
                <a:latin typeface="Times New Roman" panose="02020603050405020304"/>
                <a:cs typeface="Times New Roman" panose="02020603050405020304"/>
              </a:rPr>
              <a:t>https://google.com</a:t>
            </a:r>
            <a:r>
              <a:rPr sz="2050" b="1" spc="30"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and</a:t>
            </a:r>
            <a:r>
              <a:rPr sz="2050" spc="5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on</a:t>
            </a:r>
            <a:r>
              <a:rPr sz="2050" spc="5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executing</a:t>
            </a:r>
            <a:r>
              <a:rPr sz="2050" spc="5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this</a:t>
            </a:r>
            <a:r>
              <a:rPr lang="en-US" sz="2050" spc="-20" dirty="0">
                <a:latin typeface="Times New Roman" panose="02020603050405020304"/>
                <a:cs typeface="Times New Roman" panose="02020603050405020304"/>
              </a:rPr>
              <a:t> </a:t>
            </a:r>
            <a:r>
              <a:rPr sz="2050" spc="-50" dirty="0">
                <a:latin typeface="Times New Roman" panose="02020603050405020304"/>
                <a:cs typeface="Times New Roman" panose="02020603050405020304"/>
              </a:rPr>
              <a:t>gives</a:t>
            </a:r>
            <a:r>
              <a:rPr sz="2050" spc="37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us</a:t>
            </a:r>
            <a:r>
              <a:rPr sz="2050" spc="4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spc="15" dirty="0">
                <a:latin typeface="Times New Roman" panose="02020603050405020304"/>
                <a:cs typeface="Times New Roman" panose="02020603050405020304"/>
              </a:rPr>
              <a:t> </a:t>
            </a:r>
            <a:r>
              <a:rPr lang="en-US" sz="2050" spc="25" dirty="0">
                <a:latin typeface="Times New Roman" panose="02020603050405020304"/>
                <a:cs typeface="Times New Roman" panose="02020603050405020304"/>
              </a:rPr>
              <a:t>google search page</a:t>
            </a:r>
            <a:r>
              <a:rPr sz="2050" spc="25" dirty="0">
                <a:latin typeface="Times New Roman" panose="02020603050405020304"/>
                <a:cs typeface="Times New Roman" panose="02020603050405020304"/>
              </a:rPr>
              <a:t>.</a:t>
            </a:r>
            <a:endParaRPr sz="2050">
              <a:latin typeface="Times New Roman" panose="02020603050405020304"/>
              <a:cs typeface="Times New Roman" panose="02020603050405020304"/>
            </a:endParaRPr>
          </a:p>
        </p:txBody>
      </p:sp>
      <p:pic>
        <p:nvPicPr>
          <p:cNvPr id="5" name="Picture 4" descr="Screenshot 2022-11-04 233150"/>
          <p:cNvPicPr>
            <a:picLocks noChangeAspect="1"/>
          </p:cNvPicPr>
          <p:nvPr/>
        </p:nvPicPr>
        <p:blipFill>
          <a:blip r:embed="rId2"/>
          <a:stretch>
            <a:fillRect/>
          </a:stretch>
        </p:blipFill>
        <p:spPr>
          <a:xfrm>
            <a:off x="3495040" y="4900295"/>
            <a:ext cx="6400800" cy="177546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txBox="1">
            <a:spLocks noGrp="1"/>
          </p:cNvSpPr>
          <p:nvPr/>
        </p:nvSpPr>
        <p:spPr>
          <a:xfrm>
            <a:off x="917575" y="302577"/>
            <a:ext cx="7198995" cy="697230"/>
          </a:xfrm>
          <a:prstGeom prst="rect">
            <a:avLst/>
          </a:prstGeom>
        </p:spPr>
        <p:txBody>
          <a:bodyPr vert="horz" wrap="square" lIns="0" tIns="13335" rIns="0" bIns="0" rtlCol="0">
            <a:spAutoFit/>
          </a:bodyPr>
          <a:lstStyle>
            <a:lvl1pPr>
              <a:defRPr sz="4400" b="0"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pc="20" dirty="0"/>
              <a:t>PoC</a:t>
            </a:r>
            <a:r>
              <a:rPr spc="-35" dirty="0"/>
              <a:t> </a:t>
            </a:r>
            <a:r>
              <a:rPr dirty="0"/>
              <a:t>-</a:t>
            </a:r>
            <a:r>
              <a:rPr spc="-10" dirty="0"/>
              <a:t> </a:t>
            </a:r>
            <a:r>
              <a:rPr spc="-30" dirty="0"/>
              <a:t>attacker</a:t>
            </a:r>
            <a:r>
              <a:rPr spc="145" dirty="0"/>
              <a:t> </a:t>
            </a:r>
            <a:r>
              <a:rPr spc="-20" dirty="0"/>
              <a:t>can</a:t>
            </a:r>
            <a:r>
              <a:rPr spc="50" dirty="0"/>
              <a:t> </a:t>
            </a:r>
            <a:r>
              <a:rPr spc="-5" dirty="0"/>
              <a:t>upload</a:t>
            </a:r>
            <a:r>
              <a:rPr spc="45" dirty="0"/>
              <a:t> </a:t>
            </a:r>
            <a:r>
              <a:rPr spc="-25" dirty="0"/>
              <a:t>shells</a:t>
            </a:r>
            <a:endParaRPr spc="-25" dirty="0"/>
          </a:p>
        </p:txBody>
      </p:sp>
      <p:sp>
        <p:nvSpPr>
          <p:cNvPr id="3" name="object 3"/>
          <p:cNvSpPr txBox="1"/>
          <p:nvPr/>
        </p:nvSpPr>
        <p:spPr>
          <a:xfrm>
            <a:off x="917575" y="1336357"/>
            <a:ext cx="10570210" cy="638175"/>
          </a:xfrm>
          <a:prstGeom prst="rect">
            <a:avLst/>
          </a:prstGeom>
        </p:spPr>
        <p:txBody>
          <a:bodyPr vert="horz" wrap="square" lIns="0" tIns="41275" rIns="0" bIns="0" rtlCol="0">
            <a:spAutoFit/>
          </a:bodyPr>
          <a:p>
            <a:pPr marL="185420" marR="5080" indent="-172720">
              <a:lnSpc>
                <a:spcPts val="2320"/>
              </a:lnSpc>
              <a:spcBef>
                <a:spcPts val="325"/>
              </a:spcBef>
              <a:buFont typeface="Arial MT"/>
              <a:buChar char="•"/>
              <a:tabLst>
                <a:tab pos="185420" algn="l"/>
              </a:tabLst>
            </a:pPr>
            <a:r>
              <a:rPr sz="2050" spc="10" dirty="0">
                <a:latin typeface="Times New Roman" panose="02020603050405020304"/>
                <a:cs typeface="Times New Roman" panose="02020603050405020304"/>
              </a:rPr>
              <a:t>Attacker</a:t>
            </a:r>
            <a:r>
              <a:rPr sz="2050" spc="75" dirty="0">
                <a:latin typeface="Times New Roman" panose="02020603050405020304"/>
                <a:cs typeface="Times New Roman" panose="02020603050405020304"/>
              </a:rPr>
              <a:t> </a:t>
            </a:r>
            <a:r>
              <a:rPr sz="2050" spc="35" dirty="0">
                <a:latin typeface="Times New Roman" panose="02020603050405020304"/>
                <a:cs typeface="Times New Roman" panose="02020603050405020304"/>
              </a:rPr>
              <a:t>can</a:t>
            </a:r>
            <a:r>
              <a:rPr sz="2050" spc="-3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exploit</a:t>
            </a:r>
            <a:r>
              <a:rPr sz="2050" spc="31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the</a:t>
            </a:r>
            <a:r>
              <a:rPr sz="2050" spc="8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referencing</a:t>
            </a:r>
            <a:r>
              <a:rPr sz="2050" spc="50"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function</a:t>
            </a:r>
            <a:r>
              <a:rPr sz="2050" spc="204" dirty="0">
                <a:latin typeface="Times New Roman" panose="02020603050405020304"/>
                <a:cs typeface="Times New Roman" panose="02020603050405020304"/>
              </a:rPr>
              <a:t> </a:t>
            </a:r>
            <a:r>
              <a:rPr sz="2050" spc="-40" dirty="0">
                <a:latin typeface="Times New Roman" panose="02020603050405020304"/>
                <a:cs typeface="Times New Roman" panose="02020603050405020304"/>
              </a:rPr>
              <a:t>in</a:t>
            </a:r>
            <a:r>
              <a:rPr sz="2050" spc="130" dirty="0">
                <a:latin typeface="Times New Roman" panose="02020603050405020304"/>
                <a:cs typeface="Times New Roman" panose="02020603050405020304"/>
              </a:rPr>
              <a:t> </a:t>
            </a:r>
            <a:r>
              <a:rPr sz="2050" spc="30" dirty="0">
                <a:latin typeface="Times New Roman" panose="02020603050405020304"/>
                <a:cs typeface="Times New Roman" panose="02020603050405020304"/>
              </a:rPr>
              <a:t>an</a:t>
            </a:r>
            <a:r>
              <a:rPr sz="2050" spc="4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application</a:t>
            </a:r>
            <a:r>
              <a:rPr sz="2050" spc="290" dirty="0">
                <a:latin typeface="Times New Roman" panose="02020603050405020304"/>
                <a:cs typeface="Times New Roman" panose="02020603050405020304"/>
              </a:rPr>
              <a:t> </a:t>
            </a:r>
            <a:r>
              <a:rPr sz="2050" dirty="0">
                <a:latin typeface="Times New Roman" panose="02020603050405020304"/>
                <a:cs typeface="Times New Roman" panose="02020603050405020304"/>
              </a:rPr>
              <a:t>to</a:t>
            </a:r>
            <a:r>
              <a:rPr sz="2050" spc="45" dirty="0">
                <a:latin typeface="Times New Roman" panose="02020603050405020304"/>
                <a:cs typeface="Times New Roman" panose="02020603050405020304"/>
              </a:rPr>
              <a:t> </a:t>
            </a:r>
            <a:r>
              <a:rPr sz="2050" dirty="0">
                <a:latin typeface="Times New Roman" panose="02020603050405020304"/>
                <a:cs typeface="Times New Roman" panose="02020603050405020304"/>
              </a:rPr>
              <a:t>upload</a:t>
            </a:r>
            <a:r>
              <a:rPr sz="2050" spc="21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malware</a:t>
            </a:r>
            <a:r>
              <a:rPr sz="2050" spc="8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(e.g.,</a:t>
            </a:r>
            <a:r>
              <a:rPr sz="2050" spc="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backdoor </a:t>
            </a:r>
            <a:r>
              <a:rPr sz="2050" spc="-495" dirty="0">
                <a:latin typeface="Times New Roman" panose="02020603050405020304"/>
                <a:cs typeface="Times New Roman" panose="02020603050405020304"/>
              </a:rPr>
              <a:t> </a:t>
            </a:r>
            <a:r>
              <a:rPr sz="2050" spc="-20" dirty="0">
                <a:latin typeface="Times New Roman" panose="02020603050405020304"/>
                <a:cs typeface="Times New Roman" panose="02020603050405020304"/>
              </a:rPr>
              <a:t>shells)</a:t>
            </a:r>
            <a:r>
              <a:rPr sz="2050" spc="229"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from</a:t>
            </a:r>
            <a:r>
              <a:rPr sz="2050" spc="105"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a:t>
            </a:r>
            <a:r>
              <a:rPr sz="2050" dirty="0">
                <a:latin typeface="Times New Roman" panose="02020603050405020304"/>
                <a:cs typeface="Times New Roman" panose="02020603050405020304"/>
              </a:rPr>
              <a:t> </a:t>
            </a:r>
            <a:r>
              <a:rPr sz="2050" spc="15" dirty="0">
                <a:latin typeface="Times New Roman" panose="02020603050405020304"/>
                <a:cs typeface="Times New Roman" panose="02020603050405020304"/>
              </a:rPr>
              <a:t>remote</a:t>
            </a:r>
            <a:r>
              <a:rPr sz="2050" spc="75" dirty="0">
                <a:latin typeface="Times New Roman" panose="02020603050405020304"/>
                <a:cs typeface="Times New Roman" panose="02020603050405020304"/>
              </a:rPr>
              <a:t> </a:t>
            </a:r>
            <a:r>
              <a:rPr sz="2050" spc="-40" dirty="0">
                <a:latin typeface="Times New Roman" panose="02020603050405020304"/>
                <a:cs typeface="Times New Roman" panose="02020603050405020304"/>
              </a:rPr>
              <a:t>URL</a:t>
            </a:r>
            <a:r>
              <a:rPr sz="2050" spc="13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located</a:t>
            </a:r>
            <a:r>
              <a:rPr sz="2050" spc="120" dirty="0">
                <a:latin typeface="Times New Roman" panose="02020603050405020304"/>
                <a:cs typeface="Times New Roman" panose="02020603050405020304"/>
              </a:rPr>
              <a:t> </a:t>
            </a:r>
            <a:r>
              <a:rPr sz="2050" spc="-25" dirty="0">
                <a:latin typeface="Times New Roman" panose="02020603050405020304"/>
                <a:cs typeface="Times New Roman" panose="02020603050405020304"/>
              </a:rPr>
              <a:t>within</a:t>
            </a:r>
            <a:r>
              <a:rPr sz="2050" spc="200" dirty="0">
                <a:latin typeface="Times New Roman" panose="02020603050405020304"/>
                <a:cs typeface="Times New Roman" panose="02020603050405020304"/>
              </a:rPr>
              <a:t> </a:t>
            </a:r>
            <a:r>
              <a:rPr sz="2050" spc="10" dirty="0">
                <a:latin typeface="Times New Roman" panose="02020603050405020304"/>
                <a:cs typeface="Times New Roman" panose="02020603050405020304"/>
              </a:rPr>
              <a:t>a</a:t>
            </a:r>
            <a:r>
              <a:rPr sz="2050" spc="75" dirty="0">
                <a:latin typeface="Times New Roman" panose="02020603050405020304"/>
                <a:cs typeface="Times New Roman" panose="02020603050405020304"/>
              </a:rPr>
              <a:t> </a:t>
            </a:r>
            <a:r>
              <a:rPr sz="2050" spc="-5" dirty="0">
                <a:latin typeface="Times New Roman" panose="02020603050405020304"/>
                <a:cs typeface="Times New Roman" panose="02020603050405020304"/>
              </a:rPr>
              <a:t>different</a:t>
            </a:r>
            <a:r>
              <a:rPr sz="2050" spc="105" dirty="0">
                <a:latin typeface="Times New Roman" panose="02020603050405020304"/>
                <a:cs typeface="Times New Roman" panose="02020603050405020304"/>
              </a:rPr>
              <a:t> </a:t>
            </a:r>
            <a:r>
              <a:rPr sz="2050" dirty="0">
                <a:latin typeface="Times New Roman" panose="02020603050405020304"/>
                <a:cs typeface="Times New Roman" panose="02020603050405020304"/>
              </a:rPr>
              <a:t>domain.</a:t>
            </a:r>
            <a:endParaRPr sz="2050">
              <a:latin typeface="Times New Roman" panose="02020603050405020304"/>
              <a:cs typeface="Times New Roman" panose="02020603050405020304"/>
            </a:endParaRPr>
          </a:p>
        </p:txBody>
      </p:sp>
      <p:pic>
        <p:nvPicPr>
          <p:cNvPr id="4" name="Picture 3" descr="Screenshot 2022-11-04 233125"/>
          <p:cNvPicPr>
            <a:picLocks noChangeAspect="1"/>
          </p:cNvPicPr>
          <p:nvPr/>
        </p:nvPicPr>
        <p:blipFill>
          <a:blip r:embed="rId1"/>
          <a:stretch>
            <a:fillRect/>
          </a:stretch>
        </p:blipFill>
        <p:spPr>
          <a:xfrm>
            <a:off x="917575" y="2087880"/>
            <a:ext cx="9683750" cy="4770120"/>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MH" val="20161022203400"/>
  <p:tag name="MH_LIBRARY" val="GRAPHIC"/>
  <p:tag name="MH_TYPE" val="Other"/>
  <p:tag name="MH_ORDER" val="3"/>
  <p:tag name="PA" val="v5.2.4"/>
</p:tagLst>
</file>

<file path=ppt/tags/tag11.xml><?xml version="1.0" encoding="utf-8"?>
<p:tagLst xmlns:p="http://schemas.openxmlformats.org/presentationml/2006/main">
  <p:tag name="MH" val="20161022203400"/>
  <p:tag name="MH_LIBRARY" val="GRAPHIC"/>
  <p:tag name="MH_TYPE" val="Other"/>
  <p:tag name="MH_ORDER" val="4"/>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PA" val="v5.2.4"/>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DOC_GUID" val="{7d311b73-f9d3-4b91-b6f8-c98d9cfd796f}"/>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MH" val="20161022203400"/>
  <p:tag name="MH_LIBRARY" val="GRAPHIC"/>
  <p:tag name="MH_TYPE" val="Other"/>
  <p:tag name="MH_ORDER" val="1"/>
  <p:tag name="PA" val="v5.2.4"/>
</p:tagLst>
</file>

<file path=ppt/tags/tag9.xml><?xml version="1.0" encoding="utf-8"?>
<p:tagLst xmlns:p="http://schemas.openxmlformats.org/presentationml/2006/main">
  <p:tag name="MH" val="20161022203400"/>
  <p:tag name="MH_LIBRARY" val="GRAPHIC"/>
  <p:tag name="MH_TYPE" val="Other"/>
  <p:tag name="MH_ORDER" val="2"/>
  <p:tag name="PA" val="v5.2.4"/>
</p:tagLst>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30670</Words>
  <Application>WPS Presentation</Application>
  <PresentationFormat>宽屏</PresentationFormat>
  <Paragraphs>1249</Paragraphs>
  <Slides>153</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153</vt:i4>
      </vt:variant>
    </vt:vector>
  </HeadingPairs>
  <TitlesOfParts>
    <vt:vector size="169" baseType="lpstr">
      <vt:lpstr>Arial</vt:lpstr>
      <vt:lpstr>SimSun</vt:lpstr>
      <vt:lpstr>Wingdings</vt:lpstr>
      <vt:lpstr>SimHei</vt:lpstr>
      <vt:lpstr>Calibri</vt:lpstr>
      <vt:lpstr>Wingdings</vt:lpstr>
      <vt:lpstr>方正大标宋_GBK</vt:lpstr>
      <vt:lpstr>Calibri</vt:lpstr>
      <vt:lpstr>Times New Roman</vt:lpstr>
      <vt:lpstr>Microsoft YaHei</vt:lpstr>
      <vt:lpstr>Arial Unicode MS</vt:lpstr>
      <vt:lpstr>Arial MT</vt:lpstr>
      <vt:lpstr>Arial</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Observation</vt:lpstr>
      <vt:lpstr>Observation</vt:lpstr>
      <vt:lpstr>PoC - any command can be executed</vt:lpstr>
      <vt:lpstr>Business Impact – Extremely High</vt:lpstr>
      <vt:lpstr>Recommendation</vt:lpstr>
      <vt:lpstr>References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saura</cp:lastModifiedBy>
  <cp:revision>1056</cp:revision>
  <dcterms:created xsi:type="dcterms:W3CDTF">2018-03-01T02:03:00Z</dcterms:created>
  <dcterms:modified xsi:type="dcterms:W3CDTF">2022-11-06T15:40:38Z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1033-11.2.0.11214</vt:lpwstr>
  </property>
  <property fmtid="{D5CDD505-2E9C-101B-9397-08002B2CF9AE}" pid="3" name="KSORubyTemplateID">
    <vt:lpwstr>2</vt:lpwstr>
  </property>
  <property fmtid="{D5CDD505-2E9C-101B-9397-08002B2CF9AE}" pid="4" name="ICV">
    <vt:lpwstr>F734FED7441749AA90BD8846E3A0D877</vt:lpwstr>
  </property>
</Properties>
</file>